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8" r:id="rId2"/>
    <p:sldId id="838" r:id="rId3"/>
    <p:sldId id="893" r:id="rId4"/>
    <p:sldId id="904" r:id="rId5"/>
    <p:sldId id="704" r:id="rId6"/>
    <p:sldId id="578" r:id="rId7"/>
    <p:sldId id="625" r:id="rId8"/>
    <p:sldId id="960" r:id="rId9"/>
    <p:sldId id="782" r:id="rId10"/>
    <p:sldId id="762" r:id="rId11"/>
    <p:sldId id="788" r:id="rId12"/>
    <p:sldId id="622" r:id="rId13"/>
    <p:sldId id="854" r:id="rId14"/>
    <p:sldId id="961" r:id="rId15"/>
    <p:sldId id="909" r:id="rId16"/>
    <p:sldId id="850" r:id="rId17"/>
    <p:sldId id="1046" r:id="rId18"/>
    <p:sldId id="1051" r:id="rId19"/>
    <p:sldId id="1049" r:id="rId20"/>
    <p:sldId id="1045" r:id="rId21"/>
    <p:sldId id="907" r:id="rId22"/>
    <p:sldId id="914" r:id="rId23"/>
    <p:sldId id="916" r:id="rId24"/>
    <p:sldId id="1025" r:id="rId25"/>
    <p:sldId id="918" r:id="rId26"/>
    <p:sldId id="920" r:id="rId27"/>
    <p:sldId id="921" r:id="rId28"/>
    <p:sldId id="917" r:id="rId29"/>
    <p:sldId id="927" r:id="rId30"/>
    <p:sldId id="922" r:id="rId31"/>
    <p:sldId id="923" r:id="rId32"/>
    <p:sldId id="924" r:id="rId33"/>
    <p:sldId id="977" r:id="rId34"/>
    <p:sldId id="1059" r:id="rId35"/>
    <p:sldId id="1027" r:id="rId36"/>
    <p:sldId id="1050" r:id="rId37"/>
    <p:sldId id="1057" r:id="rId38"/>
    <p:sldId id="1026" r:id="rId39"/>
    <p:sldId id="1002" r:id="rId40"/>
    <p:sldId id="1029" r:id="rId41"/>
    <p:sldId id="1005" r:id="rId42"/>
    <p:sldId id="1030" r:id="rId43"/>
    <p:sldId id="1031" r:id="rId44"/>
    <p:sldId id="1032" r:id="rId45"/>
    <p:sldId id="1033" r:id="rId46"/>
    <p:sldId id="1034" r:id="rId47"/>
    <p:sldId id="1040" r:id="rId48"/>
    <p:sldId id="1035" r:id="rId49"/>
    <p:sldId id="1036" r:id="rId50"/>
    <p:sldId id="908" r:id="rId51"/>
    <p:sldId id="1013" r:id="rId52"/>
    <p:sldId id="1056" r:id="rId53"/>
    <p:sldId id="1053" r:id="rId54"/>
    <p:sldId id="1038" r:id="rId55"/>
    <p:sldId id="1039" r:id="rId56"/>
    <p:sldId id="1021" r:id="rId57"/>
    <p:sldId id="815" r:id="rId58"/>
    <p:sldId id="892" r:id="rId59"/>
    <p:sldId id="1024" r:id="rId60"/>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Unicode MS" pitchFamily="34" charset="-128"/>
        <a:ea typeface="+mn-ea"/>
        <a:cs typeface="+mn-cs"/>
      </a:defRPr>
    </a:lvl1pPr>
    <a:lvl2pPr marL="455613" indent="1588" algn="l" rtl="0" fontAlgn="base">
      <a:spcBef>
        <a:spcPct val="0"/>
      </a:spcBef>
      <a:spcAft>
        <a:spcPct val="0"/>
      </a:spcAft>
      <a:defRPr sz="2400" kern="1200">
        <a:solidFill>
          <a:schemeClr val="tx1"/>
        </a:solidFill>
        <a:latin typeface="Arial Unicode MS" pitchFamily="34" charset="-128"/>
        <a:ea typeface="+mn-ea"/>
        <a:cs typeface="+mn-cs"/>
      </a:defRPr>
    </a:lvl2pPr>
    <a:lvl3pPr marL="912813" indent="1588" algn="l" rtl="0" fontAlgn="base">
      <a:spcBef>
        <a:spcPct val="0"/>
      </a:spcBef>
      <a:spcAft>
        <a:spcPct val="0"/>
      </a:spcAft>
      <a:defRPr sz="2400" kern="1200">
        <a:solidFill>
          <a:schemeClr val="tx1"/>
        </a:solidFill>
        <a:latin typeface="Arial Unicode MS" pitchFamily="34" charset="-128"/>
        <a:ea typeface="+mn-ea"/>
        <a:cs typeface="+mn-cs"/>
      </a:defRPr>
    </a:lvl3pPr>
    <a:lvl4pPr marL="1370013" indent="1588" algn="l" rtl="0" fontAlgn="base">
      <a:spcBef>
        <a:spcPct val="0"/>
      </a:spcBef>
      <a:spcAft>
        <a:spcPct val="0"/>
      </a:spcAft>
      <a:defRPr sz="2400" kern="1200">
        <a:solidFill>
          <a:schemeClr val="tx1"/>
        </a:solidFill>
        <a:latin typeface="Arial Unicode MS" pitchFamily="34" charset="-128"/>
        <a:ea typeface="+mn-ea"/>
        <a:cs typeface="+mn-cs"/>
      </a:defRPr>
    </a:lvl4pPr>
    <a:lvl5pPr marL="1827213" indent="1588" algn="l" rtl="0" fontAlgn="base">
      <a:spcBef>
        <a:spcPct val="0"/>
      </a:spcBef>
      <a:spcAft>
        <a:spcPct val="0"/>
      </a:spcAft>
      <a:defRPr sz="2400" kern="1200">
        <a:solidFill>
          <a:schemeClr val="tx1"/>
        </a:solidFill>
        <a:latin typeface="Arial Unicode MS" pitchFamily="34" charset="-128"/>
        <a:ea typeface="+mn-ea"/>
        <a:cs typeface="+mn-cs"/>
      </a:defRPr>
    </a:lvl5pPr>
    <a:lvl6pPr marL="2286000" algn="l" defTabSz="914400" rtl="0" eaLnBrk="1" latinLnBrk="0" hangingPunct="1">
      <a:defRPr sz="2400" kern="1200">
        <a:solidFill>
          <a:schemeClr val="tx1"/>
        </a:solidFill>
        <a:latin typeface="Arial Unicode MS" pitchFamily="34" charset="-128"/>
        <a:ea typeface="+mn-ea"/>
        <a:cs typeface="+mn-cs"/>
      </a:defRPr>
    </a:lvl6pPr>
    <a:lvl7pPr marL="2743200" algn="l" defTabSz="914400" rtl="0" eaLnBrk="1" latinLnBrk="0" hangingPunct="1">
      <a:defRPr sz="2400" kern="1200">
        <a:solidFill>
          <a:schemeClr val="tx1"/>
        </a:solidFill>
        <a:latin typeface="Arial Unicode MS" pitchFamily="34" charset="-128"/>
        <a:ea typeface="+mn-ea"/>
        <a:cs typeface="+mn-cs"/>
      </a:defRPr>
    </a:lvl7pPr>
    <a:lvl8pPr marL="3200400" algn="l" defTabSz="914400" rtl="0" eaLnBrk="1" latinLnBrk="0" hangingPunct="1">
      <a:defRPr sz="2400" kern="1200">
        <a:solidFill>
          <a:schemeClr val="tx1"/>
        </a:solidFill>
        <a:latin typeface="Arial Unicode MS" pitchFamily="34" charset="-128"/>
        <a:ea typeface="+mn-ea"/>
        <a:cs typeface="+mn-cs"/>
      </a:defRPr>
    </a:lvl8pPr>
    <a:lvl9pPr marL="3657600" algn="l" defTabSz="914400" rtl="0" eaLnBrk="1" latinLnBrk="0" hangingPunct="1">
      <a:defRPr sz="2400" kern="1200">
        <a:solidFill>
          <a:schemeClr val="tx1"/>
        </a:solidFill>
        <a:latin typeface="Arial Unicode MS" pitchFamily="34" charset="-128"/>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FF3300"/>
    <a:srgbClr val="FF0000"/>
    <a:srgbClr val="FFFF00"/>
    <a:srgbClr val="F47716"/>
    <a:srgbClr val="F47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98319" autoAdjust="0"/>
  </p:normalViewPr>
  <p:slideViewPr>
    <p:cSldViewPr>
      <p:cViewPr varScale="1">
        <p:scale>
          <a:sx n="74" d="100"/>
          <a:sy n="74" d="100"/>
        </p:scale>
        <p:origin x="180" y="72"/>
      </p:cViewPr>
      <p:guideLst>
        <p:guide orient="horz" pos="2160"/>
        <p:guide pos="2880"/>
      </p:guideLst>
    </p:cSldViewPr>
  </p:slideViewPr>
  <p:outlineViewPr>
    <p:cViewPr>
      <p:scale>
        <a:sx n="33" d="100"/>
        <a:sy n="33" d="100"/>
      </p:scale>
      <p:origin x="0" y="6198"/>
    </p:cViewPr>
  </p:outlineViewPr>
  <p:notesTextViewPr>
    <p:cViewPr>
      <p:scale>
        <a:sx n="100" d="100"/>
        <a:sy n="100" d="100"/>
      </p:scale>
      <p:origin x="0" y="0"/>
    </p:cViewPr>
  </p:notesTextViewPr>
  <p:sorterViewPr>
    <p:cViewPr>
      <p:scale>
        <a:sx n="100" d="100"/>
        <a:sy n="100" d="100"/>
      </p:scale>
      <p:origin x="0" y="144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defRPr sz="1200"/>
            </a:lvl1pPr>
          </a:lstStyle>
          <a:p>
            <a:pPr>
              <a:defRPr/>
            </a:pPr>
            <a:endParaRPr lang="en-US" dirty="0"/>
          </a:p>
        </p:txBody>
      </p:sp>
      <p:sp>
        <p:nvSpPr>
          <p:cNvPr id="8294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a:defRPr sz="1200"/>
            </a:lvl1pPr>
          </a:lstStyle>
          <a:p>
            <a:pPr>
              <a:defRPr/>
            </a:pPr>
            <a:endParaRPr lang="en-US" dirty="0"/>
          </a:p>
        </p:txBody>
      </p:sp>
      <p:sp>
        <p:nvSpPr>
          <p:cNvPr id="8294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defRPr sz="1200"/>
            </a:lvl1pPr>
          </a:lstStyle>
          <a:p>
            <a:pPr>
              <a:defRPr/>
            </a:pPr>
            <a:endParaRPr lang="en-US" dirty="0"/>
          </a:p>
        </p:txBody>
      </p:sp>
      <p:sp>
        <p:nvSpPr>
          <p:cNvPr id="8294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a:defRPr sz="1200"/>
            </a:lvl1pPr>
          </a:lstStyle>
          <a:p>
            <a:pPr>
              <a:defRPr/>
            </a:pPr>
            <a:fld id="{48221662-9D24-48E7-BB3A-912A4958EDEA}" type="slidenum">
              <a:rPr lang="en-US"/>
              <a:pPr>
                <a:defRPr/>
              </a:pPr>
              <a:t>‹#›</a:t>
            </a:fld>
            <a:endParaRPr lang="en-US" dirty="0"/>
          </a:p>
        </p:txBody>
      </p:sp>
    </p:spTree>
    <p:extLst>
      <p:ext uri="{BB962C8B-B14F-4D97-AF65-F5344CB8AC3E}">
        <p14:creationId xmlns:p14="http://schemas.microsoft.com/office/powerpoint/2010/main" val="3488889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a:defRPr sz="1200"/>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defRPr sz="1200"/>
            </a:lvl1pPr>
          </a:lstStyle>
          <a:p>
            <a:pPr>
              <a:defRPr/>
            </a:pPr>
            <a:endParaRPr lang="en-US" dirty="0"/>
          </a:p>
        </p:txBody>
      </p:sp>
      <p:sp>
        <p:nvSpPr>
          <p:cNvPr id="5127"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a:defRPr sz="1200"/>
            </a:lvl1pPr>
          </a:lstStyle>
          <a:p>
            <a:pPr>
              <a:defRPr/>
            </a:pPr>
            <a:fld id="{3E4C2384-0E2D-44B0-9FFC-427371F01566}" type="slidenum">
              <a:rPr lang="en-US"/>
              <a:pPr>
                <a:defRPr/>
              </a:pPr>
              <a:t>‹#›</a:t>
            </a:fld>
            <a:endParaRPr lang="en-US" dirty="0"/>
          </a:p>
        </p:txBody>
      </p:sp>
    </p:spTree>
    <p:extLst>
      <p:ext uri="{BB962C8B-B14F-4D97-AF65-F5344CB8AC3E}">
        <p14:creationId xmlns:p14="http://schemas.microsoft.com/office/powerpoint/2010/main" val="55779257"/>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2813"/>
            <a:fld id="{1C9657C0-2324-4A48-90FE-C082396019A7}" type="slidenum">
              <a:rPr lang="en-US" smtClean="0"/>
              <a:pPr defTabSz="912813"/>
              <a:t>1</a:t>
            </a:fld>
            <a:endParaRPr lang="en-US" dirty="0"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915988" y="4414838"/>
            <a:ext cx="5026025" cy="4184650"/>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427156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12813"/>
            <a:fld id="{4F176C62-ACA3-4820-827E-5271A389ABDE}" type="slidenum">
              <a:rPr lang="en-US" smtClean="0"/>
              <a:pPr defTabSz="912813"/>
              <a:t>11</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5988" y="4414838"/>
            <a:ext cx="5026025" cy="4184650"/>
          </a:xfrm>
          <a:noFill/>
          <a:ln/>
        </p:spPr>
        <p:txBody>
          <a:bodyPr/>
          <a:lstStyle/>
          <a:p>
            <a:pPr eaLnBrk="1" hangingPunct="1"/>
            <a:endParaRPr lang="en-US" dirty="0" smtClean="0"/>
          </a:p>
        </p:txBody>
      </p:sp>
    </p:spTree>
    <p:extLst>
      <p:ext uri="{BB962C8B-B14F-4D97-AF65-F5344CB8AC3E}">
        <p14:creationId xmlns:p14="http://schemas.microsoft.com/office/powerpoint/2010/main" val="245103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12813"/>
            <a:fld id="{F4E4DC83-D557-44D7-B4C7-D388EF2C5BD8}" type="slidenum">
              <a:rPr lang="en-US" smtClean="0"/>
              <a:pPr defTabSz="912813"/>
              <a:t>12</a:t>
            </a:fld>
            <a:endParaRPr lang="en-US" dirty="0" smtClean="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915988" y="4414838"/>
            <a:ext cx="5026025" cy="4184650"/>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973167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12813"/>
            <a:fld id="{3DEA20F5-DFC1-4765-9C0E-3B4B29AAABB5}" type="slidenum">
              <a:rPr lang="en-US" smtClean="0"/>
              <a:pPr defTabSz="912813"/>
              <a:t>13</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5988" y="4414838"/>
            <a:ext cx="5026025" cy="4184650"/>
          </a:xfrm>
          <a:noFill/>
          <a:ln/>
        </p:spPr>
        <p:txBody>
          <a:bodyPr/>
          <a:lstStyle/>
          <a:p>
            <a:pPr eaLnBrk="1" hangingPunct="1"/>
            <a:endParaRPr lang="en-US" dirty="0" smtClean="0"/>
          </a:p>
        </p:txBody>
      </p:sp>
    </p:spTree>
    <p:extLst>
      <p:ext uri="{BB962C8B-B14F-4D97-AF65-F5344CB8AC3E}">
        <p14:creationId xmlns:p14="http://schemas.microsoft.com/office/powerpoint/2010/main" val="3362509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12813"/>
            <a:fld id="{3DEA20F5-DFC1-4765-9C0E-3B4B29AAABB5}" type="slidenum">
              <a:rPr lang="en-US" smtClean="0"/>
              <a:pPr defTabSz="912813"/>
              <a:t>14</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5988" y="4414838"/>
            <a:ext cx="5026025" cy="4184650"/>
          </a:xfrm>
          <a:noFill/>
          <a:ln/>
        </p:spPr>
        <p:txBody>
          <a:bodyPr/>
          <a:lstStyle/>
          <a:p>
            <a:pPr eaLnBrk="1" hangingPunct="1"/>
            <a:endParaRPr lang="en-US" dirty="0" smtClean="0"/>
          </a:p>
        </p:txBody>
      </p:sp>
    </p:spTree>
    <p:extLst>
      <p:ext uri="{BB962C8B-B14F-4D97-AF65-F5344CB8AC3E}">
        <p14:creationId xmlns:p14="http://schemas.microsoft.com/office/powerpoint/2010/main" val="3543533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12813"/>
            <a:fld id="{3DEA20F5-DFC1-4765-9C0E-3B4B29AAABB5}" type="slidenum">
              <a:rPr lang="en-US" smtClean="0"/>
              <a:pPr defTabSz="912813"/>
              <a:t>15</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5988" y="4414838"/>
            <a:ext cx="5026025" cy="4184650"/>
          </a:xfrm>
          <a:noFill/>
          <a:ln/>
        </p:spPr>
        <p:txBody>
          <a:bodyPr/>
          <a:lstStyle/>
          <a:p>
            <a:pPr eaLnBrk="1" hangingPunct="1"/>
            <a:endParaRPr lang="en-US" dirty="0" smtClean="0"/>
          </a:p>
        </p:txBody>
      </p:sp>
    </p:spTree>
    <p:extLst>
      <p:ext uri="{BB962C8B-B14F-4D97-AF65-F5344CB8AC3E}">
        <p14:creationId xmlns:p14="http://schemas.microsoft.com/office/powerpoint/2010/main" val="3362509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6"/>
            <a:ext cx="5715000" cy="4181475"/>
          </a:xfrm>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8E90D9B6-78EF-4693-B70A-1D5596804872}" type="slidenum">
              <a:rPr lang="en-US" smtClean="0"/>
              <a:pPr>
                <a:defRPr/>
              </a:pPr>
              <a:t>16</a:t>
            </a:fld>
            <a:endParaRPr lang="en-US" dirty="0"/>
          </a:p>
        </p:txBody>
      </p:sp>
    </p:spTree>
    <p:extLst>
      <p:ext uri="{BB962C8B-B14F-4D97-AF65-F5344CB8AC3E}">
        <p14:creationId xmlns:p14="http://schemas.microsoft.com/office/powerpoint/2010/main" val="3938996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12813"/>
            <a:fld id="{60142048-ECE4-44E2-8006-78171B3E4B61}" type="slidenum">
              <a:rPr lang="en-US" smtClean="0"/>
              <a:pPr defTabSz="912813"/>
              <a:t>17</a:t>
            </a:fld>
            <a:endParaRPr lang="en-US" dirty="0"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915989" y="4414838"/>
            <a:ext cx="5026025" cy="4184650"/>
          </a:xfrm>
          <a:solidFill>
            <a:srgbClr val="FFFFFF"/>
          </a:solidFill>
          <a:ln>
            <a:solidFill>
              <a:srgbClr val="000000"/>
            </a:solidFill>
          </a:ln>
        </p:spPr>
        <p:txBody>
          <a:bodyPr/>
          <a:lstStyle/>
          <a:p>
            <a:endParaRPr lang="en-US" dirty="0" smtClean="0"/>
          </a:p>
        </p:txBody>
      </p:sp>
    </p:spTree>
    <p:extLst>
      <p:ext uri="{BB962C8B-B14F-4D97-AF65-F5344CB8AC3E}">
        <p14:creationId xmlns:p14="http://schemas.microsoft.com/office/powerpoint/2010/main" val="2397024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12813"/>
            <a:fld id="{60142048-ECE4-44E2-8006-78171B3E4B61}" type="slidenum">
              <a:rPr lang="en-US" smtClean="0"/>
              <a:pPr defTabSz="912813"/>
              <a:t>18</a:t>
            </a:fld>
            <a:endParaRPr lang="en-US" dirty="0"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915989" y="4414838"/>
            <a:ext cx="5026025" cy="4184650"/>
          </a:xfrm>
          <a:solidFill>
            <a:srgbClr val="FFFFFF"/>
          </a:solidFill>
          <a:ln>
            <a:solidFill>
              <a:srgbClr val="000000"/>
            </a:solidFill>
          </a:ln>
        </p:spPr>
        <p:txBody>
          <a:bodyPr/>
          <a:lstStyle/>
          <a:p>
            <a:endParaRPr lang="en-US" dirty="0" smtClean="0"/>
          </a:p>
        </p:txBody>
      </p:sp>
    </p:spTree>
    <p:extLst>
      <p:ext uri="{BB962C8B-B14F-4D97-AF65-F5344CB8AC3E}">
        <p14:creationId xmlns:p14="http://schemas.microsoft.com/office/powerpoint/2010/main" val="2397024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12813"/>
            <a:fld id="{97B61573-1D4B-482C-B1B9-DA2B04970F6B}" type="slidenum">
              <a:rPr lang="en-US" smtClean="0"/>
              <a:pPr defTabSz="912813"/>
              <a:t>19</a:t>
            </a:fld>
            <a:endParaRPr lang="en-US" dirty="0" smtClean="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915988" y="4414838"/>
            <a:ext cx="5026025" cy="4184650"/>
          </a:xfrm>
          <a:solidFill>
            <a:srgbClr val="FFFFFF"/>
          </a:solidFill>
          <a:ln>
            <a:solidFill>
              <a:srgbClr val="000000"/>
            </a:solidFill>
          </a:ln>
        </p:spPr>
        <p:txBody>
          <a:bodyPr/>
          <a:lstStyle/>
          <a:p>
            <a:endParaRPr lang="en-US" dirty="0" smtClean="0"/>
          </a:p>
        </p:txBody>
      </p:sp>
    </p:spTree>
    <p:extLst>
      <p:ext uri="{BB962C8B-B14F-4D97-AF65-F5344CB8AC3E}">
        <p14:creationId xmlns:p14="http://schemas.microsoft.com/office/powerpoint/2010/main" val="4159225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12813"/>
            <a:fld id="{60142048-ECE4-44E2-8006-78171B3E4B61}" type="slidenum">
              <a:rPr lang="en-US" smtClean="0"/>
              <a:pPr defTabSz="912813"/>
              <a:t>20</a:t>
            </a:fld>
            <a:endParaRPr lang="en-US" dirty="0"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915988" y="4414838"/>
            <a:ext cx="5026025" cy="4184650"/>
          </a:xfrm>
          <a:solidFill>
            <a:srgbClr val="FFFFFF"/>
          </a:solidFill>
          <a:ln>
            <a:solidFill>
              <a:srgbClr val="000000"/>
            </a:solidFill>
          </a:ln>
        </p:spPr>
        <p:txBody>
          <a:bodyPr/>
          <a:lstStyle/>
          <a:p>
            <a:endParaRPr lang="en-US" dirty="0" smtClean="0"/>
          </a:p>
        </p:txBody>
      </p:sp>
    </p:spTree>
    <p:extLst>
      <p:ext uri="{BB962C8B-B14F-4D97-AF65-F5344CB8AC3E}">
        <p14:creationId xmlns:p14="http://schemas.microsoft.com/office/powerpoint/2010/main" val="64846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2813"/>
            <a:fld id="{7B33348C-8DC8-44BA-B650-B8049E0EE552}" type="slidenum">
              <a:rPr lang="en-US" smtClean="0"/>
              <a:pPr defTabSz="912813"/>
              <a:t>2</a:t>
            </a:fld>
            <a:endParaRPr lang="en-US" dirty="0" smtClean="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915989" y="4414838"/>
            <a:ext cx="5026025" cy="4184650"/>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636771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12813"/>
            <a:fld id="{60142048-ECE4-44E2-8006-78171B3E4B61}" type="slidenum">
              <a:rPr lang="en-US" smtClean="0"/>
              <a:pPr defTabSz="912813"/>
              <a:t>21</a:t>
            </a:fld>
            <a:endParaRPr lang="en-US" dirty="0"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915988" y="4414838"/>
            <a:ext cx="5026025" cy="4184650"/>
          </a:xfrm>
          <a:solidFill>
            <a:srgbClr val="FFFFFF"/>
          </a:solidFill>
          <a:ln>
            <a:solidFill>
              <a:srgbClr val="000000"/>
            </a:solidFill>
          </a:ln>
        </p:spPr>
        <p:txBody>
          <a:bodyPr/>
          <a:lstStyle/>
          <a:p>
            <a:endParaRPr lang="en-US" dirty="0" smtClean="0"/>
          </a:p>
        </p:txBody>
      </p:sp>
    </p:spTree>
    <p:extLst>
      <p:ext uri="{BB962C8B-B14F-4D97-AF65-F5344CB8AC3E}">
        <p14:creationId xmlns:p14="http://schemas.microsoft.com/office/powerpoint/2010/main" val="543011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E4C2384-0E2D-44B0-9FFC-427371F01566}" type="slidenum">
              <a:rPr lang="en-US" smtClean="0"/>
              <a:pPr>
                <a:defRPr/>
              </a:pPr>
              <a:t>22</a:t>
            </a:fld>
            <a:endParaRPr lang="en-US" dirty="0"/>
          </a:p>
        </p:txBody>
      </p:sp>
    </p:spTree>
    <p:extLst>
      <p:ext uri="{BB962C8B-B14F-4D97-AF65-F5344CB8AC3E}">
        <p14:creationId xmlns:p14="http://schemas.microsoft.com/office/powerpoint/2010/main" val="3574911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E4C2384-0E2D-44B0-9FFC-427371F01566}" type="slidenum">
              <a:rPr lang="en-US" smtClean="0"/>
              <a:pPr>
                <a:defRPr/>
              </a:pPr>
              <a:t>23</a:t>
            </a:fld>
            <a:endParaRPr lang="en-US" dirty="0"/>
          </a:p>
        </p:txBody>
      </p:sp>
    </p:spTree>
    <p:extLst>
      <p:ext uri="{BB962C8B-B14F-4D97-AF65-F5344CB8AC3E}">
        <p14:creationId xmlns:p14="http://schemas.microsoft.com/office/powerpoint/2010/main" val="4254579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E4C2384-0E2D-44B0-9FFC-427371F01566}" type="slidenum">
              <a:rPr lang="en-US" smtClean="0"/>
              <a:pPr>
                <a:defRPr/>
              </a:pPr>
              <a:t>24</a:t>
            </a:fld>
            <a:endParaRPr lang="en-US" dirty="0"/>
          </a:p>
        </p:txBody>
      </p:sp>
    </p:spTree>
    <p:extLst>
      <p:ext uri="{BB962C8B-B14F-4D97-AF65-F5344CB8AC3E}">
        <p14:creationId xmlns:p14="http://schemas.microsoft.com/office/powerpoint/2010/main" val="4066202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12813"/>
            <a:fld id="{B54A9C7D-325E-49DB-A528-B3EBF9CFF52C}" type="slidenum">
              <a:rPr lang="en-US" smtClean="0"/>
              <a:pPr defTabSz="912813"/>
              <a:t>27</a:t>
            </a:fld>
            <a:endParaRPr lang="en-US" dirty="0" smtClean="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915988" y="4414838"/>
            <a:ext cx="5026025" cy="4184650"/>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2916012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12813"/>
            <a:fld id="{70BCA63D-8702-49AC-A446-2051148D388E}" type="slidenum">
              <a:rPr lang="en-US" smtClean="0"/>
              <a:pPr defTabSz="912813"/>
              <a:t>28</a:t>
            </a:fld>
            <a:endParaRPr lang="en-US" dirty="0" smtClean="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xfrm>
            <a:off x="915988" y="4414838"/>
            <a:ext cx="5026025" cy="4184650"/>
          </a:xfrm>
          <a:solidFill>
            <a:srgbClr val="FFFFFF"/>
          </a:solidFill>
          <a:ln>
            <a:solidFill>
              <a:srgbClr val="000000"/>
            </a:solidFill>
          </a:ln>
        </p:spPr>
        <p:txBody>
          <a:bodyPr/>
          <a:lstStyle/>
          <a:p>
            <a:endParaRPr lang="en-US" dirty="0" smtClean="0"/>
          </a:p>
        </p:txBody>
      </p:sp>
    </p:spTree>
    <p:extLst>
      <p:ext uri="{BB962C8B-B14F-4D97-AF65-F5344CB8AC3E}">
        <p14:creationId xmlns:p14="http://schemas.microsoft.com/office/powerpoint/2010/main" val="651143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12813"/>
            <a:fld id="{3DEA20F5-DFC1-4765-9C0E-3B4B29AAABB5}" type="slidenum">
              <a:rPr lang="en-US" smtClean="0"/>
              <a:pPr defTabSz="912813"/>
              <a:t>29</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5988" y="4414838"/>
            <a:ext cx="5026025" cy="4184650"/>
          </a:xfrm>
          <a:noFill/>
          <a:ln/>
        </p:spPr>
        <p:txBody>
          <a:bodyPr/>
          <a:lstStyle/>
          <a:p>
            <a:pPr eaLnBrk="1" hangingPunct="1"/>
            <a:endParaRPr lang="en-US" dirty="0" smtClean="0"/>
          </a:p>
        </p:txBody>
      </p:sp>
    </p:spTree>
    <p:extLst>
      <p:ext uri="{BB962C8B-B14F-4D97-AF65-F5344CB8AC3E}">
        <p14:creationId xmlns:p14="http://schemas.microsoft.com/office/powerpoint/2010/main" val="1850503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12813"/>
            <a:fld id="{B7520E72-81B7-496D-B395-374C4FDDDE97}" type="slidenum">
              <a:rPr lang="en-US" smtClean="0"/>
              <a:pPr defTabSz="912813"/>
              <a:t>30</a:t>
            </a:fld>
            <a:endParaRPr lang="en-US" dirty="0"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xfrm>
            <a:off x="915988" y="4414838"/>
            <a:ext cx="5026025" cy="4184650"/>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583060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08BFC37-6AD7-40CD-AB45-B17F86BB5B2F}" type="slidenum">
              <a:rPr lang="en-US" smtClean="0"/>
              <a:pPr/>
              <a:t>32</a:t>
            </a:fld>
            <a:endParaRPr lang="en-US" dirty="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915989" y="4414177"/>
            <a:ext cx="5026025" cy="4184993"/>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438200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08BFC37-6AD7-40CD-AB45-B17F86BB5B2F}" type="slidenum">
              <a:rPr lang="en-US" smtClean="0"/>
              <a:pPr/>
              <a:t>33</a:t>
            </a:fld>
            <a:endParaRPr lang="en-US" dirty="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915989" y="4414177"/>
            <a:ext cx="5026025" cy="4184993"/>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43820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2813"/>
            <a:fld id="{7B33348C-8DC8-44BA-B650-B8049E0EE552}" type="slidenum">
              <a:rPr lang="en-US" smtClean="0"/>
              <a:pPr defTabSz="912813"/>
              <a:t>3</a:t>
            </a:fld>
            <a:endParaRPr lang="en-US" dirty="0" smtClean="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915989" y="4414838"/>
            <a:ext cx="5026025" cy="4184650"/>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119918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08BFC37-6AD7-40CD-AB45-B17F86BB5B2F}" type="slidenum">
              <a:rPr lang="en-US" smtClean="0"/>
              <a:pPr/>
              <a:t>34</a:t>
            </a:fld>
            <a:endParaRPr lang="en-US" dirty="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915989" y="4414177"/>
            <a:ext cx="5026025" cy="4184993"/>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438200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08BFC37-6AD7-40CD-AB45-B17F86BB5B2F}" type="slidenum">
              <a:rPr lang="en-US" smtClean="0"/>
              <a:pPr/>
              <a:t>35</a:t>
            </a:fld>
            <a:endParaRPr lang="en-US" dirty="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915989" y="4414177"/>
            <a:ext cx="5026025" cy="4184993"/>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438200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08BFC37-6AD7-40CD-AB45-B17F86BB5B2F}" type="slidenum">
              <a:rPr lang="en-US" smtClean="0"/>
              <a:pPr/>
              <a:t>36</a:t>
            </a:fld>
            <a:endParaRPr lang="en-US" dirty="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915989" y="4414177"/>
            <a:ext cx="5026025" cy="4184993"/>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438200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08BFC37-6AD7-40CD-AB45-B17F86BB5B2F}" type="slidenum">
              <a:rPr lang="en-US" smtClean="0"/>
              <a:pPr/>
              <a:t>37</a:t>
            </a:fld>
            <a:endParaRPr lang="en-US" dirty="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915989" y="4414177"/>
            <a:ext cx="5026025" cy="4184993"/>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438200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08BFC37-6AD7-40CD-AB45-B17F86BB5B2F}" type="slidenum">
              <a:rPr lang="en-US" smtClean="0"/>
              <a:pPr/>
              <a:t>38</a:t>
            </a:fld>
            <a:endParaRPr lang="en-US" dirty="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915989" y="4414177"/>
            <a:ext cx="5026025" cy="4184993"/>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438200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4C2384-0E2D-44B0-9FFC-427371F01566}" type="slidenum">
              <a:rPr lang="en-US" smtClean="0"/>
              <a:pPr>
                <a:defRPr/>
              </a:pPr>
              <a:t>39</a:t>
            </a:fld>
            <a:endParaRPr lang="en-US" dirty="0"/>
          </a:p>
        </p:txBody>
      </p:sp>
    </p:spTree>
    <p:extLst>
      <p:ext uri="{BB962C8B-B14F-4D97-AF65-F5344CB8AC3E}">
        <p14:creationId xmlns:p14="http://schemas.microsoft.com/office/powerpoint/2010/main" val="1585357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12813"/>
            <a:fld id="{3DEA20F5-DFC1-4765-9C0E-3B4B29AAABB5}" type="slidenum">
              <a:rPr lang="en-US" smtClean="0"/>
              <a:pPr defTabSz="912813"/>
              <a:t>40</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5988" y="4414838"/>
            <a:ext cx="5026025" cy="4184650"/>
          </a:xfrm>
          <a:noFill/>
          <a:ln/>
        </p:spPr>
        <p:txBody>
          <a:bodyPr/>
          <a:lstStyle/>
          <a:p>
            <a:pPr eaLnBrk="1" hangingPunct="1"/>
            <a:endParaRPr lang="en-US" dirty="0" smtClean="0"/>
          </a:p>
        </p:txBody>
      </p:sp>
    </p:spTree>
    <p:extLst>
      <p:ext uri="{BB962C8B-B14F-4D97-AF65-F5344CB8AC3E}">
        <p14:creationId xmlns:p14="http://schemas.microsoft.com/office/powerpoint/2010/main" val="1706168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4C2384-0E2D-44B0-9FFC-427371F01566}" type="slidenum">
              <a:rPr lang="en-US" smtClean="0"/>
              <a:pPr>
                <a:defRPr/>
              </a:pPr>
              <a:t>41</a:t>
            </a:fld>
            <a:endParaRPr lang="en-US" dirty="0"/>
          </a:p>
        </p:txBody>
      </p:sp>
    </p:spTree>
    <p:extLst>
      <p:ext uri="{BB962C8B-B14F-4D97-AF65-F5344CB8AC3E}">
        <p14:creationId xmlns:p14="http://schemas.microsoft.com/office/powerpoint/2010/main" val="1585357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08BFC37-6AD7-40CD-AB45-B17F86BB5B2F}" type="slidenum">
              <a:rPr lang="en-US" smtClean="0"/>
              <a:pPr/>
              <a:t>42</a:t>
            </a:fld>
            <a:endParaRPr lang="en-US" dirty="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915989" y="4414177"/>
            <a:ext cx="5026025" cy="4184993"/>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4237095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2E492-86E0-4EF4-9E8E-86683BDB0325}" type="slidenum">
              <a:rPr lang="en-US" smtClean="0"/>
              <a:pPr>
                <a:defRPr/>
              </a:pPr>
              <a:t>43</a:t>
            </a:fld>
            <a:endParaRPr lang="en-US" dirty="0"/>
          </a:p>
        </p:txBody>
      </p:sp>
    </p:spTree>
    <p:extLst>
      <p:ext uri="{BB962C8B-B14F-4D97-AF65-F5344CB8AC3E}">
        <p14:creationId xmlns:p14="http://schemas.microsoft.com/office/powerpoint/2010/main" val="350688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DB8C185-9240-4E24-880D-5491FA6AA4E0}" type="slidenum">
              <a:rPr lang="en-US" smtClean="0"/>
              <a:pPr/>
              <a:t>4</a:t>
            </a:fld>
            <a:endParaRPr lang="en-US" dirty="0"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915989" y="4414177"/>
            <a:ext cx="5026025" cy="4184993"/>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836086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2E492-86E0-4EF4-9E8E-86683BDB0325}" type="slidenum">
              <a:rPr lang="en-US" smtClean="0"/>
              <a:pPr>
                <a:defRPr/>
              </a:pPr>
              <a:t>44</a:t>
            </a:fld>
            <a:endParaRPr lang="en-US" dirty="0"/>
          </a:p>
        </p:txBody>
      </p:sp>
    </p:spTree>
    <p:extLst>
      <p:ext uri="{BB962C8B-B14F-4D97-AF65-F5344CB8AC3E}">
        <p14:creationId xmlns:p14="http://schemas.microsoft.com/office/powerpoint/2010/main" val="2728303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2E492-86E0-4EF4-9E8E-86683BDB0325}" type="slidenum">
              <a:rPr lang="en-US" smtClean="0"/>
              <a:pPr>
                <a:defRPr/>
              </a:pPr>
              <a:t>45</a:t>
            </a:fld>
            <a:endParaRPr lang="en-US" dirty="0"/>
          </a:p>
        </p:txBody>
      </p:sp>
    </p:spTree>
    <p:extLst>
      <p:ext uri="{BB962C8B-B14F-4D97-AF65-F5344CB8AC3E}">
        <p14:creationId xmlns:p14="http://schemas.microsoft.com/office/powerpoint/2010/main" val="11502854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22E492-86E0-4EF4-9E8E-86683BDB0325}" type="slidenum">
              <a:rPr lang="en-US" smtClean="0"/>
              <a:pPr>
                <a:defRPr/>
              </a:pPr>
              <a:t>46</a:t>
            </a:fld>
            <a:endParaRPr lang="en-US" dirty="0"/>
          </a:p>
        </p:txBody>
      </p:sp>
    </p:spTree>
    <p:extLst>
      <p:ext uri="{BB962C8B-B14F-4D97-AF65-F5344CB8AC3E}">
        <p14:creationId xmlns:p14="http://schemas.microsoft.com/office/powerpoint/2010/main" val="3964109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E4C2384-0E2D-44B0-9FFC-427371F01566}" type="slidenum">
              <a:rPr lang="en-US" smtClean="0"/>
              <a:pPr>
                <a:defRPr/>
              </a:pPr>
              <a:t>47</a:t>
            </a:fld>
            <a:endParaRPr lang="en-US" dirty="0"/>
          </a:p>
        </p:txBody>
      </p:sp>
    </p:spTree>
    <p:extLst>
      <p:ext uri="{BB962C8B-B14F-4D97-AF65-F5344CB8AC3E}">
        <p14:creationId xmlns:p14="http://schemas.microsoft.com/office/powerpoint/2010/main" val="15853571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p:txBody>
      </p:sp>
      <p:sp>
        <p:nvSpPr>
          <p:cNvPr id="47108" name="Slide Number Placeholder 3"/>
          <p:cNvSpPr>
            <a:spLocks noGrp="1"/>
          </p:cNvSpPr>
          <p:nvPr>
            <p:ph type="sldNum" sz="quarter" idx="5"/>
          </p:nvPr>
        </p:nvSpPr>
        <p:spPr>
          <a:noFill/>
        </p:spPr>
        <p:txBody>
          <a:bodyPr/>
          <a:lstStyle/>
          <a:p>
            <a:fld id="{57F8C4E0-1EA3-4311-9083-65ED0879AF2A}" type="slidenum">
              <a:rPr lang="en-US" smtClean="0"/>
              <a:pPr/>
              <a:t>48</a:t>
            </a:fld>
            <a:endParaRPr lang="en-US" dirty="0" smtClean="0"/>
          </a:p>
        </p:txBody>
      </p:sp>
    </p:spTree>
    <p:extLst>
      <p:ext uri="{BB962C8B-B14F-4D97-AF65-F5344CB8AC3E}">
        <p14:creationId xmlns:p14="http://schemas.microsoft.com/office/powerpoint/2010/main" val="2829901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p:txBody>
      </p:sp>
      <p:sp>
        <p:nvSpPr>
          <p:cNvPr id="47108" name="Slide Number Placeholder 3"/>
          <p:cNvSpPr>
            <a:spLocks noGrp="1"/>
          </p:cNvSpPr>
          <p:nvPr>
            <p:ph type="sldNum" sz="quarter" idx="5"/>
          </p:nvPr>
        </p:nvSpPr>
        <p:spPr>
          <a:noFill/>
        </p:spPr>
        <p:txBody>
          <a:bodyPr/>
          <a:lstStyle/>
          <a:p>
            <a:fld id="{57F8C4E0-1EA3-4311-9083-65ED0879AF2A}" type="slidenum">
              <a:rPr lang="en-US" smtClean="0"/>
              <a:pPr/>
              <a:t>49</a:t>
            </a:fld>
            <a:endParaRPr lang="en-US" dirty="0" smtClean="0"/>
          </a:p>
        </p:txBody>
      </p:sp>
    </p:spTree>
    <p:extLst>
      <p:ext uri="{BB962C8B-B14F-4D97-AF65-F5344CB8AC3E}">
        <p14:creationId xmlns:p14="http://schemas.microsoft.com/office/powerpoint/2010/main" val="4225562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A2415CD-8AFE-42B4-AAFA-30A3604E785C}" type="slidenum">
              <a:rPr lang="en-US" smtClean="0"/>
              <a:pPr/>
              <a:t>50</a:t>
            </a:fld>
            <a:endParaRPr lang="en-US" dirty="0" smtClean="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915989" y="4414177"/>
            <a:ext cx="5026025" cy="4184993"/>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536420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800" dirty="0"/>
          </a:p>
        </p:txBody>
      </p:sp>
      <p:sp>
        <p:nvSpPr>
          <p:cNvPr id="4" name="Slide Number Placeholder 3"/>
          <p:cNvSpPr>
            <a:spLocks noGrp="1"/>
          </p:cNvSpPr>
          <p:nvPr>
            <p:ph type="sldNum" sz="quarter" idx="10"/>
          </p:nvPr>
        </p:nvSpPr>
        <p:spPr/>
        <p:txBody>
          <a:bodyPr/>
          <a:lstStyle/>
          <a:p>
            <a:pPr>
              <a:defRPr/>
            </a:pPr>
            <a:fld id="{8E90D9B6-78EF-4693-B70A-1D5596804872}" type="slidenum">
              <a:rPr lang="en-US" smtClean="0"/>
              <a:pPr>
                <a:defRPr/>
              </a:pPr>
              <a:t>51</a:t>
            </a:fld>
            <a:endParaRPr lang="en-US" dirty="0"/>
          </a:p>
        </p:txBody>
      </p:sp>
    </p:spTree>
    <p:extLst>
      <p:ext uri="{BB962C8B-B14F-4D97-AF65-F5344CB8AC3E}">
        <p14:creationId xmlns:p14="http://schemas.microsoft.com/office/powerpoint/2010/main" val="31698152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715000" cy="4181475"/>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90D9B6-78EF-4693-B70A-1D5596804872}" type="slidenum">
              <a:rPr lang="en-US" smtClean="0"/>
              <a:pPr>
                <a:defRPr/>
              </a:pPr>
              <a:t>52</a:t>
            </a:fld>
            <a:endParaRPr lang="en-US" dirty="0"/>
          </a:p>
        </p:txBody>
      </p:sp>
    </p:spTree>
    <p:extLst>
      <p:ext uri="{BB962C8B-B14F-4D97-AF65-F5344CB8AC3E}">
        <p14:creationId xmlns:p14="http://schemas.microsoft.com/office/powerpoint/2010/main" val="206147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2813"/>
            <a:fld id="{7B33348C-8DC8-44BA-B650-B8049E0EE552}" type="slidenum">
              <a:rPr lang="en-US" smtClean="0"/>
              <a:pPr defTabSz="912813"/>
              <a:t>53</a:t>
            </a:fld>
            <a:endParaRPr lang="en-US" dirty="0" smtClean="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915989" y="4414838"/>
            <a:ext cx="5026025" cy="4184650"/>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02855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2813"/>
            <a:fld id="{7B33348C-8DC8-44BA-B650-B8049E0EE552}" type="slidenum">
              <a:rPr lang="en-US" smtClean="0"/>
              <a:pPr defTabSz="912813"/>
              <a:t>6</a:t>
            </a:fld>
            <a:endParaRPr lang="en-US" dirty="0" smtClean="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915988" y="4414838"/>
            <a:ext cx="5026025" cy="4184650"/>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440442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2813"/>
            <a:fld id="{7B33348C-8DC8-44BA-B650-B8049E0EE552}" type="slidenum">
              <a:rPr lang="en-US" smtClean="0"/>
              <a:pPr defTabSz="912813"/>
              <a:t>54</a:t>
            </a:fld>
            <a:endParaRPr lang="en-US" dirty="0" smtClean="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915989" y="4414838"/>
            <a:ext cx="5026025" cy="4184650"/>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0285581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2813"/>
            <a:fld id="{7B33348C-8DC8-44BA-B650-B8049E0EE552}" type="slidenum">
              <a:rPr lang="en-US" smtClean="0"/>
              <a:pPr defTabSz="912813"/>
              <a:t>55</a:t>
            </a:fld>
            <a:endParaRPr lang="en-US" dirty="0" smtClean="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915989" y="4414838"/>
            <a:ext cx="5026025" cy="4184650"/>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028558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90D9B6-78EF-4693-B70A-1D5596804872}" type="slidenum">
              <a:rPr lang="en-US" smtClean="0"/>
              <a:pPr>
                <a:defRPr/>
              </a:pPr>
              <a:t>56</a:t>
            </a:fld>
            <a:endParaRPr lang="en-US" dirty="0"/>
          </a:p>
        </p:txBody>
      </p:sp>
    </p:spTree>
    <p:extLst>
      <p:ext uri="{BB962C8B-B14F-4D97-AF65-F5344CB8AC3E}">
        <p14:creationId xmlns:p14="http://schemas.microsoft.com/office/powerpoint/2010/main" val="37310813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12813"/>
            <a:fld id="{8D04F343-39B1-4EE7-9A15-84A456CA952F}" type="slidenum">
              <a:rPr lang="en-US" smtClean="0"/>
              <a:pPr defTabSz="912813"/>
              <a:t>57</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5988" y="4414838"/>
            <a:ext cx="5026025" cy="4184650"/>
          </a:xfrm>
          <a:noFill/>
          <a:ln/>
        </p:spPr>
        <p:txBody>
          <a:bodyPr/>
          <a:lstStyle/>
          <a:p>
            <a:pPr eaLnBrk="1" hangingPunct="1"/>
            <a:endParaRPr lang="en-US" dirty="0" smtClean="0"/>
          </a:p>
        </p:txBody>
      </p:sp>
    </p:spTree>
    <p:extLst>
      <p:ext uri="{BB962C8B-B14F-4D97-AF65-F5344CB8AC3E}">
        <p14:creationId xmlns:p14="http://schemas.microsoft.com/office/powerpoint/2010/main" val="25745332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12813"/>
            <a:fld id="{8D04F343-39B1-4EE7-9A15-84A456CA952F}" type="slidenum">
              <a:rPr lang="en-US" smtClean="0"/>
              <a:pPr defTabSz="912813"/>
              <a:t>58</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5988" y="4414838"/>
            <a:ext cx="5026025" cy="4184650"/>
          </a:xfrm>
          <a:noFill/>
          <a:ln/>
        </p:spPr>
        <p:txBody>
          <a:bodyPr/>
          <a:lstStyle/>
          <a:p>
            <a:pPr eaLnBrk="1" hangingPunct="1"/>
            <a:endParaRPr lang="en-US" dirty="0" smtClean="0"/>
          </a:p>
        </p:txBody>
      </p:sp>
    </p:spTree>
    <p:extLst>
      <p:ext uri="{BB962C8B-B14F-4D97-AF65-F5344CB8AC3E}">
        <p14:creationId xmlns:p14="http://schemas.microsoft.com/office/powerpoint/2010/main" val="1919638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p:txBody>
      </p:sp>
      <p:sp>
        <p:nvSpPr>
          <p:cNvPr id="47108" name="Slide Number Placeholder 3"/>
          <p:cNvSpPr>
            <a:spLocks noGrp="1"/>
          </p:cNvSpPr>
          <p:nvPr>
            <p:ph type="sldNum" sz="quarter" idx="5"/>
          </p:nvPr>
        </p:nvSpPr>
        <p:spPr>
          <a:noFill/>
        </p:spPr>
        <p:txBody>
          <a:bodyPr/>
          <a:lstStyle/>
          <a:p>
            <a:fld id="{57F8C4E0-1EA3-4311-9083-65ED0879AF2A}" type="slidenum">
              <a:rPr lang="en-US" smtClean="0"/>
              <a:pPr/>
              <a:t>59</a:t>
            </a:fld>
            <a:endParaRPr lang="en-US" dirty="0" smtClean="0"/>
          </a:p>
        </p:txBody>
      </p:sp>
    </p:spTree>
    <p:extLst>
      <p:ext uri="{BB962C8B-B14F-4D97-AF65-F5344CB8AC3E}">
        <p14:creationId xmlns:p14="http://schemas.microsoft.com/office/powerpoint/2010/main" val="1543186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F29DC1A-4A36-49F8-8FE3-B0168D2F0197}" type="slidenum">
              <a:rPr lang="en-US" smtClean="0"/>
              <a:pPr/>
              <a:t>7</a:t>
            </a:fld>
            <a:endParaRPr lang="en-US" dirty="0" smtClean="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915988" y="4414177"/>
            <a:ext cx="5026025" cy="4184993"/>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244364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DB8C185-9240-4E24-880D-5491FA6AA4E0}" type="slidenum">
              <a:rPr lang="en-US" smtClean="0"/>
              <a:pPr/>
              <a:t>8</a:t>
            </a:fld>
            <a:endParaRPr lang="en-US" dirty="0"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915989" y="4414177"/>
            <a:ext cx="5026025" cy="4184993"/>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08884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12813"/>
            <a:fld id="{F4E4DC83-D557-44D7-B4C7-D388EF2C5BD8}" type="slidenum">
              <a:rPr lang="en-US" smtClean="0"/>
              <a:pPr defTabSz="912813"/>
              <a:t>9</a:t>
            </a:fld>
            <a:endParaRPr lang="en-US" dirty="0" smtClean="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915988" y="4414838"/>
            <a:ext cx="5026025" cy="4184650"/>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040078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12813"/>
            <a:fld id="{9FAAF1FA-E5AF-461B-A786-6E47C8FAEC41}" type="slidenum">
              <a:rPr lang="en-US" smtClean="0"/>
              <a:pPr defTabSz="912813"/>
              <a:t>10</a:t>
            </a:fld>
            <a:endParaRPr lang="en-US" dirty="0" smtClean="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xfrm>
            <a:off x="915988" y="4414838"/>
            <a:ext cx="5026025" cy="4184650"/>
          </a:xfrm>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74796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a:t> </a:t>
            </a:r>
          </a:p>
        </p:txBody>
      </p:sp>
      <p:sp>
        <p:nvSpPr>
          <p:cNvPr id="6"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a:t> </a:t>
            </a:r>
          </a:p>
        </p:txBody>
      </p:sp>
      <p:sp>
        <p:nvSpPr>
          <p:cNvPr id="6"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a:t> </a:t>
            </a:r>
          </a:p>
        </p:txBody>
      </p:sp>
      <p:sp>
        <p:nvSpPr>
          <p:cNvPr id="6"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a:t> </a:t>
            </a:r>
          </a:p>
        </p:txBody>
      </p:sp>
      <p:sp>
        <p:nvSpPr>
          <p:cNvPr id="7"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a:t> </a:t>
            </a:r>
          </a:p>
        </p:txBody>
      </p:sp>
      <p:sp>
        <p:nvSpPr>
          <p:cNvPr id="6"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a:t> </a:t>
            </a:r>
          </a:p>
        </p:txBody>
      </p:sp>
      <p:sp>
        <p:nvSpPr>
          <p:cNvPr id="7"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w="38100">
            <a:solidFill>
              <a:schemeClr val="bg1"/>
            </a:solidFill>
          </a:ln>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3pPr>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a:t> </a:t>
            </a:r>
          </a:p>
        </p:txBody>
      </p:sp>
      <p:sp>
        <p:nvSpPr>
          <p:cNvPr id="6"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a:t> </a:t>
            </a:r>
          </a:p>
        </p:txBody>
      </p:sp>
      <p:sp>
        <p:nvSpPr>
          <p:cNvPr id="6"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a:t> </a:t>
            </a:r>
          </a:p>
        </p:txBody>
      </p:sp>
      <p:sp>
        <p:nvSpPr>
          <p:cNvPr id="7"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dirty="0"/>
              <a:t> </a:t>
            </a:r>
          </a:p>
        </p:txBody>
      </p:sp>
      <p:sp>
        <p:nvSpPr>
          <p:cNvPr id="9"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dirty="0"/>
              <a:t> </a:t>
            </a:r>
          </a:p>
        </p:txBody>
      </p:sp>
      <p:sp>
        <p:nvSpPr>
          <p:cNvPr id="5"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dirty="0"/>
              <a:t> </a:t>
            </a:r>
          </a:p>
        </p:txBody>
      </p:sp>
      <p:sp>
        <p:nvSpPr>
          <p:cNvPr id="4"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a:t> </a:t>
            </a:r>
          </a:p>
        </p:txBody>
      </p:sp>
      <p:sp>
        <p:nvSpPr>
          <p:cNvPr id="7"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a:t> </a:t>
            </a:r>
          </a:p>
        </p:txBody>
      </p:sp>
      <p:sp>
        <p:nvSpPr>
          <p:cNvPr id="7" name="Rectangle 6"/>
          <p:cNvSpPr>
            <a:spLocks noGrp="1" noChangeArrowheads="1"/>
          </p:cNvSpPr>
          <p:nvPr>
            <p:ph type="sldNum" sz="quarter" idx="12"/>
          </p:nvPr>
        </p:nvSpPr>
        <p:spPr>
          <a:ln/>
        </p:spPr>
        <p:txBody>
          <a:bodyPr/>
          <a:lstStyle>
            <a:lvl1pPr>
              <a:defRPr/>
            </a:lvl1pPr>
          </a:lstStyle>
          <a:p>
            <a:r>
              <a:rPr lang="en-US" dirty="0"/>
              <a:t> </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hyperlink" Target="http://ics.ifas.ufl.edu/wordmarks/presentations/download.php?file=ifas_ics.pot"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2F76"/>
            </a:gs>
          </a:gsLst>
          <a:lin ang="5400000" scaled="1"/>
        </a:gradFill>
        <a:effectLst/>
      </p:bgPr>
    </p:bg>
    <p:spTree>
      <p:nvGrpSpPr>
        <p:cNvPr id="1" name=""/>
        <p:cNvGrpSpPr/>
        <p:nvPr/>
      </p:nvGrpSpPr>
      <p:grpSpPr>
        <a:xfrm>
          <a:off x="0" y="0"/>
          <a:ext cx="0" cy="0"/>
          <a:chOff x="0" y="0"/>
          <a:chExt cx="0" cy="0"/>
        </a:xfrm>
      </p:grpSpPr>
      <p:sp>
        <p:nvSpPr>
          <p:cNvPr id="1038" name="Rectangle 14"/>
          <p:cNvSpPr>
            <a:spLocks noChangeArrowheads="1"/>
          </p:cNvSpPr>
          <p:nvPr/>
        </p:nvSpPr>
        <p:spPr bwMode="auto">
          <a:xfrm>
            <a:off x="6934200" y="6019800"/>
            <a:ext cx="2209800" cy="8382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dirty="0"/>
          </a:p>
        </p:txBody>
      </p:sp>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hlinkClick r:id="rId16"/>
              </a:defRPr>
            </a:lvl1pPr>
          </a:lstStyle>
          <a:p>
            <a:r>
              <a:rPr lang="en-US" dirty="0"/>
              <a:t> </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hlinkClick r:id="rId16"/>
              </a:defRPr>
            </a:lvl1pPr>
          </a:lstStyle>
          <a:p>
            <a:r>
              <a:rPr lang="en-US" dirty="0"/>
              <a:t> </a:t>
            </a:r>
          </a:p>
        </p:txBody>
      </p:sp>
      <p:pic>
        <p:nvPicPr>
          <p:cNvPr id="2056" name="Picture 13" descr="UF_IFAS"/>
          <p:cNvPicPr>
            <a:picLocks noChangeAspect="1" noChangeArrowheads="1"/>
          </p:cNvPicPr>
          <p:nvPr/>
        </p:nvPicPr>
        <p:blipFill>
          <a:blip r:embed="rId17" cstate="print"/>
          <a:srcRect/>
          <a:stretch>
            <a:fillRect/>
          </a:stretch>
        </p:blipFill>
        <p:spPr bwMode="auto">
          <a:xfrm>
            <a:off x="7010400" y="6096000"/>
            <a:ext cx="2057400" cy="685800"/>
          </a:xfrm>
          <a:prstGeom prst="rect">
            <a:avLst/>
          </a:prstGeom>
          <a:noFill/>
          <a:ln w="25400">
            <a:solidFill>
              <a:schemeClr val="tx1"/>
            </a:solid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wipe dir="r"/>
  </p:transition>
  <p:hf sldNum="0" hdr="0" dt="0"/>
  <p:txStyles>
    <p:title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1313" indent="-341313" algn="l" rtl="0" eaLnBrk="0" fontAlgn="base" hangingPunct="0">
        <a:spcBef>
          <a:spcPct val="20000"/>
        </a:spcBef>
        <a:spcAft>
          <a:spcPct val="0"/>
        </a:spcAft>
        <a:buClr>
          <a:schemeClr val="tx2"/>
        </a:buClr>
        <a:buSzPct val="125000"/>
        <a:buChar char="•"/>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tx2"/>
        </a:buClr>
        <a:buFont typeface="Wingdings" pitchFamily="2" charset="2"/>
        <a:buChar char="ü"/>
        <a:defRPr sz="2800">
          <a:solidFill>
            <a:schemeClr val="tx1"/>
          </a:solidFill>
          <a:effectLst>
            <a:outerShdw blurRad="38100" dist="38100" dir="2700000" algn="tl">
              <a:srgbClr val="000000"/>
            </a:outerShdw>
          </a:effectLst>
          <a:latin typeface="+mn-lt"/>
        </a:defRPr>
      </a:lvl2pPr>
      <a:lvl3pPr marL="1141413" indent="-227013"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598613" indent="-227013"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4pPr>
      <a:lvl5pPr marL="2055813" indent="-227013"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hyperlink" Target="http://get.whotrades.com/u3/photoD9DA/20855201905-0/original.jpe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hyperlink" Target="http://www.pbase.com/sharif/cuba&amp;page=20" TargetMode="External"/><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7.emf"/><Relationship Id="rId4" Type="http://schemas.openxmlformats.org/officeDocument/2006/relationships/oleObject" Target="../embeddings/Microsoft_Excel_97-2003_Worksheet2.xls"/></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8.emf"/><Relationship Id="rId4" Type="http://schemas.openxmlformats.org/officeDocument/2006/relationships/oleObject" Target="../embeddings/Microsoft_Excel_97-2003_Worksheet3.xls"/></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hyperlink" Target="http://cryptome.org/2015-info/us-interests-cu/pict77.jpg" TargetMode="External"/><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51.jpeg"/></Relationships>
</file>

<file path=ppt/slides/_rels/slide59.xml.rels><?xml version="1.0" encoding="UTF-8" standalone="yes"?>
<Relationships xmlns="http://schemas.openxmlformats.org/package/2006/relationships"><Relationship Id="rId3" Type="http://schemas.openxmlformats.org/officeDocument/2006/relationships/hyperlink" Target="mailto:wamess@ufl.edu"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noFill/>
        </p:spPr>
        <p:txBody>
          <a:bodyPr/>
          <a:lstStyle/>
          <a:p>
            <a:pPr defTabSz="912813"/>
            <a:r>
              <a:rPr lang="en-US" dirty="0"/>
              <a:t> </a:t>
            </a:r>
          </a:p>
        </p:txBody>
      </p:sp>
      <p:sp>
        <p:nvSpPr>
          <p:cNvPr id="4099" name="Rectangle 3"/>
          <p:cNvSpPr>
            <a:spLocks noGrp="1" noChangeArrowheads="1"/>
          </p:cNvSpPr>
          <p:nvPr>
            <p:ph type="body" idx="1"/>
          </p:nvPr>
        </p:nvSpPr>
        <p:spPr>
          <a:xfrm>
            <a:off x="228600" y="5715000"/>
            <a:ext cx="6629400" cy="914400"/>
          </a:xfrm>
        </p:spPr>
        <p:txBody>
          <a:bodyPr/>
          <a:lstStyle/>
          <a:p>
            <a:pPr marL="342900" indent="-342900" eaLnBrk="1" hangingPunct="1">
              <a:buClr>
                <a:schemeClr val="accent1"/>
              </a:buClr>
              <a:buFontTx/>
              <a:buNone/>
              <a:defRPr/>
            </a:pPr>
            <a:r>
              <a:rPr lang="en-US" sz="2200" b="1" dirty="0" smtClean="0"/>
              <a:t>by </a:t>
            </a:r>
            <a:r>
              <a:rPr lang="en-US" sz="2200" b="1" dirty="0"/>
              <a:t>William A. Messina, Jr., UF/IFAS</a:t>
            </a:r>
          </a:p>
          <a:p>
            <a:pPr marL="342900" indent="-342900" eaLnBrk="1" hangingPunct="1">
              <a:buClr>
                <a:schemeClr val="accent1"/>
              </a:buClr>
              <a:buFontTx/>
              <a:buNone/>
              <a:defRPr/>
            </a:pPr>
            <a:r>
              <a:rPr lang="en-US" sz="2200" b="1" dirty="0"/>
              <a:t>     </a:t>
            </a:r>
            <a:r>
              <a:rPr lang="en-US" sz="2200" b="1" dirty="0" smtClean="0"/>
              <a:t> Food </a:t>
            </a:r>
            <a:r>
              <a:rPr lang="en-US" sz="2200" b="1" dirty="0"/>
              <a:t>and Resource Economics </a:t>
            </a:r>
            <a:r>
              <a:rPr lang="en-US" sz="2200" b="1" dirty="0" smtClean="0"/>
              <a:t>Department </a:t>
            </a:r>
            <a:endParaRPr lang="en-US" sz="2200" b="1" dirty="0"/>
          </a:p>
        </p:txBody>
      </p:sp>
      <p:sp>
        <p:nvSpPr>
          <p:cNvPr id="3076" name="Line 4"/>
          <p:cNvSpPr>
            <a:spLocks noChangeShapeType="1"/>
          </p:cNvSpPr>
          <p:nvPr/>
        </p:nvSpPr>
        <p:spPr bwMode="auto">
          <a:xfrm>
            <a:off x="304800" y="3276600"/>
            <a:ext cx="8610600" cy="0"/>
          </a:xfrm>
          <a:prstGeom prst="line">
            <a:avLst/>
          </a:prstGeom>
          <a:noFill/>
          <a:ln w="47625">
            <a:solidFill>
              <a:schemeClr val="tx1"/>
            </a:solidFill>
            <a:round/>
            <a:headEnd/>
            <a:tailEnd/>
          </a:ln>
        </p:spPr>
        <p:txBody>
          <a:bodyPr/>
          <a:lstStyle/>
          <a:p>
            <a:endParaRPr lang="en-US" dirty="0"/>
          </a:p>
        </p:txBody>
      </p:sp>
      <p:sp>
        <p:nvSpPr>
          <p:cNvPr id="4101" name="Text Box 5"/>
          <p:cNvSpPr txBox="1">
            <a:spLocks noChangeArrowheads="1"/>
          </p:cNvSpPr>
          <p:nvPr/>
        </p:nvSpPr>
        <p:spPr bwMode="auto">
          <a:xfrm>
            <a:off x="304800" y="247233"/>
            <a:ext cx="8534400" cy="2800767"/>
          </a:xfrm>
          <a:prstGeom prst="rect">
            <a:avLst/>
          </a:prstGeom>
          <a:solidFill>
            <a:schemeClr val="accent1"/>
          </a:solidFill>
          <a:ln w="66675">
            <a:solidFill>
              <a:schemeClr val="bg1"/>
            </a:solidFill>
            <a:miter lim="800000"/>
            <a:headEnd/>
            <a:tailEnd/>
          </a:ln>
          <a:effectLst/>
        </p:spPr>
        <p:txBody>
          <a:bodyPr wrap="square" anchor="ctr">
            <a:spAutoFit/>
          </a:bodyPr>
          <a:lstStyle/>
          <a:p>
            <a:pPr algn="ctr">
              <a:spcBef>
                <a:spcPct val="50000"/>
              </a:spcBef>
              <a:defRPr/>
            </a:pPr>
            <a:r>
              <a:rPr lang="en-US" sz="4400" b="1" dirty="0" smtClean="0">
                <a:effectLst>
                  <a:outerShdw blurRad="38100" dist="38100" dir="2700000" algn="tl">
                    <a:srgbClr val="000000"/>
                  </a:outerShdw>
                </a:effectLst>
                <a:latin typeface="+mj-lt"/>
              </a:rPr>
              <a:t>CUBA’S AGRICULTURAL SECTOR AND FOOD TRADE: IMPLICATIONS FOR FLORIDA AGRICULTURE</a:t>
            </a:r>
          </a:p>
        </p:txBody>
      </p:sp>
      <p:sp>
        <p:nvSpPr>
          <p:cNvPr id="7" name="TextBox 6"/>
          <p:cNvSpPr txBox="1"/>
          <p:nvPr/>
        </p:nvSpPr>
        <p:spPr>
          <a:xfrm>
            <a:off x="381000" y="3459540"/>
            <a:ext cx="8305800" cy="2000548"/>
          </a:xfrm>
          <a:prstGeom prst="rect">
            <a:avLst/>
          </a:prstGeom>
          <a:noFill/>
        </p:spPr>
        <p:txBody>
          <a:bodyPr wrap="square" rtlCol="0">
            <a:spAutoFit/>
          </a:bodyPr>
          <a:lstStyle/>
          <a:p>
            <a:pPr marL="342900" indent="-342900" algn="ctr" eaLnBrk="1" hangingPunct="1">
              <a:buClr>
                <a:schemeClr val="accent1"/>
              </a:buClr>
              <a:buFontTx/>
              <a:buNone/>
              <a:defRPr/>
            </a:pPr>
            <a:r>
              <a:rPr lang="en-US" sz="2800" b="1" dirty="0" smtClean="0">
                <a:latin typeface="+mn-lt"/>
              </a:rPr>
              <a:t>Presentation to the </a:t>
            </a:r>
          </a:p>
          <a:p>
            <a:pPr marL="342900" indent="-342900" algn="ctr" eaLnBrk="1" hangingPunct="1">
              <a:buClr>
                <a:schemeClr val="accent1"/>
              </a:buClr>
              <a:buFontTx/>
              <a:buNone/>
              <a:defRPr/>
            </a:pPr>
            <a:r>
              <a:rPr lang="en-US" sz="3200" b="1" dirty="0" smtClean="0">
                <a:latin typeface="+mn-lt"/>
              </a:rPr>
              <a:t>Florida Agriculture Financial Management Conference</a:t>
            </a:r>
          </a:p>
          <a:p>
            <a:pPr marL="342900" indent="-342900" algn="ctr" eaLnBrk="1" hangingPunct="1">
              <a:buClr>
                <a:schemeClr val="accent1"/>
              </a:buClr>
              <a:buFontTx/>
              <a:buNone/>
              <a:defRPr/>
            </a:pPr>
            <a:r>
              <a:rPr lang="en-US" sz="2800" b="1" dirty="0" smtClean="0">
                <a:latin typeface="+mn-lt"/>
              </a:rPr>
              <a:t>Orlando, Florida, August 27</a:t>
            </a:r>
            <a:r>
              <a:rPr lang="en-US" sz="2800" b="1" baseline="30000" dirty="0" smtClean="0">
                <a:latin typeface="+mn-lt"/>
              </a:rPr>
              <a:t>th</a:t>
            </a:r>
            <a:r>
              <a:rPr lang="en-US" sz="2800" b="1" dirty="0" smtClean="0">
                <a:latin typeface="+mn-lt"/>
              </a:rPr>
              <a:t>, 2015</a:t>
            </a:r>
            <a:r>
              <a:rPr lang="en-US" sz="3200" b="1" dirty="0" smtClean="0">
                <a:latin typeface="+mn-lt"/>
              </a:rPr>
              <a:t> </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6" name="Picture 2" descr="http://images.solwayscuba.com/photos/destinations/PNR/pinar-del-rio-destination-12.jpg"/>
          <p:cNvPicPr>
            <a:picLocks noChangeAspect="1" noChangeArrowheads="1"/>
          </p:cNvPicPr>
          <p:nvPr/>
        </p:nvPicPr>
        <p:blipFill>
          <a:blip r:embed="rId3" cstate="print"/>
          <a:srcRect/>
          <a:stretch>
            <a:fillRect/>
          </a:stretch>
        </p:blipFill>
        <p:spPr bwMode="auto">
          <a:xfrm>
            <a:off x="152400" y="1295400"/>
            <a:ext cx="6604000" cy="5410200"/>
          </a:xfrm>
          <a:prstGeom prst="rect">
            <a:avLst/>
          </a:prstGeom>
          <a:noFill/>
          <a:ln w="63500">
            <a:solidFill>
              <a:schemeClr val="bg1"/>
            </a:solidFill>
          </a:ln>
        </p:spPr>
      </p:pic>
      <p:sp>
        <p:nvSpPr>
          <p:cNvPr id="9219" name="Footer Placeholder 4"/>
          <p:cNvSpPr>
            <a:spLocks noGrp="1"/>
          </p:cNvSpPr>
          <p:nvPr>
            <p:ph type="ftr" sz="quarter" idx="11"/>
          </p:nvPr>
        </p:nvSpPr>
        <p:spPr>
          <a:noFill/>
        </p:spPr>
        <p:txBody>
          <a:bodyPr/>
          <a:lstStyle/>
          <a:p>
            <a:pPr defTabSz="912813"/>
            <a:r>
              <a:rPr lang="en-US" dirty="0"/>
              <a:t> </a:t>
            </a:r>
          </a:p>
        </p:txBody>
      </p:sp>
      <p:sp>
        <p:nvSpPr>
          <p:cNvPr id="306178" name="Rectangle 2"/>
          <p:cNvSpPr>
            <a:spLocks noGrp="1" noChangeArrowheads="1"/>
          </p:cNvSpPr>
          <p:nvPr>
            <p:ph type="title"/>
          </p:nvPr>
        </p:nvSpPr>
        <p:spPr>
          <a:xfrm>
            <a:off x="304800" y="152400"/>
            <a:ext cx="8610600" cy="990600"/>
          </a:xfrm>
        </p:spPr>
        <p:txBody>
          <a:bodyPr/>
          <a:lstStyle/>
          <a:p>
            <a:pPr eaLnBrk="1" hangingPunct="1">
              <a:defRPr/>
            </a:pPr>
            <a:r>
              <a:rPr lang="en-US" b="1" dirty="0" smtClean="0"/>
              <a:t>PINAR DEL RIO - WESTERN CUBA</a:t>
            </a:r>
            <a:endParaRPr lang="en-US" b="1" dirty="0"/>
          </a:p>
        </p:txBody>
      </p:sp>
      <p:sp>
        <p:nvSpPr>
          <p:cNvPr id="365570" name="AutoShape 2" descr="http://www.google.com/url?sa=i&amp;source=images&amp;cd=&amp;docid=MhWnGSUBQpjzlM&amp;tbnid=F_ZO-MQQg7EfrM:&amp;ved=0CAUQjBw&amp;url=http%3A%2F%2Fimages.solwayscuba.com%2Fphotos%2Fdestinations%2FPNR%2Fpinar-del-rio-destination-12.jpg&amp;ei=pdUZVMrmBcu6ggSHloH4Cw&amp;psig=AFQjCNFX6x40ZKrONWp9fZrChMtolnN7tA&amp;ust=1411065637196385"/>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65572" name="AutoShape 4" descr="http://www.google.com/url?sa=i&amp;source=images&amp;cd=&amp;docid=MhWnGSUBQpjzlM&amp;tbnid=F_ZO-MQQg7EfrM:&amp;ved=0CAUQjBw&amp;url=http%3A%2F%2Fimages.solwayscuba.com%2Fphotos%2Fdestinations%2FPNR%2Fpinar-del-rio-destination-12.jpg&amp;ei=pdUZVMrmBcu6ggSHloH4Cw&amp;psig=AFQjCNFX6x40ZKrONWp9fZrChMtolnN7tA&amp;ust=1411065637196385"/>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65574" name="AutoShape 6" descr="http://www.google.com/url?sa=i&amp;source=images&amp;cd=&amp;docid=MhWnGSUBQpjzlM&amp;tbnid=F_ZO-MQQg7EfrM:&amp;ved=0CAUQjBw&amp;url=http%3A%2F%2Fimages.solwayscuba.com%2Fphotos%2Fdestinations%2FPNR%2Fpinar-del-rio-destination-12.jpg&amp;ei=pdUZVMrmBcu6ggSHloH4Cw&amp;psig=AFQjCNFX6x40ZKrONWp9fZrChMtolnN7tA&amp;ust=1411065637196385"/>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 name="Rectangle 3"/>
          <p:cNvSpPr txBox="1">
            <a:spLocks noChangeArrowheads="1"/>
          </p:cNvSpPr>
          <p:nvPr/>
        </p:nvSpPr>
        <p:spPr bwMode="auto">
          <a:xfrm>
            <a:off x="6553200" y="2209800"/>
            <a:ext cx="24384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tx2"/>
              </a:buClr>
              <a:buSzPct val="125000"/>
              <a:tabLst/>
              <a:defRPr/>
            </a:pPr>
            <a:r>
              <a:rPr kumimoji="0" lang="en-US" sz="26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Times New Roman" pitchFamily="18" charset="0"/>
              </a:rPr>
              <a:t>    Rounded limestone mountains called</a:t>
            </a:r>
            <a:r>
              <a:rPr kumimoji="0" lang="en-US" sz="2600" b="1" i="0" u="none" strike="noStrike" kern="0" cap="none" spc="0" normalizeH="0" noProof="0" dirty="0" smtClean="0">
                <a:ln>
                  <a:noFill/>
                </a:ln>
                <a:solidFill>
                  <a:schemeClr val="bg1"/>
                </a:solidFill>
                <a:effectLst>
                  <a:outerShdw blurRad="38100" dist="38100" dir="2700000" algn="tl">
                    <a:srgbClr val="000000"/>
                  </a:outerShdw>
                </a:effectLst>
                <a:uLnTx/>
                <a:uFillTx/>
                <a:latin typeface="+mn-lt"/>
                <a:ea typeface="+mn-ea"/>
                <a:cs typeface="Times New Roman" pitchFamily="18" charset="0"/>
              </a:rPr>
              <a:t> </a:t>
            </a:r>
            <a:r>
              <a:rPr kumimoji="0" lang="en-US" sz="26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Times New Roman" pitchFamily="18" charset="0"/>
              </a:rPr>
              <a:t>“mogotes”</a:t>
            </a:r>
            <a:endParaRPr kumimoji="0" lang="en-US" sz="2600" b="1" i="0" u="none" strike="noStrike" kern="0" cap="none" spc="0" normalizeH="0" baseline="0" noProof="0" dirty="0">
              <a:ln>
                <a:noFill/>
              </a:ln>
              <a:solidFill>
                <a:schemeClr val="bg1"/>
              </a:solidFill>
              <a:effectLst>
                <a:outerShdw blurRad="38100" dist="38100" dir="2700000" algn="tl">
                  <a:srgbClr val="000000"/>
                </a:outerShdw>
              </a:effectLst>
              <a:uLnTx/>
              <a:uFillTx/>
              <a:latin typeface="+mn-lt"/>
              <a:ea typeface="+mn-ea"/>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cuba1"/>
          <p:cNvPicPr>
            <a:picLocks noChangeAspect="1" noChangeArrowheads="1"/>
          </p:cNvPicPr>
          <p:nvPr/>
        </p:nvPicPr>
        <p:blipFill>
          <a:blip r:embed="rId3" cstate="print"/>
          <a:srcRect/>
          <a:stretch>
            <a:fillRect/>
          </a:stretch>
        </p:blipFill>
        <p:spPr bwMode="auto">
          <a:xfrm>
            <a:off x="152400" y="1676400"/>
            <a:ext cx="6629400" cy="5008137"/>
          </a:xfrm>
          <a:prstGeom prst="rect">
            <a:avLst/>
          </a:prstGeom>
          <a:noFill/>
          <a:ln w="63500">
            <a:solidFill>
              <a:schemeClr val="bg1"/>
            </a:solidFill>
            <a:miter lim="800000"/>
            <a:headEnd/>
            <a:tailEnd/>
          </a:ln>
        </p:spPr>
      </p:pic>
      <p:sp>
        <p:nvSpPr>
          <p:cNvPr id="4" name="Rectangle 3"/>
          <p:cNvSpPr txBox="1">
            <a:spLocks noChangeArrowheads="1"/>
          </p:cNvSpPr>
          <p:nvPr/>
        </p:nvSpPr>
        <p:spPr bwMode="auto">
          <a:xfrm>
            <a:off x="6629400" y="3124200"/>
            <a:ext cx="22098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tx2"/>
              </a:buClr>
              <a:buSzPct val="125000"/>
              <a:tabLst/>
              <a:defRPr/>
            </a:pPr>
            <a:r>
              <a:rPr lang="en-US" sz="3000" b="1" i="1" kern="0" dirty="0" smtClean="0">
                <a:solidFill>
                  <a:schemeClr val="bg1"/>
                </a:solidFill>
                <a:effectLst>
                  <a:outerShdw blurRad="38100" dist="38100" dir="2700000" algn="tl">
                    <a:srgbClr val="000000"/>
                  </a:outerShdw>
                </a:effectLst>
                <a:latin typeface="+mn-lt"/>
                <a:cs typeface="Times New Roman" pitchFamily="18" charset="0"/>
              </a:rPr>
              <a:t>Pico Turquino rises to     </a:t>
            </a:r>
            <a:r>
              <a:rPr kumimoji="0" lang="en-US" sz="30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Times New Roman" pitchFamily="18" charset="0"/>
              </a:rPr>
              <a:t>6,650 ft.</a:t>
            </a:r>
            <a:endParaRPr kumimoji="0" lang="en-US" sz="3000" b="1" i="0" u="none" strike="noStrike" kern="0" cap="none" spc="0" normalizeH="0" baseline="0" noProof="0" dirty="0">
              <a:ln>
                <a:noFill/>
              </a:ln>
              <a:solidFill>
                <a:schemeClr val="bg1"/>
              </a:solidFill>
              <a:effectLst>
                <a:outerShdw blurRad="38100" dist="38100" dir="2700000" algn="tl">
                  <a:srgbClr val="000000"/>
                </a:outerShdw>
              </a:effectLst>
              <a:uLnTx/>
              <a:uFillTx/>
              <a:latin typeface="+mn-lt"/>
              <a:ea typeface="+mn-ea"/>
              <a:cs typeface="Times New Roman" pitchFamily="18" charset="0"/>
            </a:endParaRPr>
          </a:p>
        </p:txBody>
      </p:sp>
      <p:sp>
        <p:nvSpPr>
          <p:cNvPr id="429058" name="AutoShape 2" descr="data:image/jpeg;base64,/9j/4AAQSkZJRgABAQAAAQABAAD/2wCEAAkGBxQTEhQUExQWFhUWGBUaGBgYGBwYHBgYGBgcFxgcGBgYHCggGBolHRQUITEhJSkrLi4uFx8zODMsNygtLisBCgoKDg0OGxAQGzckHyQsLCwsLCwsLCwsLCwsLCwsLCwsLCwsLCwsLCwsLCwsLCwsLCwsLCwsLCwsLCwsLCwsLP/AABEIALcBEwMBIgACEQEDEQH/xAAcAAABBQEBAQAAAAAAAAAAAAAEAAIDBQYBBwj/xABNEAABAgQDBAYHBQUEBgsAAAABAhEAAyExBBJBBVFhcQYTIoGRoQcUMrHB0fAVI0JS4UNigrLxM1NykzREc4OS4hYXJFRjoqOzw9Lj/8QAGQEBAQEBAQEAAAAAAAAAAAAAAQIAAwUE/8QAMBEAAgIBAgUEAQEIAwAAAAAAAAECERIDIRMxQVGhBBRh0XHwM1KBkbHB4fEiMkL/2gAMAwEAAhEDEQA/APX9o7QVLWEgCwNX3kb+EDp2uo6Jbv8AnHNthJmB/wAo95gFMpIjokqJbLAbXU9k+B+cSo2mToPrvipUgR1KwIXBGsuhjjwh/rnKKL1qHHEwYDZaK2irQDz+cN+0l/lHgfnFWcWNIDxW2QigDq3bucOAWX/2kv8AKPA/OHfaKtw8D84zcjbzs4Y/WsGjaG8RnA2SLY7TP7vgfnEiMZMIdk+B+cVKMcnUR07Ta0GPwNlovGzBonwPzjicevcPP5xUHaCiaROiaow4BZYfaCtw8D84cccr93z+cV4JjuaNibIM+0F7k+B+cL7QXuT4H5wI8KHBBYWNoq3J8D84eNoHcPP5wDCjYI2Qd9oHcI4doncPrvgKGmNgjZBv2krcPP5x0bRVuHn84CSkm0Spw5gcEKbCDtFW4efzhp2krcnwPzgaanLEWaNijNho2mrcnwPzh42grcPA/OAkzOAh5mPpDiuwWF+vq3J8D84Xr6tw8D84CCocTDjELYYMercPP5x311XDz+cAiHil42MTWwz148PrvjqcYTu+u+K3NrHMqrgwUhTZoYUKFHEsoNvIeYC/4R7zFMraUtJZyriLfr3Q3pypXXpAzN1aaB29pf6RRSZbXvujoppInFtmnG0JTgZ0ufqpsO+CFNqw5xkDIFxT3fpAypj3enlFRmmDTRtlJEB4yclFVHkNTyEZ6TtSYgMlVOLFuTxCpSlnMouTqYsiw3EbTUaJ7I8/GBpZe8MEsQ52jZIBy1aQVhdpFFFJzAW0P6wF1kLPBZi+l7alfiSodwPxiHF7WT+zS/FQ+GsUxMdBjGtlxJ20zPLHFj7g0XGF2nKWwCilR0UG87ecZB45GYpm8KYbGJROULKIbcSIssPt5aQygFcTQ97XgGzTJSTHSIof+kpNpY/4v+WCJG35ah2+wd1SPECNY7Fq8ceKzE7dlJFDmO4fF7RFg9uoXRXYPEuP+L5w2BbmZC6wRGmtRUbxDVJjDZOVkwhiSNYGcw1oKGw/r3iNbRAhcOzRkgbHCHtEJVDQTCwJiuHocwOVEQ/rTEuxQQtJTrDHe8Cz55tEaZyo1MbQcURFOLCGdcY4pZMZJhaNRChQo4nQw3ThTYhL26tP8y4zipjcQYu+n2IKcSgN+yT/ADr+UZ0ofUsfjAN9gkT4aQFfMQGZShyiPrSkvb4wr4BvuTrSUmJUTYgGJJ3Rx/GLUu5DS6BQVHCYHMyF1wirIoIzxwriHNHc0NmoleOpMQdbC60xrNQS8LNAhmQs8AhC1cYb1giAJiUJ4QOVCotjut4FoTk2EPQYYuddonMrAiJL1juaOkE1PgI51e4tzhzJcSSTiVJLpUQeBizwvSGYn2+0PA+MUmZixB5xKMQNwblDkFGhV0mQ1JaieYA8f0h8vpHLPtJUnwPxjMZ0nhDikaKhzGjVyekEkmuZPEgN5GJl7bkaLfuPyjEZo5nhsDTYvb5zfdjsi+YXPjER6QragSOO7xMZ8TOcIqirRJfp29MbQ8x8oS9uzG/COQ+cUQmRwTawbG3NFhduFwJlRvAYjuF4uZE9Kw6SCOH1SMKZhh0vEKFQSDvFDDZtzex1oxMrak0GkxXeX8jE0/bc1SWKm4p7JPfGsx61ChQo+c7nnHpFlA4pB16lH864zKcXlLFo0vpGmNi0D/wU/wA8yMoEhnJ+uMBvwWCcakiGrnoIt/TvgEIA0hKmAbvrdE0hyfUmmpF0/XdHCWLGBEzzy4XiUT3vfjaK5Ek+ZrmHMDp3xAFEboeF6Q2YSiRQ+MIGOmbEXWMYUyWiQKhzxBmJ0h6ZwAc+UbIEiZI30iRBECjFtupflHDiSRQOdwB/rEtstJBkzdDxPA5wFLxBNk04mHBdakaWq31yiW+5Vj1znudaC36xGlSnpYfXfEypSKkkPztHUMbF42ZsWNShXEjhHTLMTGY1IaZwudLmp52rEZsvFEeTe8RTZbVB+uUSSsSkOXoaVv4Xhy2U6dflupCpNA4pghB7o5mh68OoWr5eMNmYijKTXfbzaOimcsaEpZhgmGIhOhdb4xakQ0EgxyIwpxbw+cOf6pGsTpmd0d6yOKVoRDO+HIKCs1IRXygeWuHZj3RrEkju+IQDDyKE8ItEHuMKFCjidzy70mzmxiA7fcIJ/wAyYIyoxJYEW+v6xoPSw/rqP9hLp/vJsY+SpQ+rxLQWWaJmYu7A/Rg5GFHPn8BFPh5gBBAdrh/Mb4t5W0ErsCCNDT9DHOV9Co11OTcInQAd5p374Dnyyi78DoYsROCrA/DuiPHKLbxV++CMnZUoqrAkTLQlriA0t9GOpmWenDfHU5kj7v07o4kvZ+bRAZrfr8ojViFWBIf6u0aydix64C+kMmSs5pSAEJauapuxFBE6cwftEcBX32iG6KW/MJ6uXL3qU1P6CJUYpwyQ1/05wOnDpDFbFT/rWsMXixmdreERdlcglCasWJPmeLUEMXRWUsA2tH+q+EQDEPWza0DFm5RNigVpDuVC+7ff6vBve5hiTl9kjkfqmkOmTaBThuJ9ze+BpU0EgGwvXhv1guYAGFA9uJ3RWVAcVKJFSSOZPKBpqTdjV3HLyidSiDUlOnceO+GTJjO5LWJF34ab4qMjNIhE4P8ARO6C5e0CBUv3NS30OEQTiGfMG0o5OhiEMfr64xWzDdFvhsW7+Xfw0hysQLfXhFQgXZnuL0iWXNIZ6RLgi82ErSN0CGpanM/DdEy59GEQzTm+vqkK2JY9SSKj3/QiGXinv/TnHZk1YSQD/SA0Hy+t0WiHzDzO4mO9dvgWHktUw2AWFWMPSWgIF9bRKpX+L4Gmm+BsQuWvR4dMxIbuP15xDJwxLgi/jBJwbAkvz1g4iRsGe3woUKKLPJvSuf8AtiP9hL/9yZGN6vn9Vjb+lJAOMQ/9yj+eZGWTIPFhwjm5UT1AUqY274KSXc1tWO+qk2duXviREljQF+RMDkjIdJxqktqOJvBSNpg0asSSNkTCzy18wlvMwZJ2JNH4GH+IA+TxxlqROiUiinJUTRBHlEfqiyKluZ+Ag+dNKKLyg6fR1iAz0m1W4j5w5smkRIwoD3J31N+J98L1cV17zEoU+vhDZqHpmb3++DJm2GiVVyG4t9UtHco0vrT6pEYAQC6yRx+G+G+toDM7cve8P4CxTEFmqAO+HoCUXDnj8oarEEuyLNwPc0MkJUfwkdxhvbcw5S3LsTDFT1O6S1DS/wBWgoyXFX+uUMEhJsoE7rRPEHcBXML6Nyi0kYhKkMTVt+jtziH1EREvA8aRnOLBWgmaT7Vx+XlrwIaA5s8ZnDACrneaAt4xNKlqB9r4079IIUSaFKQNWHu3aeEKmkPMCyZaH657jCXrR4LKAdB4B34iIuoUGNBvF/6RSmmZoFUhq1HG3ujqlGg+h3xLMlF6PeovEEyVcDnFpkscMRvFd73hnWKAffq/weOJRyPOH+qOkaK56fXwirSDci9YLaRH1u/yglcgAOS1NQ0NRhgavyJoCeMbJBTOyJgBBIppT3b4OVMCvwi9Hb4vA8rCqIZstbk6QVLlAC7m9Nf6tHOU0XGxkuS603S4sK68uUHDBlqP3jxb60iAKPBt+7nBKSRV+QF+7yjk3JlqifBzC1PPdre0FYie4IKRr3MOMCs9dTffDlTABWnl7+MYcj2SFChR9hBh+m8yWJ6QSrMZSbLKA2dbW1d4p1YySgZkkqLbyVVYEdpVDW0XXTLZMufiUhZXSUl8qksBnWxKTWpJD2ilPReUArMVhIuSpLNxcMI8nX1UptM6xbrkdwuOlryqcJcfiyggAkMXL6EwWMJRwaE07QZT/R8IqzhsIheX1iY6nVotKXpUoFucWuF2ZLIpPUqhAtqN0c3qpHWLbK4YR1KzBCknKEALD/vEkUatI5Pw0hHZUGLkM7sReBMaMMjMmZiZiSFMeyg1NiQkWqa8OEWQ2LJKB9/rnzOASCGYnMzVHhDxWv0wTvkVxwcmhoASznU/XCIJmzJN83eHa5G6gcXg6fsiQhXaxOQhjUACttWOnjEI2NKmJC0YolL65e8ZSXA5w8d9/DBr4OJwKGLrR2eBJ4aViYSZR/FLPJw4p+7xHjCn9FVZXRPVmrlBKAD+6fnWIpfRFQlPMxJSRVVEqZrh0kEiDiXvZqfYbOkyKAJet0kMBrdnPCB5glgE1cWSaE7tWD08Ysx0aQkAnFBlAAZks+5u1UcIUzoccxbEOkscuS2+xtrAtX5/qbB9gBUxCQMykJKgLoBa2rMTW8Rqxst7oYBwOqDEHmHr8ItcR0VQyUrmgta6XdrOk7hEKeiSCp0zHahckgHd7O43i1qwrdkyz6ARx0tLEpSoBvwt5gxEvESlqYJAHEmnjzixR0VCnSVoJBqE0LcRpA2M6LKSXGXKAXJUaWsALXilq6fcl5diumFBGhI4fDyhuIl5FMopDtRnLcWcCHbPwgmqUgS1kj2TUBQBrXK4GsW0rYo7QEuYE1BJUl3B0GVzzG6LerGPMhb9AGTJS3ZXLpdy17NQRHOWgFlZk/0fwiwxmx5CADMz7gM6XryFrR07IlLByomzBqApL8KEg6RHFhzK37FaJsiuYqKhub9Pow8iVXLMFLBQZ+Ih32Yl8vq2IAGoLndcJZVBveJ0bEkWaeOCkGnflhepEN+wB1adSlt+jfQiJMsOWWgjkac9INwmzZCnDTUAGilJCc1f8PDWCk7Ekse1MUBQh0+B7MPGigopOuB9ntNuFtNIlCSbfXCpg5ex5NQlUxI1yqAt3Q/D7Ik+zmUVGtVJKq1e26F6qAqH7BzA35389Ilw0lIHFtaxcp6PSgQagNZxWJk7CkO7K8Saxn6iJihStRpl4gakfKmsRy0uXy5RWjNeL/G7ClFJylSVaFyGOltOEUGH6orEtcyZ2VFJWCCgqtZQceNIqOrFrYNw6Ts6YbJU3It5wUnZU5vYPiPnB+z0JSyEYsrZ6FSVau3KsHGQpIKjOIGpISwry5Ryeu7/ANjRUp2VNuZfmn/7Q9WyprEZSHH5gPCsO2qnr5YSiaksQe12bFqgCtaxY7EkKlSQmaUKZyFByCk1FSAwjcZpXe40ejwoUKPVA8T9Me01StpSwlRQfVZRcFifvZzDy84ziOkipj5yC7AtTMwFzqSQ8aD007MXM2jLUkoYYaUGUa0mzjZjSvlGCOypiBmOWmgUT3AZa3j4tWMHIylTNjsrBypxUesKQKVDA0FbvvFN3KL84WUA5Wmasb1LQ/NTqtWPO9kqnhIAkKYkgFQUA44gW4t3wak4rdLPIkU8aR8s9Nt/9gy+DXr2Nh1LUtU2iik5AT2WDMFF83eIL2lhJKpeWSUSl07dVMNQK91YwKzjUlyARupbm8JGMxQJzIChoBlDfOJelJ/+jZGvVsRak5VTkL4lLUHKsCYjospTATkJAH4QQSd7vRq6RlcTiMWQ2VSd+Vh5pDwxGKxQ1nabvlFrT1P3kbI2WC2JPQP9KYubOR4GCpGzJkoky5yUAuSAhVVakgGvhGEnbdxEtJrOuWK1lvd8Y7s/bs5YJK8QTvRMVY8BRoHpanO0Kkj0LFYHEzVOqelikhkpILHc/snjeLSSjEJQlIUlTADtuSWtVIGnOPIV7WxM3OqXMWUJcOtZSSxBYF6kZnZ/dAv27OUkNMXmtVRo3KundSD202qtfyNme2TfWiOwqWk0328Ge2kRS1YqWl1zJW8kluO4R5Rh8UooCl9aRWy1P2bnKXN9b8N4+2l52DLCKqcqKiSHYvpuiV6ber8f5K4h6h6u87rhNkmZNCcv3gqkJDlNq+wbQcrB4l3ExIf95JbvIjxHDPQ5CP3g/aBFBXg/jGixO1ZIlEoTMzAMHXbi+t/6RU/Tvanf8P8AIKZ6XMw+KJczpYIsQU0eh0jr4xqrleT8Hq0eYbH2zMrUKc6gl9LhXYs/8XdFj9uI/uXVqXzDnW8c3oyuv7DmXeL6N4mYpUxWJkoWQAyi5IG8gbt0EYXYqZanVjZehUHFW4hTjnGdO2EB3lMwB/s00qbl4j+3kP7DcaD4ReOo1X9ka0bdEyR/3kFgdQojTSErHYcOFTyf4AW5dmkYebtxL0L8n+N4bL28LKLHQb91X+ETwJBkbf1+TmCkzVpLNbsnjlsDyaB5mKkpDDGLSKn2Q/Gp0jMo20nV/KCJe2JZBNKcLwcNroNl4k4UgPPJIt2Uj5wjKw5tOPehNPMRQ/bMkhToZrApvy0h+H2lJXoEljVQFG3mHGS7gXaNnyyGEws2iCPML8okkyOrcCaoP+6fiotGbm7Yk5lJFSD+GxtVxpUQcjbEpgBNZ+LEeNRrA1Mdiy2jPnK/s5iEkBmOYPx9k15HujLz+j85RJBQSSSSVm5vUi/OLTEbXlggGetJo2U05ksQ0EDatGTiUHmUK+UMZakOSBq+ZT4fo3OFcyQz1CqgeBjSeoqMsIVkLpZTk1OlmgIbXIH9pKU1zlBN6USqITt9SVMsSkvYpmODzTpC56sikoodK6PTgsHOGBNTMWTU7incwvBe2cQpUtUozUIpX7tRpRw76gmGStvL0yqfcX+Mdm7YUQUqQk6sQDaxAIib1G7YpR7ntMKFCj3DmeS+lWYv16WlCMzyEWIf+0mP2XDsw/4qVjKnaCUkJQp1HKCnUkvlqRR2JG/fG49Ja0HEoQSAoyklLhx7cz2uFD4R5SNjqXMCVTErJzfsQsZbh1OGO5RNlc48fVqWpJS2X8S2qSZf4TaIWxcJzaWUCGBzBqVOp1ArEG0MMXK0kpIAzhVuYcb70FoqcPhJyVlIlzVKBIKgElKklKQCoGyglI5ECL7DYBc1MwKUUZgRROUgVdw/tVrrSOUoqDtM1OWxNgphMspp1iSGcZhW7GpL9m9qxJLkE5spTchOYENrv7qxUpwMyQgkKK6AMpRBKkggl06KDWOgizwEwqFQJeYOEvmLENcXFAY5zlW6ewpLqiFc8JIBSK3HaJGrUtoXMV+08epKSqUlxoTo4uWoQCPMRPjpRlS5iyoFQSSEpSQ7JsSfZJ05tWKfFYoyZikZSpIJDF1HMDUnW4847aVv/kiJIq9o7UmrTlWgliCGSRa1ot5UibLnEJEsJfLmLl97AXIPw5xNL2kpYUFhg1/Z98QTJ0tj2AlIA9kuksnK4LqFa00IMd+JaqqIod9l5DMYAEZiwBc0d+1QfiDV0hJWgpcuGINO0Tq4U/slnZyDEYStIrXM4SBQpSk1cmjVHFmhSJgdiopSHZQcZt4yipdtfzQXLqzUFSMWChLkFKCWQlnJqcx0zMqlDwiFOLKyxqk5SN7HeFAgW1p4REVBJzVAZRYj8LPQi1hTgYs9vYKVh5Uo5SX6yUogkAFE2anMNWcDdFLT7IqtimnYhCU1USbhgACRQuRzGgvYRGcTnDqIWNxpqS5I1NPGOjDZktLUtQzMw7XbCgyTfXLyziFLUkBJS5zB0i19Rv8A1iqVBQsDiVJUkBOWyRYXIcs9QLtwgzaOPzpTLlgKPtZioAP+VxU1Noi2NszrASpalFCwtRYAADDzpqW1oqQgEPdhrFbiZJzEkgHUivEMzW4xnFXZugfsrGqSVFIDO6hfQAEAhz7MWcjbzuCh/wCDSKg7QSlQIRlOUAM7ZsoBLmxLElJ3xbo2hLYFQoS1CxBL3Hw4GInXYyLL7Ul6y1HcyB8bRz7Tw/4pZF2eWOFoFm4uSlmzEl2BLE/OGIxMlQ9oihNQQG5mlo5bdmVZYp2hhVJzKHZF3QxDUsA/9Y6jF4JvZbgU184z+N2j1akhI6zMHADuAKORXfEB2om+Qgc2NuXGHh2upsjTrxuEA7KXJuOrt3mnhA2K9UUCG7RahcZT4tfc8UOBkpmrclblNHbKOLEM4HdBk7BJGXrFk1Dk5WN7jL2eb6QtKL5my+DuEwktKVGYSKHKpJ9pZUkAbiwUSx/LBpVh6Z3JuxcfvMK2rA4Th5aSpKpgKnDqcjgQ7DXg441hsubLW4zu1uwRuIUmrgO7VjOT5mYadnSiHCEgaErLV5P9CIp2FlPlVkZq9onzyRGmZKQFJEwOUk61oSADYFnpCM6QcyHAIo7nTQqc+ETk/kNiZGHwYFyC+j8rs8MMjCvRZHgOG6ENnSikErAzBw62oLltIqcXNTLUzKUMoFQpKi/sqrvIFwIuLvk2YtU4PDOwmHmSkecSTdi4dYIE3Q/iSfhFXiZctAAVmehLkh3oMpFHv4RHPlSspyklwBVTs9nIFYd6tNhsfUkKFCj1RPOvSFhBMxKUqcJMqXyJExZAtvbxjJysOpBIQbE3cgKB33LhtbRuOm8wDEJf+7T/ADrjO9Yh3yjXR7x4XqP2kl8n0xhcUUE+Ytj2hetw54tUCg32gnDYoMxVUWNs1dxMWipUhXtS0nm4NmuODiIp2yMJMcLQsgvZZoNwewjlUTLTfcAUqWkFSnVQilmPvPGKyVjpRUUgKRUkKbNvJNXGvnGjTsHDBurXMBDsFF0g0yuHqBu1ivxGysSQ6cTKSQzgILKH4qlspazg7oKiTOEivxqUKSEKSyVNmVVsrgKIaxY0jMbVx6FTlqocy1qdgkspZPaURubS7tGrmYAqDThLoXR1dbh+FXinxHRTDCZ1h6yYSf7PMEg6XoWDWraO+hKEdpESi+ZS4XaY9uqquUBirLlsQLDMkvz7oPTNKpKJwSMpygvQKAczU1eqWTxFOMR4HAYWTMHZUaqDzFghLjKXDB9dHi7xU2SUIlqHZClLDb1BGYliAQ8tPiY7TlC9kQUeMKlJQsEupMwpBaqTMUBaxyoSdbndHTs2YVqlSmmN1YJRUFS0oN9O2tSeYPdbY2XLmpSAoUQEpsnLlsz+fEkwZszGhBKgrMRO2epyrOrLKWTN7QAdkkFjuuWhhqKXLb8iCdI9jiSrZ6shACB1iEAqzHr1llEFg6Us/KJum01KcPJChmJmTRc3M6catUwbt2cqeZapaSwlgMTQ9tZ4OGXFVtvDuhBnlSgCoJCWdy+Zy1S5NYpa6vFmfwTdCyJckMP288h7gJkSpgffWT5iMfNSAiWCXaXJ7itCSC9x7duUbno3LRlySnDKWspWoJfPLEtmJ0Ynwh2z+iSBiJTFTZ8OlTkEFEsIlkEANUJNf3jFPXi9upWDaMMvElMpTCrgPuAC8wZq6V4cYl2NPC1rzP8A6HPYM47EhSkq0qKmLJOwVZlKWUzHFmIZySoAFWoWRQ6CB5eFmSpiWUshAIAysMpdKgokjM6SQW0i4zgRTQJiQAcxSVspphawyhnaw7STupvMFJnsAkpKqHWgCSCPG45RbdHtnSxhsR2TmMqWe0aqafKqdw/WIBhVZctAluJsOFW4kRxk1yHEqlz0DKlSSFEuFO4Diw3c2fjEmIWSkjPlcGhYNrTV4Hn4ftFAzVUQ5c2S+YvxIHfBisAgSCVA5nCUoD1Nyo09lvdC6VE0wFeHCFpIKVuKGoNQHHZDiu/hEM/DzCQEksSrsl6dxvXWCdlTihSAAFApS4tmfQ8dxjRpmpAAEkCxdg1d76xnNxYxSfMoNm4Vb5VIJy1oaNUW5xNtfB+yqtySGBdqmxaziL7ISSoy1qUNABbeMvfEMnBqEwr6ua5qSx9ncMydaRGduysDMYgZlFKnIS11KZ1CovoGgOVLKC4GZDsd4yljzHCNtt/Y6lrKQlacipmhU4GYDTviuxXRabLBQQrMVkihIGi7CvazMPnHSOqq3JcGZ+VhpZKyhRSvKMteyasSb0iVWHVmSxsVKY2BAc5tSNXibGbKmIZ0DNMP3ZDIzJ7LuDxVr+XhHdlEFkTUkgZjvIJBAcEey9COMXe12TXRhuycXUBQDsoBJKkZspGZOYG9Q1IL+zpk2YtZDy1ZlKJumWlKQkncLndUwtr4WVJMkMD9zJcE/iXLSVENZVuXus+i20kArSiYoKmSlpAYZUFwodo3LIU/GPnk6douKV0U0/C0cKGV0gOxcl2CXsGSz1PjFc7yVZFkFQWMhZnS4YE2s4t87wzFTcThZKyFImYnDg0A9qckKSr97eIqJGyOsw+0lhaerw3aysfbXNyhibMAofwx20oNxv5M4qz6shQoUeiSYbpr1frCRMLHqkbh+NbVIigRg5ZtMH/kJ9/wi56d5fWUul/ukVzNTOuKmXLkqFSzbzHieo/aS/J6GmlgiNWzyLqGXeEMe+9IIOyEs+Y6/l9zCOLwSR2kvyBYcwY5J2moZgpKsosVEHTS5jjuOxySiWgF0lZBL1FNTRIfdruhk/aEq+UI1r5uB84E2hj1ApKAhALhRVq40IgXEbTKRLSsS+yCFaEuzOQnhqYyje7OcppbFJM20Z00syikgJyinAu/KGS9q5iSzMSC6TmBuefjGok4YMSiWkOfyiri9NG98cMqWCxSkHdk4746XGqohxfcqU9VOSBMldYKMSL6gtDcb0fwysrhaGf2VMAC7gir97M+kWsxJKnGUXpQVO4vA2KnhI+8CAoc8pO6lheBWuTIwZVDo+gP1WJY1bMmgod99PEwDiNnYpI9tCiWDhQ0pwi0xEvKfzBQJypc0/K7A6U5RNKxssknqlor+YG3cX0iqf5NwmZKccSzLlqDlszFQc2cimkCL2mUqKSlVgSC9NKvcuO+N0ky8qlSkzGpvI/lbTfHJmQgjtuRZkqAbWoBjomusQ4LMnh9qBKjlUUqZ01dntuqaRZ4TpOsKQs9rKQqhvlLhwA26ClbLw8xecgpUAAQwSGFgc0Czui0pSjlnFia1ta39dYaiPDmuQAvaRJoaAVq3AOHtDJO0SD+K7Vcjx32gg9FpRUxnABP7rFjvUFB4Ll9HEpqJ+YG4ygW/jpQb9Y2MUTw5hGztsoMuaFOkrSkCm6YlR8kmsDTtopBYIJG8N7iOVYFV0XSVOMQmtnSCBTgu1IIlbEMsgLnJILAEJX5jRn0MZ0uo4z7EOCx8lHWKmO6kTUpF2WU9k04hu+IZmJlKCCpaSwJDqJahFRvr3xOvYqypxNkqBLeyoPcMzd94r19HDLXmU5NeGlAHZ2Z4u4vmDzXQvp2wpUnqwlQ/sMOoFVS6pSVkndVZbuic4eUgBS5nuFnNj9ViPpImYZoyCgk4YAAimXDy7ufKMZMlzahT1apBIoNfMNA4uTe9Gzx6GwlbRCisgUBuSKCrOBvdIpZ4r8AtSSuYvMpOZksXSxcki7sWHDhFJgmlqBXMUnOl1AA6USGZyovSJU4gpStuuSkv1oU0xiCO0ALWY/pEuD5Il6sm+Zr5m1yqbMUUjKpS1E50ukEls2Us70AG+LTpVt2X6wwP7OWrWoIzCj/AL0YzCzjlAGUvUqALDtUIc7gdIJ2mgqUla05jlSgh2bIkAAknu7oiL3akXHVkXeGliYZc5H3iiqeK1YIly8iRuJUsq72iow3R6bLXMyJzKAnOAbe0CCd4HaO7K8X/QudKBVLGYLdZAIcJCuoF6PVBqLB4rF7ekomTs0wpKxiQWDjOsKSLcVGO29LEW092U2Mwh6xSUKzJql1JoZgSASRaqs1eW+BMLilS+sZapQAGpbMRoAX9p+LVjdYmdh1SzMlycr4ggaPLyBRUB/E3dEuI2RnnzDLldkTFsoAM2Y5W8B3GOTnjdhHT32PPtgY+bM2hgc+ZTYrDkEkt2ZiVHVnYGNJ0SwgXhNpCv3vqpVrQ4hyx/iPlF1L6LLE5MyWcnVqHZAHaItXWLrZGwfV0zAUHLM6hwAKGUsLZ9Xa0dPdR2XIVpzbs9UhQoUeqcDO9IOjJxM0TBNCGQEtkzWKi75h+a3CAU9CSP26f8r/APSFCj55el0pO2vLOkdWaVJjh0MItPA/3f8Azw4dDlf34/y/+eFCg9po9vL+zcafcHxvQQzB/pKk2tLBbk6qQMj0ckVGKJU11SgeD0UIUKH2ul28slybJVdBJtAMWAliC0kvVhRXW9nWBZfozIDetki1ZZJb/EJoMchRvaaXbywbbJx6OWSycSU3qEF685heJsP0DUn/AFjMncZRD88swPfdHYUb2ul28v7FSa5HJvQGnZnpSdT1IJ7jnpEczoAtRc4lJFKdQT5ma8KFG9rpdvLNnLuMm+jhw3rJA3CWdzaTIGlei3KoqTi1Bw1ZZPfWZ9NChQ+20+3l/Y8SXcbN9Feb2sU9ryann95CleisJACcUzaiWQa3/a2jsKN7fT7eX9gpsan0VMvOMUCreqSVHix62DB6O1a4oH/cnuvNLQoUL9Ppvp5Y8SXcjnejIK/bpc3JlE//ACiJ5Xo+UA3rQ/yfgZkKFA/TaT6eX9m4ku4lejx/9YD/AOxavdMgab6Lwf8AWL3eU7/+pxjkKN7bT7eX9m4kjmJ9FoWSVYgFRyuoSWJygJTaZWgA7oen0ZMgp9ZBcfikhXkV1jkKF6Gm+a8s3EkB/wDVMo+3i0FW9OGy8v2x3mBJXoYKUsnGiqlFT4d3Cs1G67cpoUKN7fT7EBeE9EpllxiwWbKDIsAxY/e1Dg8nguX6Mfz4hCg9vVxw3zDuhQoH6bSbuv6lKbXIOkejuUkvnD7wgpI0oUrG+CZfQaUHpKqST9wmpO+sKFA/S6T6eX9lcWX6olR0OSD7aAkWCZKU+Ne1p574OXsFwBnAazJZu7M0KFE+z0e3l/YrWmupGno8rWce5Lav+aOK2HOsnEsOMvN59YDChRvZ6P7vl/YPWm+pfwoUKPqOZ//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29060" name="AutoShape 4" descr="data:image/jpeg;base64,/9j/4AAQSkZJRgABAQAAAQABAAD/2wCEAAkGBxQTEhQUExQWFhUWGBUaGBgYGBwYHBgYGBgcFxgcGBgYHCggGBolHRQUITEhJSkrLi4uFx8zODMsNygtLisBCgoKDg0OGxAQGzckHyQsLCwsLCwsLCwsLCwsLCwsLCwsLCwsLCwsLCwsLCwsLCwsLCwsLCwsLCwsLCwsLCwsLP/AABEIALcBEwMBIgACEQEDEQH/xAAcAAABBQEBAQAAAAAAAAAAAAAEAAIDBQYBBwj/xABNEAABAgQDBAYHBQUEBgsAAAABAhEAAyExBBJBBVFhcQYTIoGRoQcUMrHB0fAVI0JS4UNigrLxM1NykzREc4OS4hYXJFRjoqOzw9Lj/8QAGQEBAQEBAQEAAAAAAAAAAAAAAQIAAwUE/8QAMBEAAgIBAgUEAQEIAwAAAAAAAAECERIDIRMxQVGhBBRh0XHwM1KBkbHB4fEiMkL/2gAMAwEAAhEDEQA/APX9o7QVLWEgCwNX3kb+EDp2uo6Jbv8AnHNthJmB/wAo95gFMpIjokqJbLAbXU9k+B+cSo2mToPrvipUgR1KwIXBGsuhjjwh/rnKKL1qHHEwYDZaK2irQDz+cN+0l/lHgfnFWcWNIDxW2QigDq3bucOAWX/2kv8AKPA/OHfaKtw8D84zcjbzs4Y/WsGjaG8RnA2SLY7TP7vgfnEiMZMIdk+B+cVKMcnUR07Ta0GPwNlovGzBonwPzjicevcPP5xUHaCiaROiaow4BZYfaCtw8D84cccr93z+cV4JjuaNibIM+0F7k+B+cL7QXuT4H5wI8KHBBYWNoq3J8D84eNoHcPP5wDCjYI2Qd9oHcI4doncPrvgKGmNgjZBv2krcPP5x0bRVuHn84CSkm0Spw5gcEKbCDtFW4efzhp2krcnwPzgaanLEWaNijNho2mrcnwPzh42grcPA/OAkzOAh5mPpDiuwWF+vq3J8D84Xr6tw8D84CCocTDjELYYMercPP5x311XDz+cAiHil42MTWwz148PrvjqcYTu+u+K3NrHMqrgwUhTZoYUKFHEsoNvIeYC/4R7zFMraUtJZyriLfr3Q3pypXXpAzN1aaB29pf6RRSZbXvujoppInFtmnG0JTgZ0ufqpsO+CFNqw5xkDIFxT3fpAypj3enlFRmmDTRtlJEB4yclFVHkNTyEZ6TtSYgMlVOLFuTxCpSlnMouTqYsiw3EbTUaJ7I8/GBpZe8MEsQ52jZIBy1aQVhdpFFFJzAW0P6wF1kLPBZi+l7alfiSodwPxiHF7WT+zS/FQ+GsUxMdBjGtlxJ20zPLHFj7g0XGF2nKWwCilR0UG87ecZB45GYpm8KYbGJROULKIbcSIssPt5aQygFcTQ97XgGzTJSTHSIof+kpNpY/4v+WCJG35ah2+wd1SPECNY7Fq8ceKzE7dlJFDmO4fF7RFg9uoXRXYPEuP+L5w2BbmZC6wRGmtRUbxDVJjDZOVkwhiSNYGcw1oKGw/r3iNbRAhcOzRkgbHCHtEJVDQTCwJiuHocwOVEQ/rTEuxQQtJTrDHe8Cz55tEaZyo1MbQcURFOLCGdcY4pZMZJhaNRChQo4nQw3ThTYhL26tP8y4zipjcQYu+n2IKcSgN+yT/ADr+UZ0ofUsfjAN9gkT4aQFfMQGZShyiPrSkvb4wr4BvuTrSUmJUTYgGJJ3Rx/GLUu5DS6BQVHCYHMyF1wirIoIzxwriHNHc0NmoleOpMQdbC60xrNQS8LNAhmQs8AhC1cYb1giAJiUJ4QOVCotjut4FoTk2EPQYYuddonMrAiJL1juaOkE1PgI51e4tzhzJcSSTiVJLpUQeBizwvSGYn2+0PA+MUmZixB5xKMQNwblDkFGhV0mQ1JaieYA8f0h8vpHLPtJUnwPxjMZ0nhDikaKhzGjVyekEkmuZPEgN5GJl7bkaLfuPyjEZo5nhsDTYvb5zfdjsi+YXPjER6QragSOO7xMZ8TOcIqirRJfp29MbQ8x8oS9uzG/COQ+cUQmRwTawbG3NFhduFwJlRvAYjuF4uZE9Kw6SCOH1SMKZhh0vEKFQSDvFDDZtzex1oxMrak0GkxXeX8jE0/bc1SWKm4p7JPfGsx61ChQo+c7nnHpFlA4pB16lH864zKcXlLFo0vpGmNi0D/wU/wA8yMoEhnJ+uMBvwWCcakiGrnoIt/TvgEIA0hKmAbvrdE0hyfUmmpF0/XdHCWLGBEzzy4XiUT3vfjaK5Ek+ZrmHMDp3xAFEboeF6Q2YSiRQ+MIGOmbEXWMYUyWiQKhzxBmJ0h6ZwAc+UbIEiZI30iRBECjFtupflHDiSRQOdwB/rEtstJBkzdDxPA5wFLxBNk04mHBdakaWq31yiW+5Vj1znudaC36xGlSnpYfXfEypSKkkPztHUMbF42ZsWNShXEjhHTLMTGY1IaZwudLmp52rEZsvFEeTe8RTZbVB+uUSSsSkOXoaVv4Xhy2U6dflupCpNA4pghB7o5mh68OoWr5eMNmYijKTXfbzaOimcsaEpZhgmGIhOhdb4xakQ0EgxyIwpxbw+cOf6pGsTpmd0d6yOKVoRDO+HIKCs1IRXygeWuHZj3RrEkju+IQDDyKE8ItEHuMKFCjidzy70mzmxiA7fcIJ/wAyYIyoxJYEW+v6xoPSw/rqP9hLp/vJsY+SpQ+rxLQWWaJmYu7A/Rg5GFHPn8BFPh5gBBAdrh/Mb4t5W0ErsCCNDT9DHOV9Co11OTcInQAd5p374Dnyyi78DoYsROCrA/DuiPHKLbxV++CMnZUoqrAkTLQlriA0t9GOpmWenDfHU5kj7v07o4kvZ+bRAZrfr8ojViFWBIf6u0aydix64C+kMmSs5pSAEJauapuxFBE6cwftEcBX32iG6KW/MJ6uXL3qU1P6CJUYpwyQ1/05wOnDpDFbFT/rWsMXixmdreERdlcglCasWJPmeLUEMXRWUsA2tH+q+EQDEPWza0DFm5RNigVpDuVC+7ff6vBve5hiTl9kjkfqmkOmTaBThuJ9ze+BpU0EgGwvXhv1guYAGFA9uJ3RWVAcVKJFSSOZPKBpqTdjV3HLyidSiDUlOnceO+GTJjO5LWJF34ab4qMjNIhE4P8ARO6C5e0CBUv3NS30OEQTiGfMG0o5OhiEMfr64xWzDdFvhsW7+Xfw0hysQLfXhFQgXZnuL0iWXNIZ6RLgi82ErSN0CGpanM/DdEy59GEQzTm+vqkK2JY9SSKj3/QiGXinv/TnHZk1YSQD/SA0Hy+t0WiHzDzO4mO9dvgWHktUw2AWFWMPSWgIF9bRKpX+L4Gmm+BsQuWvR4dMxIbuP15xDJwxLgi/jBJwbAkvz1g4iRsGe3woUKKLPJvSuf8AtiP9hL/9yZGN6vn9Vjb+lJAOMQ/9yj+eZGWTIPFhwjm5UT1AUqY274KSXc1tWO+qk2duXviREljQF+RMDkjIdJxqktqOJvBSNpg0asSSNkTCzy18wlvMwZJ2JNH4GH+IA+TxxlqROiUiinJUTRBHlEfqiyKluZ+Ag+dNKKLyg6fR1iAz0m1W4j5w5smkRIwoD3J31N+J98L1cV17zEoU+vhDZqHpmb3++DJm2GiVVyG4t9UtHco0vrT6pEYAQC6yRx+G+G+toDM7cve8P4CxTEFmqAO+HoCUXDnj8oarEEuyLNwPc0MkJUfwkdxhvbcw5S3LsTDFT1O6S1DS/wBWgoyXFX+uUMEhJsoE7rRPEHcBXML6Nyi0kYhKkMTVt+jtziH1EREvA8aRnOLBWgmaT7Vx+XlrwIaA5s8ZnDACrneaAt4xNKlqB9r4079IIUSaFKQNWHu3aeEKmkPMCyZaH657jCXrR4LKAdB4B34iIuoUGNBvF/6RSmmZoFUhq1HG3ujqlGg+h3xLMlF6PeovEEyVcDnFpkscMRvFd73hnWKAffq/weOJRyPOH+qOkaK56fXwirSDci9YLaRH1u/yglcgAOS1NQ0NRhgavyJoCeMbJBTOyJgBBIppT3b4OVMCvwi9Hb4vA8rCqIZstbk6QVLlAC7m9Nf6tHOU0XGxkuS603S4sK68uUHDBlqP3jxb60iAKPBt+7nBKSRV+QF+7yjk3JlqifBzC1PPdre0FYie4IKRr3MOMCs9dTffDlTABWnl7+MYcj2SFChR9hBh+m8yWJ6QSrMZSbLKA2dbW1d4p1YySgZkkqLbyVVYEdpVDW0XXTLZMufiUhZXSUl8qksBnWxKTWpJD2ilPReUArMVhIuSpLNxcMI8nX1UptM6xbrkdwuOlryqcJcfiyggAkMXL6EwWMJRwaE07QZT/R8IqzhsIheX1iY6nVotKXpUoFucWuF2ZLIpPUqhAtqN0c3qpHWLbK4YR1KzBCknKEALD/vEkUatI5Pw0hHZUGLkM7sReBMaMMjMmZiZiSFMeyg1NiQkWqa8OEWQ2LJKB9/rnzOASCGYnMzVHhDxWv0wTvkVxwcmhoASznU/XCIJmzJN83eHa5G6gcXg6fsiQhXaxOQhjUACttWOnjEI2NKmJC0YolL65e8ZSXA5w8d9/DBr4OJwKGLrR2eBJ4aViYSZR/FLPJw4p+7xHjCn9FVZXRPVmrlBKAD+6fnWIpfRFQlPMxJSRVVEqZrh0kEiDiXvZqfYbOkyKAJet0kMBrdnPCB5glgE1cWSaE7tWD08Ysx0aQkAnFBlAAZks+5u1UcIUzoccxbEOkscuS2+xtrAtX5/qbB9gBUxCQMykJKgLoBa2rMTW8Rqxst7oYBwOqDEHmHr8ItcR0VQyUrmgta6XdrOk7hEKeiSCp0zHahckgHd7O43i1qwrdkyz6ARx0tLEpSoBvwt5gxEvESlqYJAHEmnjzixR0VCnSVoJBqE0LcRpA2M6LKSXGXKAXJUaWsALXilq6fcl5diumFBGhI4fDyhuIl5FMopDtRnLcWcCHbPwgmqUgS1kj2TUBQBrXK4GsW0rYo7QEuYE1BJUl3B0GVzzG6LerGPMhb9AGTJS3ZXLpdy17NQRHOWgFlZk/0fwiwxmx5CADMz7gM6XryFrR07IlLByomzBqApL8KEg6RHFhzK37FaJsiuYqKhub9Pow8iVXLMFLBQZ+Ih32Yl8vq2IAGoLndcJZVBveJ0bEkWaeOCkGnflhepEN+wB1adSlt+jfQiJMsOWWgjkac9INwmzZCnDTUAGilJCc1f8PDWCk7Ekse1MUBQh0+B7MPGigopOuB9ntNuFtNIlCSbfXCpg5ex5NQlUxI1yqAt3Q/D7Ik+zmUVGtVJKq1e26F6qAqH7BzA35389Ilw0lIHFtaxcp6PSgQagNZxWJk7CkO7K8Saxn6iJihStRpl4gakfKmsRy0uXy5RWjNeL/G7ClFJylSVaFyGOltOEUGH6orEtcyZ2VFJWCCgqtZQceNIqOrFrYNw6Ts6YbJU3It5wUnZU5vYPiPnB+z0JSyEYsrZ6FSVau3KsHGQpIKjOIGpISwry5Ryeu7/ANjRUp2VNuZfmn/7Q9WyprEZSHH5gPCsO2qnr5YSiaksQe12bFqgCtaxY7EkKlSQmaUKZyFByCk1FSAwjcZpXe40ejwoUKPVA8T9Me01StpSwlRQfVZRcFifvZzDy84ziOkipj5yC7AtTMwFzqSQ8aD007MXM2jLUkoYYaUGUa0mzjZjSvlGCOypiBmOWmgUT3AZa3j4tWMHIylTNjsrBypxUesKQKVDA0FbvvFN3KL84WUA5Wmasb1LQ/NTqtWPO9kqnhIAkKYkgFQUA44gW4t3wak4rdLPIkU8aR8s9Nt/9gy+DXr2Nh1LUtU2iik5AT2WDMFF83eIL2lhJKpeWSUSl07dVMNQK91YwKzjUlyARupbm8JGMxQJzIChoBlDfOJelJ/+jZGvVsRak5VTkL4lLUHKsCYjospTATkJAH4QQSd7vRq6RlcTiMWQ2VSd+Vh5pDwxGKxQ1nabvlFrT1P3kbI2WC2JPQP9KYubOR4GCpGzJkoky5yUAuSAhVVakgGvhGEnbdxEtJrOuWK1lvd8Y7s/bs5YJK8QTvRMVY8BRoHpanO0Kkj0LFYHEzVOqelikhkpILHc/snjeLSSjEJQlIUlTADtuSWtVIGnOPIV7WxM3OqXMWUJcOtZSSxBYF6kZnZ/dAv27OUkNMXmtVRo3KundSD202qtfyNme2TfWiOwqWk0328Ge2kRS1YqWl1zJW8kluO4R5Rh8UooCl9aRWy1P2bnKXN9b8N4+2l52DLCKqcqKiSHYvpuiV6ber8f5K4h6h6u87rhNkmZNCcv3gqkJDlNq+wbQcrB4l3ExIf95JbvIjxHDPQ5CP3g/aBFBXg/jGixO1ZIlEoTMzAMHXbi+t/6RU/Tvanf8P8AIKZ6XMw+KJczpYIsQU0eh0jr4xqrleT8Hq0eYbH2zMrUKc6gl9LhXYs/8XdFj9uI/uXVqXzDnW8c3oyuv7DmXeL6N4mYpUxWJkoWQAyi5IG8gbt0EYXYqZanVjZehUHFW4hTjnGdO2EB3lMwB/s00qbl4j+3kP7DcaD4ReOo1X9ka0bdEyR/3kFgdQojTSErHYcOFTyf4AW5dmkYebtxL0L8n+N4bL28LKLHQb91X+ETwJBkbf1+TmCkzVpLNbsnjlsDyaB5mKkpDDGLSKn2Q/Gp0jMo20nV/KCJe2JZBNKcLwcNroNl4k4UgPPJIt2Uj5wjKw5tOPehNPMRQ/bMkhToZrApvy0h+H2lJXoEljVQFG3mHGS7gXaNnyyGEws2iCPML8okkyOrcCaoP+6fiotGbm7Yk5lJFSD+GxtVxpUQcjbEpgBNZ+LEeNRrA1Mdiy2jPnK/s5iEkBmOYPx9k15HujLz+j85RJBQSSSSVm5vUi/OLTEbXlggGetJo2U05ksQ0EDatGTiUHmUK+UMZakOSBq+ZT4fo3OFcyQz1CqgeBjSeoqMsIVkLpZTk1OlmgIbXIH9pKU1zlBN6USqITt9SVMsSkvYpmODzTpC56sikoodK6PTgsHOGBNTMWTU7incwvBe2cQpUtUozUIpX7tRpRw76gmGStvL0yqfcX+Mdm7YUQUqQk6sQDaxAIib1G7YpR7ntMKFCj3DmeS+lWYv16WlCMzyEWIf+0mP2XDsw/4qVjKnaCUkJQp1HKCnUkvlqRR2JG/fG49Ja0HEoQSAoyklLhx7cz2uFD4R5SNjqXMCVTErJzfsQsZbh1OGO5RNlc48fVqWpJS2X8S2qSZf4TaIWxcJzaWUCGBzBqVOp1ArEG0MMXK0kpIAzhVuYcb70FoqcPhJyVlIlzVKBIKgElKklKQCoGyglI5ECL7DYBc1MwKUUZgRROUgVdw/tVrrSOUoqDtM1OWxNgphMspp1iSGcZhW7GpL9m9qxJLkE5spTchOYENrv7qxUpwMyQgkKK6AMpRBKkggl06KDWOgizwEwqFQJeYOEvmLENcXFAY5zlW6ewpLqiFc8JIBSK3HaJGrUtoXMV+08epKSqUlxoTo4uWoQCPMRPjpRlS5iyoFQSSEpSQ7JsSfZJ05tWKfFYoyZikZSpIJDF1HMDUnW4847aVv/kiJIq9o7UmrTlWgliCGSRa1ot5UibLnEJEsJfLmLl97AXIPw5xNL2kpYUFhg1/Z98QTJ0tj2AlIA9kuksnK4LqFa00IMd+JaqqIod9l5DMYAEZiwBc0d+1QfiDV0hJWgpcuGINO0Tq4U/slnZyDEYStIrXM4SBQpSk1cmjVHFmhSJgdiopSHZQcZt4yipdtfzQXLqzUFSMWChLkFKCWQlnJqcx0zMqlDwiFOLKyxqk5SN7HeFAgW1p4REVBJzVAZRYj8LPQi1hTgYs9vYKVh5Uo5SX6yUogkAFE2anMNWcDdFLT7IqtimnYhCU1USbhgACRQuRzGgvYRGcTnDqIWNxpqS5I1NPGOjDZktLUtQzMw7XbCgyTfXLyziFLUkBJS5zB0i19Rv8A1iqVBQsDiVJUkBOWyRYXIcs9QLtwgzaOPzpTLlgKPtZioAP+VxU1Noi2NszrASpalFCwtRYAADDzpqW1oqQgEPdhrFbiZJzEkgHUivEMzW4xnFXZugfsrGqSVFIDO6hfQAEAhz7MWcjbzuCh/wCDSKg7QSlQIRlOUAM7ZsoBLmxLElJ3xbo2hLYFQoS1CxBL3Hw4GInXYyLL7Ul6y1HcyB8bRz7Tw/4pZF2eWOFoFm4uSlmzEl2BLE/OGIxMlQ9oihNQQG5mlo5bdmVZYp2hhVJzKHZF3QxDUsA/9Y6jF4JvZbgU184z+N2j1akhI6zMHADuAKORXfEB2om+Qgc2NuXGHh2upsjTrxuEA7KXJuOrt3mnhA2K9UUCG7RahcZT4tfc8UOBkpmrclblNHbKOLEM4HdBk7BJGXrFk1Dk5WN7jL2eb6QtKL5my+DuEwktKVGYSKHKpJ9pZUkAbiwUSx/LBpVh6Z3JuxcfvMK2rA4Th5aSpKpgKnDqcjgQ7DXg441hsubLW4zu1uwRuIUmrgO7VjOT5mYadnSiHCEgaErLV5P9CIp2FlPlVkZq9onzyRGmZKQFJEwOUk61oSADYFnpCM6QcyHAIo7nTQqc+ETk/kNiZGHwYFyC+j8rs8MMjCvRZHgOG6ENnSikErAzBw62oLltIqcXNTLUzKUMoFQpKi/sqrvIFwIuLvk2YtU4PDOwmHmSkecSTdi4dYIE3Q/iSfhFXiZctAAVmehLkh3oMpFHv4RHPlSspyklwBVTs9nIFYd6tNhsfUkKFCj1RPOvSFhBMxKUqcJMqXyJExZAtvbxjJysOpBIQbE3cgKB33LhtbRuOm8wDEJf+7T/ADrjO9Yh3yjXR7x4XqP2kl8n0xhcUUE+Ytj2hetw54tUCg32gnDYoMxVUWNs1dxMWipUhXtS0nm4NmuODiIp2yMJMcLQsgvZZoNwewjlUTLTfcAUqWkFSnVQilmPvPGKyVjpRUUgKRUkKbNvJNXGvnGjTsHDBurXMBDsFF0g0yuHqBu1ivxGysSQ6cTKSQzgILKH4qlspazg7oKiTOEivxqUKSEKSyVNmVVsrgKIaxY0jMbVx6FTlqocy1qdgkspZPaURubS7tGrmYAqDThLoXR1dbh+FXinxHRTDCZ1h6yYSf7PMEg6XoWDWraO+hKEdpESi+ZS4XaY9uqquUBirLlsQLDMkvz7oPTNKpKJwSMpygvQKAczU1eqWTxFOMR4HAYWTMHZUaqDzFghLjKXDB9dHi7xU2SUIlqHZClLDb1BGYliAQ8tPiY7TlC9kQUeMKlJQsEupMwpBaqTMUBaxyoSdbndHTs2YVqlSmmN1YJRUFS0oN9O2tSeYPdbY2XLmpSAoUQEpsnLlsz+fEkwZszGhBKgrMRO2epyrOrLKWTN7QAdkkFjuuWhhqKXLb8iCdI9jiSrZ6shACB1iEAqzHr1llEFg6Us/KJum01KcPJChmJmTRc3M6catUwbt2cqeZapaSwlgMTQ9tZ4OGXFVtvDuhBnlSgCoJCWdy+Zy1S5NYpa6vFmfwTdCyJckMP288h7gJkSpgffWT5iMfNSAiWCXaXJ7itCSC9x7duUbno3LRlySnDKWspWoJfPLEtmJ0Ynwh2z+iSBiJTFTZ8OlTkEFEsIlkEANUJNf3jFPXi9upWDaMMvElMpTCrgPuAC8wZq6V4cYl2NPC1rzP8A6HPYM47EhSkq0qKmLJOwVZlKWUzHFmIZySoAFWoWRQ6CB5eFmSpiWUshAIAysMpdKgokjM6SQW0i4zgRTQJiQAcxSVspphawyhnaw7STupvMFJnsAkpKqHWgCSCPG45RbdHtnSxhsR2TmMqWe0aqafKqdw/WIBhVZctAluJsOFW4kRxk1yHEqlz0DKlSSFEuFO4Diw3c2fjEmIWSkjPlcGhYNrTV4Hn4ftFAzVUQ5c2S+YvxIHfBisAgSCVA5nCUoD1Nyo09lvdC6VE0wFeHCFpIKVuKGoNQHHZDiu/hEM/DzCQEksSrsl6dxvXWCdlTihSAAFApS4tmfQ8dxjRpmpAAEkCxdg1d76xnNxYxSfMoNm4Vb5VIJy1oaNUW5xNtfB+yqtySGBdqmxaziL7ISSoy1qUNABbeMvfEMnBqEwr6ua5qSx9ncMydaRGduysDMYgZlFKnIS11KZ1CovoGgOVLKC4GZDsd4yljzHCNtt/Y6lrKQlacipmhU4GYDTviuxXRabLBQQrMVkihIGi7CvazMPnHSOqq3JcGZ+VhpZKyhRSvKMteyasSb0iVWHVmSxsVKY2BAc5tSNXibGbKmIZ0DNMP3ZDIzJ7LuDxVr+XhHdlEFkTUkgZjvIJBAcEey9COMXe12TXRhuycXUBQDsoBJKkZspGZOYG9Q1IL+zpk2YtZDy1ZlKJumWlKQkncLndUwtr4WVJMkMD9zJcE/iXLSVENZVuXus+i20kArSiYoKmSlpAYZUFwodo3LIU/GPnk6douKV0U0/C0cKGV0gOxcl2CXsGSz1PjFc7yVZFkFQWMhZnS4YE2s4t87wzFTcThZKyFImYnDg0A9qckKSr97eIqJGyOsw+0lhaerw3aysfbXNyhibMAofwx20oNxv5M4qz6shQoUeiSYbpr1frCRMLHqkbh+NbVIigRg5ZtMH/kJ9/wi56d5fWUul/ukVzNTOuKmXLkqFSzbzHieo/aS/J6GmlgiNWzyLqGXeEMe+9IIOyEs+Y6/l9zCOLwSR2kvyBYcwY5J2moZgpKsosVEHTS5jjuOxySiWgF0lZBL1FNTRIfdruhk/aEq+UI1r5uB84E2hj1ApKAhALhRVq40IgXEbTKRLSsS+yCFaEuzOQnhqYyje7OcppbFJM20Z00syikgJyinAu/KGS9q5iSzMSC6TmBuefjGok4YMSiWkOfyiri9NG98cMqWCxSkHdk4746XGqohxfcqU9VOSBMldYKMSL6gtDcb0fwysrhaGf2VMAC7gir97M+kWsxJKnGUXpQVO4vA2KnhI+8CAoc8pO6lheBWuTIwZVDo+gP1WJY1bMmgod99PEwDiNnYpI9tCiWDhQ0pwi0xEvKfzBQJypc0/K7A6U5RNKxssknqlor+YG3cX0iqf5NwmZKccSzLlqDlszFQc2cimkCL2mUqKSlVgSC9NKvcuO+N0ky8qlSkzGpvI/lbTfHJmQgjtuRZkqAbWoBjomusQ4LMnh9qBKjlUUqZ01dntuqaRZ4TpOsKQs9rKQqhvlLhwA26ClbLw8xecgpUAAQwSGFgc0Czui0pSjlnFia1ta39dYaiPDmuQAvaRJoaAVq3AOHtDJO0SD+K7Vcjx32gg9FpRUxnABP7rFjvUFB4Ll9HEpqJ+YG4ygW/jpQb9Y2MUTw5hGztsoMuaFOkrSkCm6YlR8kmsDTtopBYIJG8N7iOVYFV0XSVOMQmtnSCBTgu1IIlbEMsgLnJILAEJX5jRn0MZ0uo4z7EOCx8lHWKmO6kTUpF2WU9k04hu+IZmJlKCCpaSwJDqJahFRvr3xOvYqypxNkqBLeyoPcMzd94r19HDLXmU5NeGlAHZ2Z4u4vmDzXQvp2wpUnqwlQ/sMOoFVS6pSVkndVZbuic4eUgBS5nuFnNj9ViPpImYZoyCgk4YAAimXDy7ufKMZMlzahT1apBIoNfMNA4uTe9Gzx6GwlbRCisgUBuSKCrOBvdIpZ4r8AtSSuYvMpOZksXSxcki7sWHDhFJgmlqBXMUnOl1AA6USGZyovSJU4gpStuuSkv1oU0xiCO0ALWY/pEuD5Il6sm+Zr5m1yqbMUUjKpS1E50ukEls2Us70AG+LTpVt2X6wwP7OWrWoIzCj/AL0YzCzjlAGUvUqALDtUIc7gdIJ2mgqUla05jlSgh2bIkAAknu7oiL3akXHVkXeGliYZc5H3iiqeK1YIly8iRuJUsq72iow3R6bLXMyJzKAnOAbe0CCd4HaO7K8X/QudKBVLGYLdZAIcJCuoF6PVBqLB4rF7ekomTs0wpKxiQWDjOsKSLcVGO29LEW092U2Mwh6xSUKzJql1JoZgSASRaqs1eW+BMLilS+sZapQAGpbMRoAX9p+LVjdYmdh1SzMlycr4ggaPLyBRUB/E3dEuI2RnnzDLldkTFsoAM2Y5W8B3GOTnjdhHT32PPtgY+bM2hgc+ZTYrDkEkt2ZiVHVnYGNJ0SwgXhNpCv3vqpVrQ4hyx/iPlF1L6LLE5MyWcnVqHZAHaItXWLrZGwfV0zAUHLM6hwAKGUsLZ9Xa0dPdR2XIVpzbs9UhQoUeqcDO9IOjJxM0TBNCGQEtkzWKi75h+a3CAU9CSP26f8r/APSFCj55el0pO2vLOkdWaVJjh0MItPA/3f8Azw4dDlf34/y/+eFCg9po9vL+zcafcHxvQQzB/pKk2tLBbk6qQMj0ckVGKJU11SgeD0UIUKH2ul28slybJVdBJtAMWAliC0kvVhRXW9nWBZfozIDetki1ZZJb/EJoMchRvaaXbywbbJx6OWSycSU3qEF685heJsP0DUn/AFjMncZRD88swPfdHYUb2ul28v7FSa5HJvQGnZnpSdT1IJ7jnpEczoAtRc4lJFKdQT5ma8KFG9rpdvLNnLuMm+jhw3rJA3CWdzaTIGlei3KoqTi1Bw1ZZPfWZ9NChQ+20+3l/Y8SXcbN9Feb2sU9ryann95CleisJACcUzaiWQa3/a2jsKN7fT7eX9gpsan0VMvOMUCreqSVHix62DB6O1a4oH/cnuvNLQoUL9Ppvp5Y8SXcjnejIK/bpc3JlE//ACiJ5Xo+UA3rQ/yfgZkKFA/TaT6eX9m4ku4lejx/9YD/AOxavdMgab6Lwf8AWL3eU7/+pxjkKN7bT7eX9m4kjmJ9FoWSVYgFRyuoSWJygJTaZWgA7oen0ZMgp9ZBcfikhXkV1jkKF6Gm+a8s3EkB/wDVMo+3i0FW9OGy8v2x3mBJXoYKUsnGiqlFT4d3Cs1G67cpoUKN7fT7EBeE9EpllxiwWbKDIsAxY/e1Dg8nguX6Mfz4hCg9vVxw3zDuhQoH6bSbuv6lKbXIOkejuUkvnD7wgpI0oUrG+CZfQaUHpKqST9wmpO+sKFA/S6T6eX9lcWX6olR0OSD7aAkWCZKU+Ne1p574OXsFwBnAazJZu7M0KFE+z0e3l/YrWmupGno8rWce5Lav+aOK2HOsnEsOMvN59YDChRvZ6P7vl/YPWm+pfwoUKPqOZ//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29062" name="AutoShape 6" descr="http://www.google.com/url?sa=i&amp;source=images&amp;cd=&amp;ved=0CAUQjBw&amp;url=http%3A%2F%2Fwww.historyofcuba.com%2Fimages%2Fgallery%2FSieMae.jpg&amp;ei=_JLKVJLfNYKfggSCl4GIAQ&amp;psig=AFQjCNGhJYKVyr75k5Gzp3B1Y3UzinqMLA&amp;ust=142264844494746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29064" name="AutoShape 8" descr="http://www.google.com/url?sa=i&amp;source=images&amp;cd=&amp;ved=0CAUQjBw&amp;url=http%3A%2F%2Fwww.historyofcuba.com%2Fimages%2Fgallery%2FSieMae.jpg&amp;ei=_JLKVJLfNYKfggSCl4GIAQ&amp;psig=AFQjCNGhJYKVyr75k5Gzp3B1Y3UzinqMLA&amp;ust=142264844494746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29066" name="AutoShape 10" descr="http://www.google.com/url?sa=i&amp;source=images&amp;cd=&amp;ved=0CAUQjBw&amp;url=http%3A%2F%2Fwww.historyofcuba.com%2Fimages%2Fgallery%2FSieMae.jpg&amp;ei=_JLKVJLfNYKfggSCl4GIAQ&amp;psig=AFQjCNGhJYKVyr75k5Gzp3B1Y3UzinqMLA&amp;ust=142264844494746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32482" name="AutoShape 2" descr="http://www.google.com/url?sa=i&amp;source=images&amp;cd=&amp;ved=0CAUQjBw&amp;url=http%3A%2F%2Fwww.historyofcuba.com%2Fimages%2Fgallery%2FSieMae.jpg&amp;ei=_JLKVJLfNYKfggSCl4GIAQ&amp;psig=AFQjCNGhJYKVyr75k5Gzp3B1Y3UzinqMLA&amp;ust=142264844494746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 name="Picture 10" descr="Sierra Maestra.jpg"/>
          <p:cNvPicPr>
            <a:picLocks noChangeAspect="1"/>
          </p:cNvPicPr>
          <p:nvPr/>
        </p:nvPicPr>
        <p:blipFill>
          <a:blip r:embed="rId4" cstate="print"/>
          <a:stretch>
            <a:fillRect/>
          </a:stretch>
        </p:blipFill>
        <p:spPr>
          <a:xfrm>
            <a:off x="4953000" y="152400"/>
            <a:ext cx="4000500" cy="2669899"/>
          </a:xfrm>
          <a:prstGeom prst="rect">
            <a:avLst/>
          </a:prstGeom>
        </p:spPr>
      </p:pic>
      <p:sp>
        <p:nvSpPr>
          <p:cNvPr id="276482" name="Rectangle 2"/>
          <p:cNvSpPr>
            <a:spLocks noGrp="1" noChangeArrowheads="1"/>
          </p:cNvSpPr>
          <p:nvPr>
            <p:ph type="title"/>
          </p:nvPr>
        </p:nvSpPr>
        <p:spPr>
          <a:xfrm>
            <a:off x="228600" y="533400"/>
            <a:ext cx="4800600" cy="1524000"/>
          </a:xfrm>
        </p:spPr>
        <p:txBody>
          <a:bodyPr/>
          <a:lstStyle/>
          <a:p>
            <a:pPr eaLnBrk="1" hangingPunct="1">
              <a:defRPr/>
            </a:pPr>
            <a:r>
              <a:rPr lang="en-US" sz="3800" b="1" dirty="0" smtClean="0"/>
              <a:t>EASTERN CUBA</a:t>
            </a:r>
            <a:r>
              <a:rPr lang="en-US" sz="3600" b="1" dirty="0" smtClean="0"/>
              <a:t/>
            </a:r>
            <a:br>
              <a:rPr lang="en-US" sz="3600" b="1" dirty="0" smtClean="0"/>
            </a:br>
            <a:r>
              <a:rPr lang="en-US" sz="2600" b="1" dirty="0" smtClean="0"/>
              <a:t>(SIERRA  MAESTRA  MTNS </a:t>
            </a:r>
            <a:br>
              <a:rPr lang="en-US" sz="2600" b="1" dirty="0" smtClean="0"/>
            </a:br>
            <a:r>
              <a:rPr lang="en-US" sz="2600" b="1" dirty="0" smtClean="0"/>
              <a:t>IN THE BACKGROUND)</a:t>
            </a:r>
            <a:endParaRPr lang="en-US" sz="2600" b="1"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oxfamamerica.org/images/valley-of-the-sugar-mills.jpg"/>
          <p:cNvPicPr>
            <a:picLocks noChangeAspect="1" noChangeArrowheads="1"/>
          </p:cNvPicPr>
          <p:nvPr/>
        </p:nvPicPr>
        <p:blipFill>
          <a:blip r:embed="rId3" cstate="print"/>
          <a:srcRect/>
          <a:stretch>
            <a:fillRect/>
          </a:stretch>
        </p:blipFill>
        <p:spPr bwMode="auto">
          <a:xfrm>
            <a:off x="0" y="0"/>
            <a:ext cx="9169400" cy="6858000"/>
          </a:xfrm>
          <a:prstGeom prst="rect">
            <a:avLst/>
          </a:prstGeom>
          <a:noFill/>
        </p:spPr>
      </p:pic>
      <p:sp>
        <p:nvSpPr>
          <p:cNvPr id="8194" name="Footer Placeholder 4"/>
          <p:cNvSpPr>
            <a:spLocks noGrp="1"/>
          </p:cNvSpPr>
          <p:nvPr>
            <p:ph type="ftr" sz="quarter" idx="11"/>
          </p:nvPr>
        </p:nvSpPr>
        <p:spPr>
          <a:noFill/>
        </p:spPr>
        <p:txBody>
          <a:bodyPr/>
          <a:lstStyle/>
          <a:p>
            <a:pPr defTabSz="912813"/>
            <a:r>
              <a:rPr lang="en-US" dirty="0"/>
              <a:t> </a:t>
            </a:r>
          </a:p>
        </p:txBody>
      </p:sp>
      <p:sp>
        <p:nvSpPr>
          <p:cNvPr id="245762" name="Rectangle 2"/>
          <p:cNvSpPr>
            <a:spLocks noGrp="1" noChangeArrowheads="1"/>
          </p:cNvSpPr>
          <p:nvPr>
            <p:ph type="title"/>
          </p:nvPr>
        </p:nvSpPr>
        <p:spPr>
          <a:xfrm>
            <a:off x="152400" y="76200"/>
            <a:ext cx="8839200" cy="1295400"/>
          </a:xfrm>
        </p:spPr>
        <p:txBody>
          <a:bodyPr/>
          <a:lstStyle/>
          <a:p>
            <a:pPr eaLnBrk="1" hangingPunct="1">
              <a:defRPr/>
            </a:pPr>
            <a:r>
              <a:rPr lang="en-US" sz="3800" b="1" dirty="0" smtClean="0"/>
              <a:t>“VALLEY OF THE SUGAR MILLS” </a:t>
            </a:r>
            <a:br>
              <a:rPr lang="en-US" sz="3800" b="1" dirty="0" smtClean="0"/>
            </a:br>
            <a:r>
              <a:rPr lang="en-US" sz="3800" b="1" dirty="0" smtClean="0"/>
              <a:t> IN CENTRAL CUBA</a:t>
            </a:r>
            <a:endParaRPr lang="en-US" sz="3800" b="1" dirty="0"/>
          </a:p>
        </p:txBody>
      </p:sp>
      <p:sp>
        <p:nvSpPr>
          <p:cNvPr id="6" name="Rectangle 2"/>
          <p:cNvSpPr txBox="1">
            <a:spLocks noChangeArrowheads="1"/>
          </p:cNvSpPr>
          <p:nvPr/>
        </p:nvSpPr>
        <p:spPr bwMode="auto">
          <a:xfrm>
            <a:off x="76200" y="4419600"/>
            <a:ext cx="4114800" cy="2362200"/>
          </a:xfrm>
          <a:prstGeom prst="rect">
            <a:avLst/>
          </a:prstGeom>
          <a:solidFill>
            <a:schemeClr val="accent1"/>
          </a:solidFill>
          <a:ln w="38100">
            <a:solidFill>
              <a:schemeClr val="bg1"/>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SO CUBA IS AN AGRICULTURAL POWERHOUSE, RIGHT?</a:t>
            </a:r>
            <a:endParaRPr kumimoji="0" lang="en-US" sz="36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447800" y="152400"/>
            <a:ext cx="6172200" cy="762000"/>
          </a:xfrm>
          <a:solidFill>
            <a:schemeClr val="accent1"/>
          </a:solidFill>
          <a:ln w="38100">
            <a:solidFill>
              <a:schemeClr val="bg1"/>
            </a:solidFill>
          </a:ln>
        </p:spPr>
        <p:txBody>
          <a:bodyPr/>
          <a:lstStyle/>
          <a:p>
            <a:pPr eaLnBrk="1" hangingPunct="1">
              <a:defRPr/>
            </a:pPr>
            <a:r>
              <a:rPr lang="en-US" b="1" dirty="0" smtClean="0">
                <a:solidFill>
                  <a:schemeClr val="bg1"/>
                </a:solidFill>
              </a:rPr>
              <a:t>NO, NOT REALLY . . .</a:t>
            </a:r>
            <a:endParaRPr lang="en-US" b="1" dirty="0">
              <a:solidFill>
                <a:schemeClr val="bg1"/>
              </a:solidFill>
            </a:endParaRPr>
          </a:p>
        </p:txBody>
      </p:sp>
      <p:sp>
        <p:nvSpPr>
          <p:cNvPr id="5" name="Rectangle 3"/>
          <p:cNvSpPr txBox="1">
            <a:spLocks noChangeArrowheads="1"/>
          </p:cNvSpPr>
          <p:nvPr/>
        </p:nvSpPr>
        <p:spPr>
          <a:xfrm>
            <a:off x="304800" y="914400"/>
            <a:ext cx="8458200" cy="5486400"/>
          </a:xfrm>
          <a:prstGeom prst="rect">
            <a:avLst/>
          </a:prstGeom>
        </p:spPr>
        <p:txBody>
          <a:bodyPr/>
          <a:lstStyle/>
          <a:p>
            <a:pPr marL="342900" indent="-342900">
              <a:spcBef>
                <a:spcPct val="20000"/>
              </a:spcBef>
              <a:buClr>
                <a:schemeClr val="tx2"/>
              </a:buClr>
              <a:buSzPct val="125000"/>
              <a:buFontTx/>
              <a:buChar char="•"/>
              <a:defRPr/>
            </a:pPr>
            <a:r>
              <a:rPr lang="en-US" sz="3000" b="1" kern="0" dirty="0" smtClean="0">
                <a:solidFill>
                  <a:schemeClr val="bg1"/>
                </a:solidFill>
                <a:effectLst>
                  <a:outerShdw blurRad="38100" dist="38100" dir="2700000" algn="tl">
                    <a:srgbClr val="000000"/>
                  </a:outerShdw>
                </a:effectLst>
                <a:latin typeface="+mn-lt"/>
                <a:cs typeface="Times New Roman" pitchFamily="18" charset="0"/>
              </a:rPr>
              <a:t>The Cuban government reports that they have to import over 80% of their total food requirements!</a:t>
            </a:r>
          </a:p>
          <a:p>
            <a:pPr marL="798513" lvl="1" indent="-342900">
              <a:spcBef>
                <a:spcPct val="20000"/>
              </a:spcBef>
              <a:buClr>
                <a:schemeClr val="tx2"/>
              </a:buClr>
              <a:buSzPct val="125000"/>
              <a:buFontTx/>
              <a:buChar char="•"/>
              <a:defRPr/>
            </a:pPr>
            <a:r>
              <a:rPr lang="en-US" sz="3000" b="1" kern="0" dirty="0" smtClean="0">
                <a:solidFill>
                  <a:schemeClr val="bg1"/>
                </a:solidFill>
                <a:effectLst>
                  <a:outerShdw blurRad="38100" dist="38100" dir="2700000" algn="tl">
                    <a:srgbClr val="000000"/>
                  </a:outerShdw>
                </a:effectLst>
                <a:latin typeface="+mn-lt"/>
                <a:cs typeface="Times New Roman" pitchFamily="18" charset="0"/>
              </a:rPr>
              <a:t>University of Havana economists estimate the figure is closer to 60%</a:t>
            </a:r>
          </a:p>
          <a:p>
            <a:pPr marL="342900" indent="-342900">
              <a:spcBef>
                <a:spcPct val="20000"/>
              </a:spcBef>
              <a:buClr>
                <a:schemeClr val="tx2"/>
              </a:buClr>
              <a:buSzPct val="125000"/>
              <a:buFontTx/>
              <a:buChar char="•"/>
              <a:defRPr/>
            </a:pPr>
            <a:r>
              <a:rPr lang="en-US" sz="3000" b="1" kern="0" dirty="0" smtClean="0">
                <a:solidFill>
                  <a:schemeClr val="bg1"/>
                </a:solidFill>
                <a:effectLst>
                  <a:outerShdw blurRad="38100" dist="38100" dir="2700000" algn="tl">
                    <a:srgbClr val="000000"/>
                  </a:outerShdw>
                </a:effectLst>
                <a:latin typeface="+mn-lt"/>
                <a:cs typeface="Times New Roman" pitchFamily="18" charset="0"/>
              </a:rPr>
              <a:t>Over $2 BILLION per year in expenditures for imported food purchases</a:t>
            </a:r>
          </a:p>
          <a:p>
            <a:pPr marL="342900" indent="-342900">
              <a:spcBef>
                <a:spcPct val="20000"/>
              </a:spcBef>
              <a:buClr>
                <a:schemeClr val="tx2"/>
              </a:buClr>
              <a:buSzPct val="125000"/>
              <a:buFontTx/>
              <a:buChar char="•"/>
              <a:defRPr/>
            </a:pPr>
            <a:r>
              <a:rPr lang="en-US" sz="3000" b="1" kern="0" dirty="0" smtClean="0">
                <a:solidFill>
                  <a:schemeClr val="bg1"/>
                </a:solidFill>
                <a:effectLst>
                  <a:outerShdw blurRad="38100" dist="38100" dir="2700000" algn="tl">
                    <a:srgbClr val="000000"/>
                  </a:outerShdw>
                </a:effectLst>
                <a:latin typeface="+mn-lt"/>
                <a:cs typeface="Times New Roman" pitchFamily="18" charset="0"/>
              </a:rPr>
              <a:t>This creates a real </a:t>
            </a:r>
            <a:r>
              <a:rPr lang="en-US" sz="3000" b="1" kern="0" dirty="0" smtClean="0">
                <a:solidFill>
                  <a:srgbClr val="FFFF00"/>
                </a:solidFill>
                <a:effectLst>
                  <a:outerShdw blurRad="38100" dist="38100" dir="2700000" algn="tl">
                    <a:srgbClr val="000000"/>
                  </a:outerShdw>
                </a:effectLst>
                <a:latin typeface="+mn-lt"/>
                <a:cs typeface="Times New Roman" pitchFamily="18" charset="0"/>
              </a:rPr>
              <a:t>CHALLENGE </a:t>
            </a:r>
            <a:r>
              <a:rPr lang="en-US" sz="3000" b="1" kern="0" dirty="0" smtClean="0">
                <a:effectLst>
                  <a:outerShdw blurRad="38100" dist="38100" dir="2700000" algn="tl">
                    <a:srgbClr val="000000"/>
                  </a:outerShdw>
                </a:effectLst>
                <a:latin typeface="+mn-lt"/>
                <a:cs typeface="Times New Roman" pitchFamily="18" charset="0"/>
              </a:rPr>
              <a:t>for the Cuban government given its balance of trade and payments deficits.</a:t>
            </a:r>
            <a:endParaRPr lang="en-US" sz="3000" b="1" kern="0" dirty="0" smtClean="0">
              <a:solidFill>
                <a:schemeClr val="bg1"/>
              </a:solidFill>
              <a:effectLst>
                <a:outerShdw blurRad="38100" dist="38100" dir="2700000" algn="tl">
                  <a:srgbClr val="000000"/>
                </a:outerShdw>
              </a:effectLst>
              <a:latin typeface="+mn-lt"/>
              <a:cs typeface="Times New Roman" pitchFamily="18" charset="0"/>
            </a:endParaRPr>
          </a:p>
          <a:p>
            <a:pPr marL="342900" indent="-342900">
              <a:spcBef>
                <a:spcPct val="20000"/>
              </a:spcBef>
              <a:buClr>
                <a:schemeClr val="tx2"/>
              </a:buClr>
              <a:buSzPct val="125000"/>
              <a:buFontTx/>
              <a:buChar char="•"/>
              <a:defRPr/>
            </a:pPr>
            <a:r>
              <a:rPr lang="en-US" sz="3000" b="1" kern="0" dirty="0" smtClean="0">
                <a:solidFill>
                  <a:schemeClr val="bg1"/>
                </a:solidFill>
                <a:effectLst>
                  <a:outerShdw blurRad="38100" dist="38100" dir="2700000" algn="tl">
                    <a:srgbClr val="000000"/>
                  </a:outerShdw>
                </a:effectLst>
                <a:latin typeface="+mn-lt"/>
                <a:cs typeface="Times New Roman" pitchFamily="18" charset="0"/>
              </a:rPr>
              <a:t>How did Cuba get to this point?</a:t>
            </a:r>
            <a:endParaRPr kumimoji="0" lang="en-US" sz="3000" b="1" i="0" u="none" strike="noStrike" kern="0" cap="none" spc="0" normalizeH="0" baseline="0" noProof="0" dirty="0">
              <a:ln>
                <a:noFill/>
              </a:ln>
              <a:solidFill>
                <a:srgbClr val="FFFF00"/>
              </a:solidFill>
              <a:effectLst>
                <a:outerShdw blurRad="38100" dist="38100" dir="2700000" algn="tl">
                  <a:srgbClr val="000000"/>
                </a:outerShdw>
              </a:effectLst>
              <a:uLnTx/>
              <a:uFillTx/>
              <a:latin typeface="+mn-lt"/>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533400" y="152400"/>
            <a:ext cx="8153400" cy="1752600"/>
          </a:xfrm>
          <a:solidFill>
            <a:schemeClr val="accent1"/>
          </a:solidFill>
          <a:ln w="38100">
            <a:solidFill>
              <a:schemeClr val="bg1"/>
            </a:solidFill>
          </a:ln>
        </p:spPr>
        <p:txBody>
          <a:bodyPr/>
          <a:lstStyle/>
          <a:p>
            <a:pPr eaLnBrk="1" hangingPunct="1">
              <a:defRPr/>
            </a:pPr>
            <a:r>
              <a:rPr lang="en-US" sz="3800" b="1" dirty="0" smtClean="0">
                <a:solidFill>
                  <a:schemeClr val="bg1"/>
                </a:solidFill>
              </a:rPr>
              <a:t>FACTORS CONTRIBUTING TO THE HIGH LEVEL OF RELIANCE ON FOOD IMPORTS</a:t>
            </a:r>
            <a:endParaRPr lang="en-US" sz="3800" b="1" dirty="0">
              <a:solidFill>
                <a:schemeClr val="bg1"/>
              </a:solidFill>
            </a:endParaRPr>
          </a:p>
        </p:txBody>
      </p:sp>
      <p:sp>
        <p:nvSpPr>
          <p:cNvPr id="5" name="Rectangle 3"/>
          <p:cNvSpPr txBox="1">
            <a:spLocks noChangeArrowheads="1"/>
          </p:cNvSpPr>
          <p:nvPr/>
        </p:nvSpPr>
        <p:spPr>
          <a:xfrm>
            <a:off x="304800" y="2057400"/>
            <a:ext cx="8458200" cy="4495800"/>
          </a:xfrm>
          <a:prstGeom prst="rect">
            <a:avLst/>
          </a:prstGeom>
        </p:spPr>
        <p:txBody>
          <a:bodyPr/>
          <a:lstStyle/>
          <a:p>
            <a:pPr marL="514350" indent="-514350">
              <a:spcBef>
                <a:spcPct val="20000"/>
              </a:spcBef>
              <a:buClr>
                <a:schemeClr val="tx2"/>
              </a:buClr>
              <a:buSzPct val="125000"/>
              <a:buFont typeface="+mj-lt"/>
              <a:buAutoNum type="arabicPeriod"/>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Disproportionately heavy emphasis on sugar production for export for most of </a:t>
            </a:r>
            <a:r>
              <a:rPr lang="en-US" sz="2800" b="1" u="sng" kern="0" dirty="0" smtClean="0">
                <a:solidFill>
                  <a:schemeClr val="bg1"/>
                </a:solidFill>
                <a:effectLst>
                  <a:outerShdw blurRad="38100" dist="38100" dir="2700000" algn="tl">
                    <a:srgbClr val="000000"/>
                  </a:outerShdw>
                </a:effectLst>
                <a:latin typeface="+mn-lt"/>
                <a:cs typeface="Times New Roman" pitchFamily="18" charset="0"/>
              </a:rPr>
              <a:t>the last 200 years!</a:t>
            </a:r>
            <a:r>
              <a:rPr lang="en-US" sz="2800" b="1" u="sng" dirty="0" smtClean="0">
                <a:effectLst>
                  <a:outerShdw blurRad="38100" dist="38100" dir="2700000" algn="tl">
                    <a:srgbClr val="000000">
                      <a:alpha val="43137"/>
                    </a:srgbClr>
                  </a:outerShdw>
                </a:effectLst>
                <a:latin typeface="+mn-lt"/>
              </a:rPr>
              <a:t> </a:t>
            </a:r>
          </a:p>
          <a:p>
            <a:pPr marL="514350" indent="-514350">
              <a:spcBef>
                <a:spcPct val="20000"/>
              </a:spcBef>
              <a:buClr>
                <a:schemeClr val="tx2"/>
              </a:buClr>
              <a:buSzPct val="125000"/>
              <a:buFont typeface="+mj-lt"/>
              <a:buAutoNum type="arabicPeriod"/>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The inefficiencies inherent in the strong system of central planning, WITH NO ACCOUNTABILITY!</a:t>
            </a:r>
          </a:p>
          <a:p>
            <a:pPr marL="514350" indent="-514350">
              <a:spcBef>
                <a:spcPct val="20000"/>
              </a:spcBef>
              <a:buClr>
                <a:schemeClr val="tx2"/>
              </a:buClr>
              <a:buSzPct val="125000"/>
              <a:buFont typeface="+mj-lt"/>
              <a:buAutoNum type="arabicPeriod"/>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Since 1989/90 (fall of Berlin Wall and collapse of the Soviet Union), a lack of internal </a:t>
            </a:r>
            <a:r>
              <a:rPr lang="en-US" sz="2800" b="1" kern="0" dirty="0" smtClean="0">
                <a:solidFill>
                  <a:srgbClr val="FFFF00"/>
                </a:solidFill>
                <a:effectLst>
                  <a:outerShdw blurRad="38100" dist="38100" dir="2700000" algn="tl">
                    <a:srgbClr val="000000"/>
                  </a:outerShdw>
                </a:effectLst>
                <a:latin typeface="+mn-lt"/>
                <a:cs typeface="Times New Roman" pitchFamily="18" charset="0"/>
              </a:rPr>
              <a:t>CAPITAL </a:t>
            </a:r>
            <a:r>
              <a:rPr lang="en-US" sz="2800" b="1" kern="0" dirty="0" smtClean="0">
                <a:effectLst>
                  <a:outerShdw blurRad="38100" dist="38100" dir="2700000" algn="tl">
                    <a:srgbClr val="000000"/>
                  </a:outerShdw>
                </a:effectLst>
                <a:latin typeface="+mn-lt"/>
                <a:cs typeface="Times New Roman" pitchFamily="18" charset="0"/>
              </a:rPr>
              <a:t>to commit to agriculture                (or most anything else).</a:t>
            </a:r>
            <a:endParaRPr kumimoji="0" lang="en-US" sz="2800" b="1" i="0" u="none" strike="noStrike" kern="0" cap="none" spc="0" normalizeH="0" baseline="0" noProof="0" dirty="0">
              <a:ln>
                <a:noFill/>
              </a:ln>
              <a:solidFill>
                <a:schemeClr val="bg1"/>
              </a:solidFill>
              <a:effectLst>
                <a:outerShdw blurRad="38100" dist="38100" dir="2700000" algn="tl">
                  <a:srgbClr val="000000"/>
                </a:outerShdw>
              </a:effectLst>
              <a:uLnTx/>
              <a:uFillTx/>
              <a:latin typeface="+mn-lt"/>
              <a:cs typeface="Times New Roman" pitchFamily="18" charset="0"/>
            </a:endParaRPr>
          </a:p>
        </p:txBody>
      </p:sp>
    </p:spTree>
    <p:extLst>
      <p:ext uri="{BB962C8B-B14F-4D97-AF65-F5344CB8AC3E}">
        <p14:creationId xmlns:p14="http://schemas.microsoft.com/office/powerpoint/2010/main" val="322585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143000" y="152400"/>
            <a:ext cx="6781800" cy="914400"/>
          </a:xfrm>
          <a:solidFill>
            <a:schemeClr val="accent1"/>
          </a:solidFill>
          <a:ln w="38100">
            <a:solidFill>
              <a:schemeClr val="bg1"/>
            </a:solidFill>
          </a:ln>
        </p:spPr>
        <p:txBody>
          <a:bodyPr/>
          <a:lstStyle/>
          <a:p>
            <a:pPr eaLnBrk="1" hangingPunct="1">
              <a:defRPr/>
            </a:pPr>
            <a:r>
              <a:rPr lang="en-US" b="1" dirty="0" smtClean="0">
                <a:solidFill>
                  <a:schemeClr val="tx1"/>
                </a:solidFill>
              </a:rPr>
              <a:t>THE ISSUE OF </a:t>
            </a:r>
            <a:r>
              <a:rPr lang="en-US" b="1" dirty="0" smtClean="0">
                <a:solidFill>
                  <a:srgbClr val="FFFF00"/>
                </a:solidFill>
              </a:rPr>
              <a:t>CAPITAL</a:t>
            </a:r>
            <a:endParaRPr lang="en-US" b="1" dirty="0">
              <a:solidFill>
                <a:srgbClr val="FFFF00"/>
              </a:solidFill>
            </a:endParaRPr>
          </a:p>
        </p:txBody>
      </p:sp>
      <p:sp>
        <p:nvSpPr>
          <p:cNvPr id="5" name="Rectangle 3"/>
          <p:cNvSpPr txBox="1">
            <a:spLocks noChangeArrowheads="1"/>
          </p:cNvSpPr>
          <p:nvPr/>
        </p:nvSpPr>
        <p:spPr>
          <a:xfrm>
            <a:off x="304800" y="1143000"/>
            <a:ext cx="8458200" cy="4953000"/>
          </a:xfrm>
          <a:prstGeom prst="rect">
            <a:avLst/>
          </a:prstGeom>
        </p:spPr>
        <p:txBody>
          <a:bodyPr/>
          <a:lstStyle/>
          <a:p>
            <a:pPr marL="342900" indent="-342900">
              <a:spcBef>
                <a:spcPct val="20000"/>
              </a:spcBef>
              <a:buClr>
                <a:schemeClr val="tx2"/>
              </a:buClr>
              <a:buSzPct val="125000"/>
              <a:buFontTx/>
              <a:buChar char="•"/>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With very limited sources of internal capital, Cuba has to rely on foreign investment.</a:t>
            </a:r>
          </a:p>
          <a:p>
            <a:pPr marL="342900" indent="-342900">
              <a:spcBef>
                <a:spcPct val="20000"/>
              </a:spcBef>
              <a:buClr>
                <a:schemeClr val="tx2"/>
              </a:buClr>
              <a:buSzPct val="125000"/>
              <a:buFontTx/>
              <a:buChar char="•"/>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rPr>
              <a:t>Foreign</a:t>
            </a:r>
            <a:r>
              <a:rPr kumimoji="0" lang="en-US" sz="2800" b="1" i="0" u="none" strike="noStrike" kern="0" cap="none" spc="0" normalizeH="0" noProof="0" dirty="0" smtClean="0">
                <a:ln>
                  <a:noFill/>
                </a:ln>
                <a:solidFill>
                  <a:schemeClr val="bg1"/>
                </a:solidFill>
                <a:effectLst>
                  <a:outerShdw blurRad="38100" dist="38100" dir="2700000" algn="tl">
                    <a:srgbClr val="000000"/>
                  </a:outerShdw>
                </a:effectLst>
                <a:uLnTx/>
                <a:uFillTx/>
                <a:latin typeface="+mn-lt"/>
                <a:cs typeface="Times New Roman" pitchFamily="18" charset="0"/>
              </a:rPr>
              <a:t> investment in agriculture has largely been limited to export crops because of very limited  “effective” domestic demand.</a:t>
            </a:r>
          </a:p>
          <a:p>
            <a:pPr marL="798513" lvl="1" indent="-342900">
              <a:spcBef>
                <a:spcPct val="20000"/>
              </a:spcBef>
              <a:buClr>
                <a:schemeClr val="tx2"/>
              </a:buClr>
              <a:buSzPct val="125000"/>
              <a:buFontTx/>
              <a:buChar char="•"/>
              <a:defRPr/>
            </a:pPr>
            <a:r>
              <a:rPr lang="en-US" sz="2800" b="1" kern="0" baseline="0" dirty="0" smtClean="0">
                <a:solidFill>
                  <a:schemeClr val="bg1"/>
                </a:solidFill>
                <a:effectLst>
                  <a:outerShdw blurRad="38100" dist="38100" dir="2700000" algn="tl">
                    <a:srgbClr val="000000"/>
                  </a:outerShdw>
                </a:effectLst>
                <a:latin typeface="+mn-lt"/>
                <a:cs typeface="Times New Roman" pitchFamily="18" charset="0"/>
              </a:rPr>
              <a:t>Citrus</a:t>
            </a:r>
          </a:p>
          <a:p>
            <a:pPr marL="798513" lvl="1" indent="-342900">
              <a:spcBef>
                <a:spcPct val="20000"/>
              </a:spcBef>
              <a:buClr>
                <a:schemeClr val="tx2"/>
              </a:buClr>
              <a:buSzPct val="125000"/>
              <a:buFontTx/>
              <a:buChar char="•"/>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Shellfish</a:t>
            </a:r>
          </a:p>
          <a:p>
            <a:pPr marL="798513" lvl="1" indent="-342900">
              <a:spcBef>
                <a:spcPct val="20000"/>
              </a:spcBef>
              <a:buClr>
                <a:schemeClr val="tx2"/>
              </a:buClr>
              <a:buSzPct val="125000"/>
              <a:buFontTx/>
              <a:buChar char="•"/>
              <a:defRPr/>
            </a:pPr>
            <a:r>
              <a:rPr lang="en-US" sz="2800" b="1" kern="0" baseline="0" dirty="0" smtClean="0">
                <a:solidFill>
                  <a:schemeClr val="bg1"/>
                </a:solidFill>
                <a:effectLst>
                  <a:outerShdw blurRad="38100" dist="38100" dir="2700000" algn="tl">
                    <a:srgbClr val="000000"/>
                  </a:outerShdw>
                </a:effectLst>
                <a:latin typeface="+mn-lt"/>
                <a:cs typeface="Times New Roman" pitchFamily="18" charset="0"/>
              </a:rPr>
              <a:t>Rum</a:t>
            </a:r>
          </a:p>
          <a:p>
            <a:pPr marL="798513" lvl="1" indent="-342900">
              <a:spcBef>
                <a:spcPct val="20000"/>
              </a:spcBef>
              <a:buClr>
                <a:schemeClr val="tx2"/>
              </a:buClr>
              <a:buSzPct val="125000"/>
              <a:buFontTx/>
              <a:buChar char="•"/>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Cigars</a:t>
            </a:r>
          </a:p>
          <a:p>
            <a:pPr marL="798513" lvl="1" indent="-342900">
              <a:spcBef>
                <a:spcPct val="20000"/>
              </a:spcBef>
              <a:buClr>
                <a:schemeClr val="tx2"/>
              </a:buClr>
              <a:buSzPct val="125000"/>
              <a:buFontTx/>
              <a:buChar char="•"/>
              <a:defRPr/>
            </a:pPr>
            <a:r>
              <a:rPr lang="en-US" sz="2800" b="1" kern="0" baseline="0" dirty="0" smtClean="0">
                <a:solidFill>
                  <a:schemeClr val="bg1"/>
                </a:solidFill>
                <a:effectLst>
                  <a:outerShdw blurRad="38100" dist="38100" dir="2700000" algn="tl">
                    <a:srgbClr val="000000"/>
                  </a:outerShdw>
                </a:effectLst>
                <a:latin typeface="+mn-lt"/>
                <a:cs typeface="Times New Roman" pitchFamily="18" charset="0"/>
              </a:rPr>
              <a:t>Greenhouse vegetables</a:t>
            </a:r>
          </a:p>
          <a:p>
            <a:pPr marL="798513" lvl="1" indent="-342900">
              <a:spcBef>
                <a:spcPct val="20000"/>
              </a:spcBef>
              <a:buClr>
                <a:schemeClr val="tx2"/>
              </a:buClr>
              <a:buSzPct val="125000"/>
              <a:buFontTx/>
              <a:buChar char="•"/>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Sugar (recent)</a:t>
            </a:r>
            <a:endParaRPr kumimoji="0" lang="en-US" sz="2800" b="1" i="0" u="none" strike="noStrike" kern="0" cap="none" spc="0" normalizeH="0" baseline="0" noProof="0" dirty="0">
              <a:ln>
                <a:noFill/>
              </a:ln>
              <a:solidFill>
                <a:schemeClr val="bg1"/>
              </a:solidFill>
              <a:effectLst>
                <a:outerShdw blurRad="38100" dist="38100" dir="2700000" algn="tl">
                  <a:srgbClr val="000000"/>
                </a:outerShdw>
              </a:effectLst>
              <a:uLnTx/>
              <a:uFillTx/>
              <a:latin typeface="+mn-lt"/>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Content Placeholder 6"/>
          <p:cNvGraphicFramePr>
            <a:graphicFrameLocks noGrp="1"/>
          </p:cNvGraphicFramePr>
          <p:nvPr>
            <p:ph idx="1"/>
            <p:extLst>
              <p:ext uri="{D42A27DB-BD31-4B8C-83A1-F6EECF244321}">
                <p14:modId xmlns:p14="http://schemas.microsoft.com/office/powerpoint/2010/main" val="246445213"/>
              </p:ext>
            </p:extLst>
          </p:nvPr>
        </p:nvGraphicFramePr>
        <p:xfrm>
          <a:off x="533400" y="1295400"/>
          <a:ext cx="8686800" cy="5686456"/>
        </p:xfrm>
        <a:graphic>
          <a:graphicData uri="http://schemas.openxmlformats.org/presentationml/2006/ole">
            <mc:AlternateContent xmlns:mc="http://schemas.openxmlformats.org/markup-compatibility/2006">
              <mc:Choice xmlns:v="urn:schemas-microsoft-com:vml" Requires="v">
                <p:oleObj spid="_x0000_s604278" name="Worksheet" r:id="rId4" imgW="8886943" imgH="5152957" progId="Excel.Sheet.8">
                  <p:embed/>
                </p:oleObj>
              </mc:Choice>
              <mc:Fallback>
                <p:oleObj name="Worksheet" r:id="rId4" imgW="8886943" imgH="5152957" progId="Excel.Sheet.8">
                  <p:embed/>
                  <p:pic>
                    <p:nvPicPr>
                      <p:cNvPr id="0" name="Picture 58"/>
                      <p:cNvPicPr>
                        <a:picLocks noGrp="1" noChangeArrowheads="1"/>
                      </p:cNvPicPr>
                      <p:nvPr/>
                    </p:nvPicPr>
                    <p:blipFill>
                      <a:blip r:embed="rId5"/>
                      <a:srcRect/>
                      <a:stretch>
                        <a:fillRect/>
                      </a:stretch>
                    </p:blipFill>
                    <p:spPr bwMode="auto">
                      <a:xfrm>
                        <a:off x="533400" y="1295400"/>
                        <a:ext cx="8686800" cy="5686456"/>
                      </a:xfrm>
                      <a:prstGeom prst="rect">
                        <a:avLst/>
                      </a:prstGeom>
                      <a:noFill/>
                      <a:extLst/>
                    </p:spPr>
                  </p:pic>
                </p:oleObj>
              </mc:Fallback>
            </mc:AlternateContent>
          </a:graphicData>
        </a:graphic>
      </p:graphicFrame>
      <p:sp>
        <p:nvSpPr>
          <p:cNvPr id="3075" name="TextBox 1"/>
          <p:cNvSpPr txBox="1">
            <a:spLocks noChangeArrowheads="1"/>
          </p:cNvSpPr>
          <p:nvPr/>
        </p:nvSpPr>
        <p:spPr bwMode="auto">
          <a:xfrm rot="16200000">
            <a:off x="-743383" y="2643918"/>
            <a:ext cx="1939500" cy="461665"/>
          </a:xfrm>
          <a:prstGeom prst="rect">
            <a:avLst/>
          </a:prstGeom>
          <a:noFill/>
          <a:ln w="9525">
            <a:noFill/>
            <a:miter lim="800000"/>
            <a:headEnd/>
            <a:tailEnd/>
          </a:ln>
        </p:spPr>
        <p:txBody>
          <a:bodyPr wrap="square">
            <a:spAutoFit/>
          </a:bodyPr>
          <a:lstStyle/>
          <a:p>
            <a:pPr algn="ctr"/>
            <a:r>
              <a:rPr lang="en-US" b="1" dirty="0" smtClean="0">
                <a:effectLst>
                  <a:outerShdw blurRad="38100" dist="38100" dir="2700000" algn="tl">
                    <a:srgbClr val="000000">
                      <a:alpha val="43137"/>
                    </a:srgbClr>
                  </a:outerShdw>
                </a:effectLst>
                <a:latin typeface="+mn-lt"/>
                <a:cs typeface="Arial" charset="0"/>
              </a:rPr>
              <a:t>Metric tons</a:t>
            </a:r>
            <a:endParaRPr lang="en-US" b="1" dirty="0">
              <a:effectLst>
                <a:outerShdw blurRad="38100" dist="38100" dir="2700000" algn="tl">
                  <a:srgbClr val="000000">
                    <a:alpha val="43137"/>
                  </a:srgbClr>
                </a:outerShdw>
              </a:effectLst>
              <a:latin typeface="+mn-lt"/>
              <a:cs typeface="Arial" charset="0"/>
            </a:endParaRPr>
          </a:p>
        </p:txBody>
      </p:sp>
      <p:sp>
        <p:nvSpPr>
          <p:cNvPr id="3076" name="TextBox 1"/>
          <p:cNvSpPr txBox="1">
            <a:spLocks noChangeArrowheads="1"/>
          </p:cNvSpPr>
          <p:nvPr/>
        </p:nvSpPr>
        <p:spPr bwMode="auto">
          <a:xfrm>
            <a:off x="7010400" y="6273225"/>
            <a:ext cx="2209800" cy="584775"/>
          </a:xfrm>
          <a:prstGeom prst="rect">
            <a:avLst/>
          </a:prstGeom>
          <a:noFill/>
          <a:ln w="9525">
            <a:noFill/>
            <a:miter lim="800000"/>
            <a:headEnd/>
            <a:tailEnd/>
          </a:ln>
        </p:spPr>
        <p:txBody>
          <a:bodyPr wrap="square">
            <a:spAutoFit/>
          </a:bodyPr>
          <a:lstStyle/>
          <a:p>
            <a:r>
              <a:rPr lang="en-US" sz="1600" b="1" dirty="0">
                <a:solidFill>
                  <a:schemeClr val="accent2"/>
                </a:solidFill>
                <a:effectLst>
                  <a:outerShdw blurRad="38100" dist="38100" dir="2700000" algn="tl">
                    <a:srgbClr val="000000">
                      <a:alpha val="43137"/>
                    </a:srgbClr>
                  </a:outerShdw>
                </a:effectLst>
                <a:latin typeface="Arial" charset="0"/>
                <a:cs typeface="Arial" charset="0"/>
              </a:rPr>
              <a:t>Source: </a:t>
            </a:r>
            <a:r>
              <a:rPr lang="en-US" sz="1600" b="1" dirty="0" smtClean="0">
                <a:solidFill>
                  <a:schemeClr val="accent2"/>
                </a:solidFill>
                <a:effectLst>
                  <a:outerShdw blurRad="38100" dist="38100" dir="2700000" algn="tl">
                    <a:srgbClr val="000000">
                      <a:alpha val="43137"/>
                    </a:srgbClr>
                  </a:outerShdw>
                </a:effectLst>
                <a:latin typeface="Arial" charset="0"/>
                <a:cs typeface="Arial" charset="0"/>
              </a:rPr>
              <a:t>Cuban Anuario Estadistico</a:t>
            </a:r>
            <a:endParaRPr lang="en-US" sz="1600" b="1" dirty="0">
              <a:solidFill>
                <a:schemeClr val="accent2"/>
              </a:solidFill>
              <a:effectLst>
                <a:outerShdw blurRad="38100" dist="38100" dir="2700000" algn="tl">
                  <a:srgbClr val="000000">
                    <a:alpha val="43137"/>
                  </a:srgbClr>
                </a:outerShdw>
              </a:effectLst>
              <a:latin typeface="Arial" charset="0"/>
              <a:cs typeface="Arial" charset="0"/>
            </a:endParaRPr>
          </a:p>
        </p:txBody>
      </p:sp>
      <p:sp>
        <p:nvSpPr>
          <p:cNvPr id="7" name="Rectangle 3"/>
          <p:cNvSpPr>
            <a:spLocks noGrp="1" noChangeArrowheads="1"/>
          </p:cNvSpPr>
          <p:nvPr>
            <p:ph type="title"/>
          </p:nvPr>
        </p:nvSpPr>
        <p:spPr>
          <a:xfrm>
            <a:off x="2209800" y="152400"/>
            <a:ext cx="6705600" cy="1828800"/>
          </a:xfrm>
          <a:extLst>
            <a:ext uri="{909E8E84-426E-40DD-AFC4-6F175D3DCCD1}">
              <a14:hiddenFill xmlns:a14="http://schemas.microsoft.com/office/drawing/2010/main">
                <a:solidFill>
                  <a:srgbClr val="66FFFF">
                    <a:alpha val="39999"/>
                  </a:srgbClr>
                </a:solidFill>
              </a14:hiddenFill>
            </a:ext>
          </a:extLst>
        </p:spPr>
        <p:txBody>
          <a:bodyPr/>
          <a:lstStyle/>
          <a:p>
            <a:pPr eaLnBrk="1" hangingPunct="1">
              <a:defRPr/>
            </a:pPr>
            <a:r>
              <a:rPr lang="en-US" sz="3800" b="1" dirty="0" smtClean="0">
                <a:solidFill>
                  <a:schemeClr val="tx1"/>
                </a:solidFill>
                <a:latin typeface="+mn-lt"/>
                <a:cs typeface="Arial" pitchFamily="34" charset="0"/>
              </a:rPr>
              <a:t>CUBAN NON-SUGAR AGRICULTURAL PRODUCTION 2000 to 2014</a:t>
            </a:r>
            <a:endParaRPr lang="en-US" sz="3800" b="1" dirty="0" smtClean="0">
              <a:solidFill>
                <a:schemeClr val="tx1"/>
              </a:solidFill>
              <a:latin typeface="+mn-lt"/>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16306"/>
            <a:ext cx="6324600" cy="4083354"/>
          </a:xfrm>
          <a:prstGeom prst="rect">
            <a:avLst/>
          </a:prstGeom>
          <a:ln w="50800">
            <a:solidFill>
              <a:schemeClr val="bg1"/>
            </a:solidFill>
          </a:ln>
        </p:spPr>
      </p:pic>
      <p:sp>
        <p:nvSpPr>
          <p:cNvPr id="9" name="Rectangle 2"/>
          <p:cNvSpPr>
            <a:spLocks noGrp="1" noChangeArrowheads="1"/>
          </p:cNvSpPr>
          <p:nvPr>
            <p:ph type="title"/>
          </p:nvPr>
        </p:nvSpPr>
        <p:spPr>
          <a:xfrm>
            <a:off x="152400" y="152399"/>
            <a:ext cx="2895600" cy="2305583"/>
          </a:xfrm>
          <a:solidFill>
            <a:schemeClr val="accent1"/>
          </a:solidFill>
          <a:ln w="38100">
            <a:solidFill>
              <a:schemeClr val="bg1"/>
            </a:solidFill>
          </a:ln>
        </p:spPr>
        <p:txBody>
          <a:bodyPr/>
          <a:lstStyle/>
          <a:p>
            <a:pPr eaLnBrk="1" hangingPunct="1">
              <a:defRPr/>
            </a:pPr>
            <a:r>
              <a:rPr lang="en-US" sz="3800" b="1" dirty="0" smtClean="0">
                <a:solidFill>
                  <a:schemeClr val="bg1"/>
                </a:solidFill>
              </a:rPr>
              <a:t>CUBA’S FOOD RATION SYSTEM</a:t>
            </a:r>
            <a:endParaRPr lang="en-US" sz="3200" b="1"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038600"/>
            <a:ext cx="4723278" cy="2518089"/>
          </a:xfrm>
          <a:prstGeom prst="rect">
            <a:avLst/>
          </a:prstGeom>
          <a:ln w="50800">
            <a:solidFill>
              <a:schemeClr val="bg1"/>
            </a:solidFill>
          </a:ln>
        </p:spPr>
      </p:pic>
    </p:spTree>
    <p:extLst>
      <p:ext uri="{BB962C8B-B14F-4D97-AF65-F5344CB8AC3E}">
        <p14:creationId xmlns:p14="http://schemas.microsoft.com/office/powerpoint/2010/main" val="4063322706"/>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ration store1"/>
          <p:cNvPicPr>
            <a:picLocks noChangeAspect="1" noChangeArrowheads="1"/>
          </p:cNvPicPr>
          <p:nvPr/>
        </p:nvPicPr>
        <p:blipFill>
          <a:blip r:embed="rId3" cstate="print"/>
          <a:srcRect/>
          <a:stretch>
            <a:fillRect/>
          </a:stretch>
        </p:blipFill>
        <p:spPr bwMode="auto">
          <a:xfrm>
            <a:off x="3203575" y="304800"/>
            <a:ext cx="5711825" cy="3823989"/>
          </a:xfrm>
          <a:prstGeom prst="rect">
            <a:avLst/>
          </a:prstGeom>
          <a:noFill/>
          <a:ln w="63500">
            <a:solidFill>
              <a:schemeClr val="bg1"/>
            </a:solidFill>
            <a:miter lim="800000"/>
            <a:headEnd/>
            <a:tailEnd/>
          </a:ln>
        </p:spPr>
      </p:pic>
      <p:sp>
        <p:nvSpPr>
          <p:cNvPr id="9" name="Rectangle 2"/>
          <p:cNvSpPr>
            <a:spLocks noGrp="1" noChangeArrowheads="1"/>
          </p:cNvSpPr>
          <p:nvPr>
            <p:ph type="title"/>
          </p:nvPr>
        </p:nvSpPr>
        <p:spPr>
          <a:xfrm>
            <a:off x="152400" y="533400"/>
            <a:ext cx="2819400" cy="2438400"/>
          </a:xfrm>
          <a:solidFill>
            <a:schemeClr val="accent1"/>
          </a:solidFill>
          <a:ln w="38100">
            <a:solidFill>
              <a:schemeClr val="bg1"/>
            </a:solidFill>
          </a:ln>
        </p:spPr>
        <p:txBody>
          <a:bodyPr/>
          <a:lstStyle/>
          <a:p>
            <a:pPr eaLnBrk="1" hangingPunct="1">
              <a:defRPr/>
            </a:pPr>
            <a:r>
              <a:rPr lang="en-US" sz="3800" b="1" dirty="0" smtClean="0">
                <a:solidFill>
                  <a:schemeClr val="bg1"/>
                </a:solidFill>
              </a:rPr>
              <a:t>CUBA’S FOOD</a:t>
            </a:r>
            <a:br>
              <a:rPr lang="en-US" sz="3800" b="1" dirty="0" smtClean="0">
                <a:solidFill>
                  <a:schemeClr val="bg1"/>
                </a:solidFill>
              </a:rPr>
            </a:br>
            <a:r>
              <a:rPr lang="en-US" sz="3800" b="1" dirty="0" smtClean="0">
                <a:solidFill>
                  <a:schemeClr val="bg1"/>
                </a:solidFill>
              </a:rPr>
              <a:t>RATION STORES </a:t>
            </a:r>
            <a:endParaRPr lang="en-US" sz="3200" b="1" dirty="0">
              <a:solidFill>
                <a:schemeClr val="bg1"/>
              </a:solidFill>
            </a:endParaRPr>
          </a:p>
        </p:txBody>
      </p:sp>
      <p:sp>
        <p:nvSpPr>
          <p:cNvPr id="2" name="AutoShape 2" descr="http://www.google.com/url?sa=i&amp;source=imgres&amp;cd=&amp;ved=0CAYQjBwwAGoVChMI5uHIrYnAxwIV0hKSCh1Z8A-a&amp;url=http%3A%2F%2Fwww.traveloutward.com%2Farticles%2Fcaribbean%2Fimages%2Fcuba%2Fstore.jpg&amp;ei=9zDaVaaKNdKlyATZ4L_QCQ&amp;psig=AFQjCNElfk5pL7rr50aPhhiGrjuRk5aghw&amp;ust=1440449144078004"/>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www.google.com/url?sa=i&amp;source=imgres&amp;cd=&amp;ved=0CAYQjBwwAGoVChMI5uHIrYnAxwIV0hKSCh1Z8A-a&amp;url=http%3A%2F%2Fwww.traveloutward.com%2Farticles%2Fcaribbean%2Fimages%2Fcuba%2Fstore.jpg&amp;ei=9zDaVaaKNdKlyATZ4L_QCQ&amp;psig=AFQjCNElfk5pL7rr50aPhhiGrjuRk5aghw&amp;ust=144044914407800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434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40" y="3581400"/>
            <a:ext cx="4772474" cy="3038475"/>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583416"/>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2"/>
          <p:cNvSpPr>
            <a:spLocks noGrp="1"/>
          </p:cNvSpPr>
          <p:nvPr>
            <p:ph type="ftr" sz="quarter" idx="11"/>
          </p:nvPr>
        </p:nvSpPr>
        <p:spPr>
          <a:noFill/>
        </p:spPr>
        <p:txBody>
          <a:bodyPr/>
          <a:lstStyle/>
          <a:p>
            <a:pPr defTabSz="912813"/>
            <a:r>
              <a:rPr lang="en-US" dirty="0"/>
              <a:t> </a:t>
            </a:r>
          </a:p>
        </p:txBody>
      </p:sp>
      <p:pic>
        <p:nvPicPr>
          <p:cNvPr id="25603" name="Picture 2"/>
          <p:cNvPicPr>
            <a:picLocks noChangeAspect="1" noChangeArrowheads="1"/>
          </p:cNvPicPr>
          <p:nvPr/>
        </p:nvPicPr>
        <p:blipFill>
          <a:blip r:embed="rId3" cstate="print"/>
          <a:srcRect/>
          <a:stretch>
            <a:fillRect/>
          </a:stretch>
        </p:blipFill>
        <p:spPr bwMode="auto">
          <a:xfrm>
            <a:off x="5029200" y="3205163"/>
            <a:ext cx="3962400" cy="2662237"/>
          </a:xfrm>
          <a:prstGeom prst="rect">
            <a:avLst/>
          </a:prstGeom>
          <a:noFill/>
          <a:ln w="63500">
            <a:solidFill>
              <a:schemeClr val="bg1"/>
            </a:solidFill>
            <a:miter lim="800000"/>
            <a:headEnd/>
            <a:tailEnd/>
          </a:ln>
        </p:spPr>
      </p:pic>
      <p:pic>
        <p:nvPicPr>
          <p:cNvPr id="25604" name="Picture 3" descr="viandas"/>
          <p:cNvPicPr>
            <a:picLocks noChangeAspect="1" noChangeArrowheads="1"/>
          </p:cNvPicPr>
          <p:nvPr/>
        </p:nvPicPr>
        <p:blipFill>
          <a:blip r:embed="rId4" cstate="print"/>
          <a:srcRect/>
          <a:stretch>
            <a:fillRect/>
          </a:stretch>
        </p:blipFill>
        <p:spPr bwMode="auto">
          <a:xfrm>
            <a:off x="200025" y="3884613"/>
            <a:ext cx="4143375" cy="2820987"/>
          </a:xfrm>
          <a:prstGeom prst="rect">
            <a:avLst/>
          </a:prstGeom>
          <a:noFill/>
          <a:ln w="63500">
            <a:solidFill>
              <a:schemeClr val="bg1"/>
            </a:solidFill>
            <a:miter lim="800000"/>
            <a:headEnd/>
            <a:tailEnd/>
          </a:ln>
        </p:spPr>
      </p:pic>
      <p:pic>
        <p:nvPicPr>
          <p:cNvPr id="25605" name="Picture 4" descr="agrocampesino1"/>
          <p:cNvPicPr>
            <a:picLocks noChangeAspect="1" noChangeArrowheads="1"/>
          </p:cNvPicPr>
          <p:nvPr/>
        </p:nvPicPr>
        <p:blipFill>
          <a:blip r:embed="rId5" cstate="print"/>
          <a:srcRect/>
          <a:stretch>
            <a:fillRect/>
          </a:stretch>
        </p:blipFill>
        <p:spPr bwMode="auto">
          <a:xfrm>
            <a:off x="895350" y="1600200"/>
            <a:ext cx="3676650" cy="2757488"/>
          </a:xfrm>
          <a:prstGeom prst="rect">
            <a:avLst/>
          </a:prstGeom>
          <a:noFill/>
          <a:ln w="63500">
            <a:solidFill>
              <a:schemeClr val="bg1"/>
            </a:solidFill>
            <a:miter lim="800000"/>
            <a:headEnd/>
            <a:tailEnd/>
          </a:ln>
        </p:spPr>
      </p:pic>
      <p:pic>
        <p:nvPicPr>
          <p:cNvPr id="25606" name="Picture 5" descr="ag market1cropped"/>
          <p:cNvPicPr>
            <a:picLocks noChangeAspect="1" noChangeArrowheads="1"/>
          </p:cNvPicPr>
          <p:nvPr/>
        </p:nvPicPr>
        <p:blipFill>
          <a:blip r:embed="rId6" cstate="print"/>
          <a:srcRect/>
          <a:stretch>
            <a:fillRect/>
          </a:stretch>
        </p:blipFill>
        <p:spPr bwMode="auto">
          <a:xfrm>
            <a:off x="4876800" y="152400"/>
            <a:ext cx="3886200" cy="3314506"/>
          </a:xfrm>
          <a:prstGeom prst="rect">
            <a:avLst/>
          </a:prstGeom>
          <a:noFill/>
          <a:ln w="63500">
            <a:solidFill>
              <a:schemeClr val="bg1"/>
            </a:solidFill>
            <a:miter lim="800000"/>
            <a:headEnd/>
            <a:tailEnd/>
          </a:ln>
        </p:spPr>
      </p:pic>
      <p:sp>
        <p:nvSpPr>
          <p:cNvPr id="250886" name="Rectangle 6"/>
          <p:cNvSpPr>
            <a:spLocks noChangeArrowheads="1"/>
          </p:cNvSpPr>
          <p:nvPr/>
        </p:nvSpPr>
        <p:spPr bwMode="auto">
          <a:xfrm>
            <a:off x="152400" y="133052"/>
            <a:ext cx="4572000" cy="2000548"/>
          </a:xfrm>
          <a:prstGeom prst="rect">
            <a:avLst/>
          </a:prstGeom>
          <a:solidFill>
            <a:schemeClr val="accent1"/>
          </a:solidFill>
          <a:ln w="63500">
            <a:solidFill>
              <a:schemeClr val="bg1"/>
            </a:solidFill>
            <a:miter lim="800000"/>
            <a:headEnd/>
            <a:tailEnd/>
          </a:ln>
          <a:effectLst/>
        </p:spPr>
        <p:txBody>
          <a:bodyPr wrap="square">
            <a:spAutoFit/>
          </a:bodyPr>
          <a:lstStyle/>
          <a:p>
            <a:pPr algn="ctr">
              <a:defRPr/>
            </a:pPr>
            <a:r>
              <a:rPr lang="en-US" sz="4400" b="1" dirty="0" smtClean="0">
                <a:solidFill>
                  <a:schemeClr val="bg1"/>
                </a:solidFill>
                <a:effectLst>
                  <a:outerShdw blurRad="38100" dist="38100" dir="2700000" algn="tl">
                    <a:srgbClr val="000000"/>
                  </a:outerShdw>
                </a:effectLst>
                <a:latin typeface="Arial" charset="0"/>
              </a:rPr>
              <a:t> </a:t>
            </a:r>
            <a:r>
              <a:rPr lang="en-US" sz="4000" b="1" dirty="0" smtClean="0">
                <a:solidFill>
                  <a:schemeClr val="bg1"/>
                </a:solidFill>
                <a:effectLst>
                  <a:outerShdw blurRad="38100" dist="38100" dir="2700000" algn="tl">
                    <a:srgbClr val="000000"/>
                  </a:outerShdw>
                </a:effectLst>
                <a:latin typeface="Arial" charset="0"/>
              </a:rPr>
              <a:t>CUBA’S AGRICULTURAL </a:t>
            </a:r>
            <a:r>
              <a:rPr lang="en-US" sz="4000" b="1" dirty="0">
                <a:solidFill>
                  <a:schemeClr val="bg1"/>
                </a:solidFill>
                <a:effectLst>
                  <a:outerShdw blurRad="38100" dist="38100" dir="2700000" algn="tl">
                    <a:srgbClr val="000000"/>
                  </a:outerShdw>
                </a:effectLst>
                <a:latin typeface="Arial" charset="0"/>
              </a:rPr>
              <a:t>MARKETS</a:t>
            </a:r>
          </a:p>
        </p:txBody>
      </p:sp>
      <p:sp>
        <p:nvSpPr>
          <p:cNvPr id="8" name="Rectangle 2"/>
          <p:cNvSpPr txBox="1">
            <a:spLocks noChangeArrowheads="1"/>
          </p:cNvSpPr>
          <p:nvPr/>
        </p:nvSpPr>
        <p:spPr bwMode="auto">
          <a:xfrm>
            <a:off x="4724400" y="6018663"/>
            <a:ext cx="4419600" cy="839337"/>
          </a:xfrm>
          <a:prstGeom prst="rect">
            <a:avLst/>
          </a:prstGeom>
          <a:solidFill>
            <a:schemeClr val="accent1"/>
          </a:solidFill>
          <a:ln w="38100">
            <a:solidFill>
              <a:schemeClr val="bg1"/>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j-ea"/>
                <a:cs typeface="+mj-cs"/>
              </a:rPr>
              <a:t>Entrepreneurship! </a:t>
            </a:r>
            <a:endParaRPr kumimoji="0" lang="en-US" sz="3600" b="1" i="0" u="none" strike="noStrike" kern="0" cap="none" spc="0" normalizeH="0" baseline="0" noProof="0" dirty="0">
              <a:ln>
                <a:noFill/>
              </a:ln>
              <a:solidFill>
                <a:srgbClr val="FFFF00"/>
              </a:solidFill>
              <a:effectLst>
                <a:outerShdw blurRad="38100" dist="38100" dir="2700000" algn="tl">
                  <a:srgbClr val="000000"/>
                </a:outerShdw>
              </a:effectLst>
              <a:uLnTx/>
              <a:uFillTx/>
              <a:latin typeface="+mn-lt"/>
              <a:ea typeface="+mj-ea"/>
              <a:cs typeface="+mj-cs"/>
            </a:endParaRPr>
          </a:p>
        </p:txBody>
      </p:sp>
    </p:spTree>
    <p:extLst>
      <p:ext uri="{BB962C8B-B14F-4D97-AF65-F5344CB8AC3E}">
        <p14:creationId xmlns:p14="http://schemas.microsoft.com/office/powerpoint/2010/main" val="3902997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pPr defTabSz="912813"/>
            <a:r>
              <a:rPr lang="en-US" dirty="0"/>
              <a:t> </a:t>
            </a:r>
          </a:p>
        </p:txBody>
      </p:sp>
      <p:sp>
        <p:nvSpPr>
          <p:cNvPr id="302082" name="Rectangle 2"/>
          <p:cNvSpPr>
            <a:spLocks noGrp="1" noChangeArrowheads="1"/>
          </p:cNvSpPr>
          <p:nvPr>
            <p:ph type="title"/>
          </p:nvPr>
        </p:nvSpPr>
        <p:spPr>
          <a:xfrm>
            <a:off x="228600" y="152401"/>
            <a:ext cx="8686800" cy="1524000"/>
          </a:xfrm>
        </p:spPr>
        <p:txBody>
          <a:bodyPr/>
          <a:lstStyle/>
          <a:p>
            <a:pPr eaLnBrk="1" hangingPunct="1">
              <a:defRPr/>
            </a:pPr>
            <a:r>
              <a:rPr lang="en-US" b="1" dirty="0" smtClean="0"/>
              <a:t>OUR ROLE . . . ANALYSTS, </a:t>
            </a:r>
            <a:r>
              <a:rPr lang="en-US" b="1" u="sng" dirty="0" smtClean="0"/>
              <a:t>NOT</a:t>
            </a:r>
            <a:r>
              <a:rPr lang="en-US" b="1" dirty="0" smtClean="0"/>
              <a:t> ADVOCATES</a:t>
            </a:r>
            <a:endParaRPr lang="en-US" b="1" dirty="0"/>
          </a:p>
        </p:txBody>
      </p:sp>
      <p:sp>
        <p:nvSpPr>
          <p:cNvPr id="5" name="TextBox 4"/>
          <p:cNvSpPr txBox="1"/>
          <p:nvPr/>
        </p:nvSpPr>
        <p:spPr>
          <a:xfrm>
            <a:off x="304800" y="1828800"/>
            <a:ext cx="8534400" cy="4647426"/>
          </a:xfrm>
          <a:prstGeom prst="rect">
            <a:avLst/>
          </a:prstGeom>
          <a:noFill/>
        </p:spPr>
        <p:txBody>
          <a:bodyPr wrap="square" rtlCol="0">
            <a:spAutoFit/>
          </a:bodyPr>
          <a:lstStyle/>
          <a:p>
            <a:pPr marL="514350" indent="-51435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WE DO </a:t>
            </a:r>
            <a:r>
              <a:rPr lang="en-US" sz="2800" b="1" u="sng" dirty="0" smtClean="0">
                <a:effectLst>
                  <a:outerShdw blurRad="38100" dist="38100" dir="2700000" algn="tl">
                    <a:srgbClr val="000000">
                      <a:alpha val="43137"/>
                    </a:srgbClr>
                  </a:outerShdw>
                </a:effectLst>
                <a:latin typeface="+mn-lt"/>
              </a:rPr>
              <a:t>NOT</a:t>
            </a:r>
            <a:r>
              <a:rPr lang="en-US" sz="2800" b="1" dirty="0" smtClean="0">
                <a:effectLst>
                  <a:outerShdw blurRad="38100" dist="38100" dir="2700000" algn="tl">
                    <a:srgbClr val="000000">
                      <a:alpha val="43137"/>
                    </a:srgbClr>
                  </a:outerShdw>
                </a:effectLst>
                <a:latin typeface="+mn-lt"/>
              </a:rPr>
              <a:t> MAKE RECOMMENDATIONS REGARDING THE U.S. EMBARGO!</a:t>
            </a:r>
          </a:p>
          <a:p>
            <a:pPr marL="514350" indent="-514350">
              <a:buClr>
                <a:srgbClr val="FF6600"/>
              </a:buClr>
              <a:buSzPct val="125000"/>
              <a:buFont typeface="Arial" pitchFamily="34" charset="0"/>
              <a:buChar char="•"/>
            </a:pPr>
            <a:endParaRPr lang="en-US" sz="1600" b="1" dirty="0" smtClean="0">
              <a:effectLst>
                <a:outerShdw blurRad="38100" dist="38100" dir="2700000" algn="tl">
                  <a:srgbClr val="000000">
                    <a:alpha val="43137"/>
                  </a:srgbClr>
                </a:outerShdw>
              </a:effectLst>
              <a:latin typeface="+mn-lt"/>
            </a:endParaRPr>
          </a:p>
          <a:p>
            <a:pPr marL="514350" indent="-51435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We simply try to provide current data, information and objective analyses on Cuba’s agricultural sector to all interested parties</a:t>
            </a:r>
          </a:p>
          <a:p>
            <a:pPr marL="969963" lvl="1" indent="-51435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Florida and U.S. agriculture, USDA, State Department, USITC, Commerce Department, Congressional Committees, the Congressional Research               Service, etc.</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ration store1"/>
          <p:cNvPicPr>
            <a:picLocks noChangeAspect="1" noChangeArrowheads="1"/>
          </p:cNvPicPr>
          <p:nvPr/>
        </p:nvPicPr>
        <p:blipFill>
          <a:blip r:embed="rId3" cstate="print"/>
          <a:srcRect/>
          <a:stretch>
            <a:fillRect/>
          </a:stretch>
        </p:blipFill>
        <p:spPr bwMode="auto">
          <a:xfrm>
            <a:off x="228600" y="3657600"/>
            <a:ext cx="4438925" cy="2971800"/>
          </a:xfrm>
          <a:prstGeom prst="rect">
            <a:avLst/>
          </a:prstGeom>
          <a:noFill/>
          <a:ln w="63500">
            <a:solidFill>
              <a:schemeClr val="bg1"/>
            </a:solidFill>
            <a:miter lim="800000"/>
            <a:headEnd/>
            <a:tailEnd/>
          </a:ln>
        </p:spPr>
      </p:pic>
      <p:sp>
        <p:nvSpPr>
          <p:cNvPr id="9" name="Rectangle 2"/>
          <p:cNvSpPr>
            <a:spLocks noGrp="1" noChangeArrowheads="1"/>
          </p:cNvSpPr>
          <p:nvPr>
            <p:ph type="title"/>
          </p:nvPr>
        </p:nvSpPr>
        <p:spPr>
          <a:xfrm>
            <a:off x="152400" y="152400"/>
            <a:ext cx="4648200" cy="2971800"/>
          </a:xfrm>
          <a:solidFill>
            <a:schemeClr val="accent1"/>
          </a:solidFill>
          <a:ln w="38100">
            <a:solidFill>
              <a:schemeClr val="bg1"/>
            </a:solidFill>
          </a:ln>
        </p:spPr>
        <p:txBody>
          <a:bodyPr/>
          <a:lstStyle/>
          <a:p>
            <a:pPr eaLnBrk="1" hangingPunct="1">
              <a:defRPr/>
            </a:pPr>
            <a:r>
              <a:rPr lang="en-US" sz="3800" b="1" dirty="0" smtClean="0">
                <a:solidFill>
                  <a:schemeClr val="bg1"/>
                </a:solidFill>
              </a:rPr>
              <a:t>THE CUBAN GOVERNMENT RECOGNIZES THAT INCENTIVES WORK!</a:t>
            </a:r>
            <a:endParaRPr lang="en-US" sz="3800" b="1" dirty="0">
              <a:solidFill>
                <a:schemeClr val="bg1"/>
              </a:solidFill>
            </a:endParaRPr>
          </a:p>
        </p:txBody>
      </p:sp>
      <p:sp>
        <p:nvSpPr>
          <p:cNvPr id="6" name="Rectangle 2"/>
          <p:cNvSpPr txBox="1">
            <a:spLocks noChangeArrowheads="1"/>
          </p:cNvSpPr>
          <p:nvPr/>
        </p:nvSpPr>
        <p:spPr bwMode="auto">
          <a:xfrm>
            <a:off x="609600" y="3352800"/>
            <a:ext cx="3505200" cy="685800"/>
          </a:xfrm>
          <a:prstGeom prst="rect">
            <a:avLst/>
          </a:prstGeom>
          <a:solidFill>
            <a:schemeClr val="accent1"/>
          </a:solidFill>
          <a:ln w="38100">
            <a:solidFill>
              <a:schemeClr val="bg1"/>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j-ea"/>
                <a:cs typeface="+mj-cs"/>
              </a:rPr>
              <a:t>Without incentives</a:t>
            </a:r>
            <a:endParaRPr kumimoji="0" lang="en-US" sz="2800" b="1" i="0" u="none" strike="noStrike" kern="0" cap="none" spc="0" normalizeH="0" baseline="0" noProof="0" dirty="0">
              <a:ln>
                <a:noFill/>
              </a:ln>
              <a:solidFill>
                <a:schemeClr val="bg1"/>
              </a:solidFill>
              <a:effectLst>
                <a:outerShdw blurRad="38100" dist="38100" dir="2700000" algn="tl">
                  <a:srgbClr val="000000"/>
                </a:outerShdw>
              </a:effectLst>
              <a:uLnTx/>
              <a:uFillTx/>
              <a:latin typeface="+mn-lt"/>
              <a:ea typeface="+mj-ea"/>
              <a:cs typeface="+mj-cs"/>
            </a:endParaRPr>
          </a:p>
        </p:txBody>
      </p:sp>
    </p:spTree>
    <p:extLst>
      <p:ext uri="{BB962C8B-B14F-4D97-AF65-F5344CB8AC3E}">
        <p14:creationId xmlns:p14="http://schemas.microsoft.com/office/powerpoint/2010/main" val="3800145943"/>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ration store1"/>
          <p:cNvPicPr>
            <a:picLocks noChangeAspect="1" noChangeArrowheads="1"/>
          </p:cNvPicPr>
          <p:nvPr/>
        </p:nvPicPr>
        <p:blipFill>
          <a:blip r:embed="rId3" cstate="print"/>
          <a:srcRect/>
          <a:stretch>
            <a:fillRect/>
          </a:stretch>
        </p:blipFill>
        <p:spPr bwMode="auto">
          <a:xfrm>
            <a:off x="228600" y="3657600"/>
            <a:ext cx="4438925" cy="2971800"/>
          </a:xfrm>
          <a:prstGeom prst="rect">
            <a:avLst/>
          </a:prstGeom>
          <a:noFill/>
          <a:ln w="63500">
            <a:solidFill>
              <a:schemeClr val="bg1"/>
            </a:solidFill>
            <a:miter lim="800000"/>
            <a:headEnd/>
            <a:tailEnd/>
          </a:ln>
        </p:spPr>
      </p:pic>
      <p:pic>
        <p:nvPicPr>
          <p:cNvPr id="7" name="Picture 5" descr="ag market1cropped"/>
          <p:cNvPicPr>
            <a:picLocks noChangeAspect="1" noChangeArrowheads="1"/>
          </p:cNvPicPr>
          <p:nvPr/>
        </p:nvPicPr>
        <p:blipFill>
          <a:blip r:embed="rId4" cstate="print"/>
          <a:srcRect/>
          <a:stretch>
            <a:fillRect/>
          </a:stretch>
        </p:blipFill>
        <p:spPr bwMode="auto">
          <a:xfrm>
            <a:off x="5047358" y="76200"/>
            <a:ext cx="4020442" cy="3428999"/>
          </a:xfrm>
          <a:prstGeom prst="rect">
            <a:avLst/>
          </a:prstGeom>
          <a:noFill/>
          <a:ln w="63500">
            <a:solidFill>
              <a:schemeClr val="bg1"/>
            </a:solidFill>
            <a:miter lim="800000"/>
            <a:headEnd/>
            <a:tailEnd/>
          </a:ln>
        </p:spPr>
      </p:pic>
      <p:sp>
        <p:nvSpPr>
          <p:cNvPr id="9" name="Rectangle 2"/>
          <p:cNvSpPr>
            <a:spLocks noGrp="1" noChangeArrowheads="1"/>
          </p:cNvSpPr>
          <p:nvPr>
            <p:ph type="title"/>
          </p:nvPr>
        </p:nvSpPr>
        <p:spPr>
          <a:xfrm>
            <a:off x="152400" y="152400"/>
            <a:ext cx="4648200" cy="2971800"/>
          </a:xfrm>
          <a:solidFill>
            <a:schemeClr val="accent1"/>
          </a:solidFill>
          <a:ln w="38100">
            <a:solidFill>
              <a:schemeClr val="bg1"/>
            </a:solidFill>
          </a:ln>
        </p:spPr>
        <p:txBody>
          <a:bodyPr/>
          <a:lstStyle/>
          <a:p>
            <a:pPr eaLnBrk="1" hangingPunct="1">
              <a:defRPr/>
            </a:pPr>
            <a:r>
              <a:rPr lang="en-US" sz="3800" b="1" dirty="0" smtClean="0">
                <a:solidFill>
                  <a:schemeClr val="bg1"/>
                </a:solidFill>
              </a:rPr>
              <a:t>THE CUBAN GOVERNMENT RECOGNIZES THAT INCENTIVES WORK!</a:t>
            </a:r>
            <a:endParaRPr lang="en-US" sz="3800" b="1" dirty="0">
              <a:solidFill>
                <a:schemeClr val="bg1"/>
              </a:solidFill>
            </a:endParaRPr>
          </a:p>
        </p:txBody>
      </p:sp>
      <p:pic>
        <p:nvPicPr>
          <p:cNvPr id="10" name="Picture 4" descr="agrocampesino1"/>
          <p:cNvPicPr>
            <a:picLocks noChangeAspect="1" noChangeArrowheads="1"/>
          </p:cNvPicPr>
          <p:nvPr/>
        </p:nvPicPr>
        <p:blipFill>
          <a:blip r:embed="rId5" cstate="print"/>
          <a:srcRect/>
          <a:stretch>
            <a:fillRect/>
          </a:stretch>
        </p:blipFill>
        <p:spPr bwMode="auto">
          <a:xfrm>
            <a:off x="5029200" y="3795712"/>
            <a:ext cx="4057650" cy="2986088"/>
          </a:xfrm>
          <a:prstGeom prst="rect">
            <a:avLst/>
          </a:prstGeom>
          <a:noFill/>
          <a:ln w="63500">
            <a:solidFill>
              <a:schemeClr val="bg1"/>
            </a:solidFill>
            <a:miter lim="800000"/>
            <a:headEnd/>
            <a:tailEnd/>
          </a:ln>
        </p:spPr>
      </p:pic>
      <p:sp>
        <p:nvSpPr>
          <p:cNvPr id="8" name="Rectangle 2"/>
          <p:cNvSpPr txBox="1">
            <a:spLocks noChangeArrowheads="1"/>
          </p:cNvSpPr>
          <p:nvPr/>
        </p:nvSpPr>
        <p:spPr bwMode="auto">
          <a:xfrm>
            <a:off x="5410200" y="3276600"/>
            <a:ext cx="3200400" cy="685800"/>
          </a:xfrm>
          <a:prstGeom prst="rect">
            <a:avLst/>
          </a:prstGeom>
          <a:solidFill>
            <a:schemeClr val="accent1"/>
          </a:solidFill>
          <a:ln w="38100">
            <a:solidFill>
              <a:schemeClr val="bg1"/>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j-ea"/>
                <a:cs typeface="+mj-cs"/>
              </a:rPr>
              <a:t>With incentives</a:t>
            </a:r>
            <a:endParaRPr kumimoji="0" lang="en-US" sz="2800" b="1" i="0" u="none" strike="noStrike" kern="0" cap="none" spc="0" normalizeH="0" baseline="0" noProof="0" dirty="0">
              <a:ln>
                <a:noFill/>
              </a:ln>
              <a:solidFill>
                <a:schemeClr val="bg1"/>
              </a:solidFill>
              <a:effectLst>
                <a:outerShdw blurRad="38100" dist="38100" dir="2700000" algn="tl">
                  <a:srgbClr val="000000"/>
                </a:outerShdw>
              </a:effectLst>
              <a:uLnTx/>
              <a:uFillTx/>
              <a:latin typeface="+mn-lt"/>
              <a:ea typeface="+mj-ea"/>
              <a:cs typeface="+mj-cs"/>
            </a:endParaRPr>
          </a:p>
        </p:txBody>
      </p:sp>
      <p:sp>
        <p:nvSpPr>
          <p:cNvPr id="6" name="Rectangle 2"/>
          <p:cNvSpPr txBox="1">
            <a:spLocks noChangeArrowheads="1"/>
          </p:cNvSpPr>
          <p:nvPr/>
        </p:nvSpPr>
        <p:spPr bwMode="auto">
          <a:xfrm>
            <a:off x="609600" y="3352800"/>
            <a:ext cx="3505200" cy="685800"/>
          </a:xfrm>
          <a:prstGeom prst="rect">
            <a:avLst/>
          </a:prstGeom>
          <a:solidFill>
            <a:schemeClr val="accent1"/>
          </a:solidFill>
          <a:ln w="38100">
            <a:solidFill>
              <a:schemeClr val="bg1"/>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j-ea"/>
                <a:cs typeface="+mj-cs"/>
              </a:rPr>
              <a:t>Without incentives</a:t>
            </a:r>
            <a:endParaRPr kumimoji="0" lang="en-US" sz="2800" b="1" i="0" u="none" strike="noStrike" kern="0" cap="none" spc="0" normalizeH="0" baseline="0" noProof="0" dirty="0">
              <a:ln>
                <a:noFill/>
              </a:ln>
              <a:solidFill>
                <a:schemeClr val="bg1"/>
              </a:solidFill>
              <a:effectLst>
                <a:outerShdw blurRad="38100" dist="38100" dir="2700000" algn="tl">
                  <a:srgbClr val="000000"/>
                </a:outerShdw>
              </a:effectLst>
              <a:uLnTx/>
              <a:uFillTx/>
              <a:latin typeface="+mn-lt"/>
              <a:ea typeface="+mj-ea"/>
              <a:cs typeface="+mj-cs"/>
            </a:endParaRPr>
          </a:p>
        </p:txBody>
      </p:sp>
    </p:spTree>
    <p:extLst>
      <p:ext uri="{BB962C8B-B14F-4D97-AF65-F5344CB8AC3E}">
        <p14:creationId xmlns:p14="http://schemas.microsoft.com/office/powerpoint/2010/main" val="1334263212"/>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1"/>
          </p:nvPr>
        </p:nvSpPr>
        <p:spPr>
          <a:noFill/>
        </p:spPr>
        <p:txBody>
          <a:bodyPr/>
          <a:lstStyle/>
          <a:p>
            <a:pPr defTabSz="912813"/>
            <a:r>
              <a:rPr lang="en-US" dirty="0"/>
              <a:t> </a:t>
            </a:r>
          </a:p>
        </p:txBody>
      </p:sp>
      <p:pic>
        <p:nvPicPr>
          <p:cNvPr id="11268" name="Picture 3" descr="citrus2"/>
          <p:cNvPicPr>
            <a:picLocks noChangeAspect="1" noChangeArrowheads="1"/>
          </p:cNvPicPr>
          <p:nvPr/>
        </p:nvPicPr>
        <p:blipFill>
          <a:blip r:embed="rId3" cstate="print"/>
          <a:srcRect/>
          <a:stretch>
            <a:fillRect/>
          </a:stretch>
        </p:blipFill>
        <p:spPr bwMode="auto">
          <a:xfrm>
            <a:off x="300925" y="1219200"/>
            <a:ext cx="3530356" cy="5334000"/>
          </a:xfrm>
          <a:prstGeom prst="rect">
            <a:avLst/>
          </a:prstGeom>
          <a:noFill/>
          <a:ln w="63500">
            <a:solidFill>
              <a:schemeClr val="bg1"/>
            </a:solidFill>
            <a:miter lim="800000"/>
            <a:headEnd/>
            <a:tailEnd/>
          </a:ln>
        </p:spPr>
      </p:pic>
      <p:pic>
        <p:nvPicPr>
          <p:cNvPr id="11269" name="Picture 4" descr="citrus1"/>
          <p:cNvPicPr>
            <a:picLocks noChangeAspect="1" noChangeArrowheads="1"/>
          </p:cNvPicPr>
          <p:nvPr/>
        </p:nvPicPr>
        <p:blipFill>
          <a:blip r:embed="rId4" cstate="print"/>
          <a:srcRect/>
          <a:stretch>
            <a:fillRect/>
          </a:stretch>
        </p:blipFill>
        <p:spPr bwMode="auto">
          <a:xfrm>
            <a:off x="4190999" y="762001"/>
            <a:ext cx="4654607" cy="4953000"/>
          </a:xfrm>
          <a:prstGeom prst="rect">
            <a:avLst/>
          </a:prstGeom>
          <a:noFill/>
          <a:ln w="63500">
            <a:solidFill>
              <a:schemeClr val="bg1"/>
            </a:solidFill>
            <a:miter lim="800000"/>
            <a:headEnd/>
            <a:tailEnd/>
          </a:ln>
        </p:spPr>
      </p:pic>
      <p:sp>
        <p:nvSpPr>
          <p:cNvPr id="281602" name="Rectangle 2"/>
          <p:cNvSpPr>
            <a:spLocks noGrp="1" noChangeArrowheads="1"/>
          </p:cNvSpPr>
          <p:nvPr>
            <p:ph type="title"/>
          </p:nvPr>
        </p:nvSpPr>
        <p:spPr>
          <a:xfrm>
            <a:off x="304800" y="304800"/>
            <a:ext cx="4191000" cy="914400"/>
          </a:xfrm>
          <a:solidFill>
            <a:schemeClr val="accent1"/>
          </a:solidFill>
          <a:ln w="38100">
            <a:solidFill>
              <a:schemeClr val="bg1"/>
            </a:solidFill>
          </a:ln>
        </p:spPr>
        <p:txBody>
          <a:bodyPr/>
          <a:lstStyle/>
          <a:p>
            <a:pPr eaLnBrk="1" hangingPunct="1">
              <a:defRPr/>
            </a:pPr>
            <a:r>
              <a:rPr lang="en-US" sz="4400" b="1" dirty="0" smtClean="0">
                <a:solidFill>
                  <a:schemeClr val="bg1"/>
                </a:solidFill>
              </a:rPr>
              <a:t>CITRUS – 2008 </a:t>
            </a:r>
            <a:endParaRPr lang="en-US" sz="4400" b="1" dirty="0">
              <a:solidFill>
                <a:schemeClr val="bg1"/>
              </a:solidFill>
            </a:endParaRPr>
          </a:p>
        </p:txBody>
      </p:sp>
    </p:spTree>
    <p:extLst>
      <p:ext uri="{BB962C8B-B14F-4D97-AF65-F5344CB8AC3E}">
        <p14:creationId xmlns:p14="http://schemas.microsoft.com/office/powerpoint/2010/main" val="1598876355"/>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potatoes2"/>
          <p:cNvPicPr>
            <a:picLocks noChangeAspect="1" noChangeArrowheads="1"/>
          </p:cNvPicPr>
          <p:nvPr/>
        </p:nvPicPr>
        <p:blipFill>
          <a:blip r:embed="rId3" cstate="print"/>
          <a:srcRect/>
          <a:stretch>
            <a:fillRect/>
          </a:stretch>
        </p:blipFill>
        <p:spPr bwMode="auto">
          <a:xfrm>
            <a:off x="244521" y="247650"/>
            <a:ext cx="8686801" cy="5543550"/>
          </a:xfrm>
          <a:prstGeom prst="rect">
            <a:avLst/>
          </a:prstGeom>
          <a:noFill/>
          <a:ln w="63500">
            <a:solidFill>
              <a:schemeClr val="bg1"/>
            </a:solidFill>
            <a:miter lim="800000"/>
            <a:headEnd/>
            <a:tailEnd/>
          </a:ln>
        </p:spPr>
      </p:pic>
      <p:sp>
        <p:nvSpPr>
          <p:cNvPr id="265218" name="Rectangle 2"/>
          <p:cNvSpPr>
            <a:spLocks noGrp="1" noChangeArrowheads="1"/>
          </p:cNvSpPr>
          <p:nvPr>
            <p:ph type="title"/>
          </p:nvPr>
        </p:nvSpPr>
        <p:spPr>
          <a:xfrm>
            <a:off x="304800" y="381000"/>
            <a:ext cx="4572000" cy="1066800"/>
          </a:xfrm>
          <a:solidFill>
            <a:schemeClr val="accent1"/>
          </a:solidFill>
          <a:ln w="38100">
            <a:solidFill>
              <a:schemeClr val="bg1"/>
            </a:solidFill>
          </a:ln>
        </p:spPr>
        <p:txBody>
          <a:bodyPr/>
          <a:lstStyle/>
          <a:p>
            <a:pPr eaLnBrk="1" hangingPunct="1">
              <a:defRPr/>
            </a:pPr>
            <a:r>
              <a:rPr lang="en-US" b="1" dirty="0" smtClean="0">
                <a:solidFill>
                  <a:schemeClr val="bg1"/>
                </a:solidFill>
              </a:rPr>
              <a:t>VEGETABLES</a:t>
            </a:r>
            <a:endParaRPr lang="en-US" b="1" dirty="0">
              <a:solidFill>
                <a:schemeClr val="bg1"/>
              </a:solidFill>
            </a:endParaRPr>
          </a:p>
        </p:txBody>
      </p:sp>
    </p:spTree>
    <p:extLst>
      <p:ext uri="{BB962C8B-B14F-4D97-AF65-F5344CB8AC3E}">
        <p14:creationId xmlns:p14="http://schemas.microsoft.com/office/powerpoint/2010/main" val="373251205"/>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rganoponico1.jpg"/>
          <p:cNvPicPr>
            <a:picLocks noChangeAspect="1"/>
          </p:cNvPicPr>
          <p:nvPr/>
        </p:nvPicPr>
        <p:blipFill>
          <a:blip r:embed="rId3" cstate="print"/>
          <a:stretch>
            <a:fillRect/>
          </a:stretch>
        </p:blipFill>
        <p:spPr>
          <a:xfrm>
            <a:off x="152400" y="2133600"/>
            <a:ext cx="6090781" cy="4572000"/>
          </a:xfrm>
          <a:prstGeom prst="rect">
            <a:avLst/>
          </a:prstGeom>
          <a:ln w="44450">
            <a:solidFill>
              <a:schemeClr val="tx1"/>
            </a:solidFill>
          </a:ln>
        </p:spPr>
      </p:pic>
      <p:pic>
        <p:nvPicPr>
          <p:cNvPr id="617474" name="Picture 2" descr="http://get.whotrades.com/u3/photoD9DA/20855201905-0/blogpost.jpeg">
            <a:hlinkClick r:id="rId4"/>
          </p:cNvPr>
          <p:cNvPicPr>
            <a:picLocks noChangeAspect="1" noChangeArrowheads="1"/>
          </p:cNvPicPr>
          <p:nvPr/>
        </p:nvPicPr>
        <p:blipFill>
          <a:blip r:embed="rId5" cstate="print"/>
          <a:srcRect/>
          <a:stretch>
            <a:fillRect/>
          </a:stretch>
        </p:blipFill>
        <p:spPr bwMode="auto">
          <a:xfrm>
            <a:off x="4191000" y="152400"/>
            <a:ext cx="4762500" cy="3171826"/>
          </a:xfrm>
          <a:prstGeom prst="rect">
            <a:avLst/>
          </a:prstGeom>
          <a:noFill/>
          <a:ln w="47625">
            <a:solidFill>
              <a:schemeClr val="tx1"/>
            </a:solidFill>
          </a:ln>
        </p:spPr>
      </p:pic>
      <p:sp>
        <p:nvSpPr>
          <p:cNvPr id="265218" name="Rectangle 2"/>
          <p:cNvSpPr>
            <a:spLocks noGrp="1" noChangeArrowheads="1"/>
          </p:cNvSpPr>
          <p:nvPr>
            <p:ph type="title"/>
          </p:nvPr>
        </p:nvSpPr>
        <p:spPr>
          <a:xfrm>
            <a:off x="152400" y="381000"/>
            <a:ext cx="3810000" cy="1295400"/>
          </a:xfrm>
          <a:solidFill>
            <a:schemeClr val="accent1"/>
          </a:solidFill>
          <a:ln w="38100">
            <a:solidFill>
              <a:schemeClr val="bg1"/>
            </a:solidFill>
          </a:ln>
        </p:spPr>
        <p:txBody>
          <a:bodyPr/>
          <a:lstStyle/>
          <a:p>
            <a:pPr eaLnBrk="1" hangingPunct="1">
              <a:defRPr/>
            </a:pPr>
            <a:r>
              <a:rPr lang="en-US" b="1" dirty="0" smtClean="0">
                <a:solidFill>
                  <a:schemeClr val="bg1"/>
                </a:solidFill>
              </a:rPr>
              <a:t>VEGETABLES</a:t>
            </a:r>
            <a:br>
              <a:rPr lang="en-US" b="1" dirty="0" smtClean="0">
                <a:solidFill>
                  <a:schemeClr val="bg1"/>
                </a:solidFill>
              </a:rPr>
            </a:br>
            <a:r>
              <a:rPr lang="en-US" sz="3200" b="1" dirty="0" smtClean="0">
                <a:solidFill>
                  <a:schemeClr val="bg1"/>
                </a:solidFill>
              </a:rPr>
              <a:t>(urban gardens)</a:t>
            </a:r>
            <a:endParaRPr lang="en-US" b="1" dirty="0">
              <a:solidFill>
                <a:schemeClr val="bg1"/>
              </a:solidFill>
            </a:endParaRPr>
          </a:p>
        </p:txBody>
      </p:sp>
      <p:sp>
        <p:nvSpPr>
          <p:cNvPr id="617476" name="AutoShape 4" descr="http://www.google.com/url?sa=i&amp;source=images&amp;cd=&amp;ved=0CAUQjBw&amp;url=http%3A%2F%2Fthecubaneconomy.com%2Fwp-content%2Fuploads%2F2013%2F04%2Forganoponico1.jpg&amp;ei=VpvsVLetE8GdNruvhNgC&amp;psig=AFQjCNFYW7sfWKctyd4Pm0q6HXw_rlAmWQ&amp;ust=142487880641362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853224014"/>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685800" y="152400"/>
            <a:ext cx="4953000" cy="990600"/>
          </a:xfrm>
          <a:solidFill>
            <a:schemeClr val="accent1"/>
          </a:solidFill>
          <a:ln w="38100">
            <a:solidFill>
              <a:schemeClr val="bg1"/>
            </a:solidFill>
          </a:ln>
        </p:spPr>
        <p:txBody>
          <a:bodyPr/>
          <a:lstStyle/>
          <a:p>
            <a:pPr eaLnBrk="1" hangingPunct="1">
              <a:defRPr/>
            </a:pPr>
            <a:r>
              <a:rPr lang="en-US" sz="4400" b="1" dirty="0">
                <a:solidFill>
                  <a:schemeClr val="bg1"/>
                </a:solidFill>
              </a:rPr>
              <a:t>TROPICAL FRUIT</a:t>
            </a:r>
          </a:p>
        </p:txBody>
      </p:sp>
      <p:pic>
        <p:nvPicPr>
          <p:cNvPr id="14339" name="Picture 3" descr="images in the West Indies photos of fruits and vegetables in Cuba West Indies photo"/>
          <p:cNvPicPr>
            <a:picLocks noChangeAspect="1" noChangeArrowheads="1"/>
          </p:cNvPicPr>
          <p:nvPr/>
        </p:nvPicPr>
        <p:blipFill>
          <a:blip r:embed="rId2" cstate="print"/>
          <a:srcRect/>
          <a:stretch>
            <a:fillRect/>
          </a:stretch>
        </p:blipFill>
        <p:spPr bwMode="auto">
          <a:xfrm>
            <a:off x="685800" y="3886200"/>
            <a:ext cx="4114800" cy="2743200"/>
          </a:xfrm>
          <a:prstGeom prst="rect">
            <a:avLst/>
          </a:prstGeom>
          <a:noFill/>
          <a:ln w="63500">
            <a:solidFill>
              <a:schemeClr val="bg1"/>
            </a:solidFill>
            <a:miter lim="800000"/>
            <a:headEnd/>
            <a:tailEnd/>
          </a:ln>
        </p:spPr>
      </p:pic>
      <p:pic>
        <p:nvPicPr>
          <p:cNvPr id="14340" name="Picture 4" descr="frutabom"/>
          <p:cNvPicPr>
            <a:picLocks noChangeAspect="1" noChangeArrowheads="1"/>
          </p:cNvPicPr>
          <p:nvPr/>
        </p:nvPicPr>
        <p:blipFill>
          <a:blip r:embed="rId3" cstate="print"/>
          <a:srcRect/>
          <a:stretch>
            <a:fillRect/>
          </a:stretch>
        </p:blipFill>
        <p:spPr bwMode="auto">
          <a:xfrm>
            <a:off x="304800" y="1341438"/>
            <a:ext cx="3352800" cy="2271712"/>
          </a:xfrm>
          <a:prstGeom prst="rect">
            <a:avLst/>
          </a:prstGeom>
          <a:noFill/>
          <a:ln w="63500">
            <a:solidFill>
              <a:schemeClr val="bg1"/>
            </a:solidFill>
            <a:miter lim="800000"/>
            <a:headEnd/>
            <a:tailEnd/>
          </a:ln>
        </p:spPr>
      </p:pic>
      <p:pic>
        <p:nvPicPr>
          <p:cNvPr id="14341" name="Picture 5"/>
          <p:cNvPicPr>
            <a:picLocks noChangeAspect="1" noChangeArrowheads="1"/>
          </p:cNvPicPr>
          <p:nvPr/>
        </p:nvPicPr>
        <p:blipFill>
          <a:blip r:embed="rId4" cstate="print"/>
          <a:srcRect/>
          <a:stretch>
            <a:fillRect/>
          </a:stretch>
        </p:blipFill>
        <p:spPr bwMode="auto">
          <a:xfrm>
            <a:off x="6324600" y="312738"/>
            <a:ext cx="2514600" cy="1668462"/>
          </a:xfrm>
          <a:prstGeom prst="rect">
            <a:avLst/>
          </a:prstGeom>
          <a:noFill/>
          <a:ln w="63500">
            <a:solidFill>
              <a:schemeClr val="bg1"/>
            </a:solidFill>
            <a:miter lim="800000"/>
            <a:headEnd/>
            <a:tailEnd/>
          </a:ln>
        </p:spPr>
      </p:pic>
      <p:pic>
        <p:nvPicPr>
          <p:cNvPr id="14342" name="Picture 6" descr="image of Coconuts Photos of coconuts photo of coconut images of unripe coconut"/>
          <p:cNvPicPr>
            <a:picLocks noChangeAspect="1" noChangeArrowheads="1"/>
          </p:cNvPicPr>
          <p:nvPr/>
        </p:nvPicPr>
        <p:blipFill>
          <a:blip r:embed="rId5" cstate="print"/>
          <a:srcRect/>
          <a:stretch>
            <a:fillRect/>
          </a:stretch>
        </p:blipFill>
        <p:spPr bwMode="auto">
          <a:xfrm>
            <a:off x="3429000" y="1752600"/>
            <a:ext cx="3581400" cy="2387600"/>
          </a:xfrm>
          <a:prstGeom prst="rect">
            <a:avLst/>
          </a:prstGeom>
          <a:noFill/>
          <a:ln w="63500">
            <a:solidFill>
              <a:schemeClr val="bg1"/>
            </a:solidFill>
            <a:miter lim="800000"/>
            <a:headEnd/>
            <a:tailEnd/>
          </a:ln>
        </p:spPr>
      </p:pic>
      <p:pic>
        <p:nvPicPr>
          <p:cNvPr id="14343" name="Picture 7"/>
          <p:cNvPicPr>
            <a:picLocks noChangeAspect="1" noChangeArrowheads="1"/>
          </p:cNvPicPr>
          <p:nvPr/>
        </p:nvPicPr>
        <p:blipFill>
          <a:blip r:embed="rId6" cstate="print"/>
          <a:srcRect/>
          <a:stretch>
            <a:fillRect/>
          </a:stretch>
        </p:blipFill>
        <p:spPr bwMode="auto">
          <a:xfrm>
            <a:off x="6172200" y="3962400"/>
            <a:ext cx="2514600" cy="1670050"/>
          </a:xfrm>
          <a:prstGeom prst="rect">
            <a:avLst/>
          </a:prstGeom>
          <a:noFill/>
          <a:ln w="63500">
            <a:solidFill>
              <a:schemeClr val="bg1"/>
            </a:solidFill>
            <a:miter lim="800000"/>
            <a:headEnd/>
            <a:tailEnd/>
          </a:ln>
        </p:spPr>
      </p:pic>
    </p:spTree>
    <p:extLst>
      <p:ext uri="{BB962C8B-B14F-4D97-AF65-F5344CB8AC3E}">
        <p14:creationId xmlns:p14="http://schemas.microsoft.com/office/powerpoint/2010/main" val="3052288920"/>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5181600" y="457200"/>
            <a:ext cx="3810000" cy="2133600"/>
          </a:xfrm>
          <a:solidFill>
            <a:schemeClr val="accent1"/>
          </a:solidFill>
          <a:ln w="38100">
            <a:solidFill>
              <a:schemeClr val="bg1"/>
            </a:solidFill>
          </a:ln>
        </p:spPr>
        <p:txBody>
          <a:bodyPr/>
          <a:lstStyle/>
          <a:p>
            <a:pPr>
              <a:defRPr/>
            </a:pPr>
            <a:r>
              <a:rPr lang="en-US" b="1" dirty="0">
                <a:solidFill>
                  <a:schemeClr val="bg1"/>
                </a:solidFill>
              </a:rPr>
              <a:t>LIVESTOCK </a:t>
            </a:r>
            <a:br>
              <a:rPr lang="en-US" b="1" dirty="0">
                <a:solidFill>
                  <a:schemeClr val="bg1"/>
                </a:solidFill>
              </a:rPr>
            </a:br>
            <a:r>
              <a:rPr lang="en-US" b="1" dirty="0">
                <a:solidFill>
                  <a:schemeClr val="bg1"/>
                </a:solidFill>
              </a:rPr>
              <a:t>AND CATTLE RANCHING</a:t>
            </a:r>
          </a:p>
        </p:txBody>
      </p:sp>
      <p:pic>
        <p:nvPicPr>
          <p:cNvPr id="15363" name="Picture 6" descr="image of Cuban cowboys photos of cowboys in Cuba photo of cowboy images"/>
          <p:cNvPicPr>
            <a:picLocks noChangeAspect="1" noChangeArrowheads="1"/>
          </p:cNvPicPr>
          <p:nvPr/>
        </p:nvPicPr>
        <p:blipFill>
          <a:blip r:embed="rId2" cstate="print"/>
          <a:srcRect/>
          <a:stretch>
            <a:fillRect/>
          </a:stretch>
        </p:blipFill>
        <p:spPr bwMode="auto">
          <a:xfrm>
            <a:off x="152400" y="152400"/>
            <a:ext cx="4800600" cy="3200400"/>
          </a:xfrm>
          <a:prstGeom prst="rect">
            <a:avLst/>
          </a:prstGeom>
          <a:noFill/>
          <a:ln w="63500">
            <a:solidFill>
              <a:schemeClr val="bg1"/>
            </a:solidFill>
            <a:miter lim="800000"/>
            <a:headEnd/>
            <a:tailEnd/>
          </a:ln>
        </p:spPr>
      </p:pic>
      <p:pic>
        <p:nvPicPr>
          <p:cNvPr id="15364" name="Picture 10" descr="Cuba468-CRW_7605.jpg">
            <a:hlinkClick r:id="rId3"/>
          </p:cNvPr>
          <p:cNvPicPr>
            <a:picLocks noChangeAspect="1" noChangeArrowheads="1"/>
          </p:cNvPicPr>
          <p:nvPr/>
        </p:nvPicPr>
        <p:blipFill>
          <a:blip r:embed="rId4" cstate="print"/>
          <a:srcRect/>
          <a:stretch>
            <a:fillRect/>
          </a:stretch>
        </p:blipFill>
        <p:spPr bwMode="auto">
          <a:xfrm>
            <a:off x="1295400" y="2971800"/>
            <a:ext cx="5486400" cy="3657600"/>
          </a:xfrm>
          <a:prstGeom prst="rect">
            <a:avLst/>
          </a:prstGeom>
          <a:noFill/>
          <a:ln w="63500">
            <a:solidFill>
              <a:schemeClr val="bg1"/>
            </a:solidFill>
            <a:miter lim="800000"/>
            <a:headEnd/>
            <a:tailEnd/>
          </a:ln>
        </p:spPr>
      </p:pic>
    </p:spTree>
    <p:extLst>
      <p:ext uri="{BB962C8B-B14F-4D97-AF65-F5344CB8AC3E}">
        <p14:creationId xmlns:p14="http://schemas.microsoft.com/office/powerpoint/2010/main" val="614086633"/>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538" name="Picture 2"/>
          <p:cNvPicPr>
            <a:picLocks noChangeAspect="1" noChangeArrowheads="1"/>
          </p:cNvPicPr>
          <p:nvPr/>
        </p:nvPicPr>
        <p:blipFill>
          <a:blip r:embed="rId3" cstate="print"/>
          <a:srcRect/>
          <a:stretch>
            <a:fillRect/>
          </a:stretch>
        </p:blipFill>
        <p:spPr bwMode="auto">
          <a:xfrm>
            <a:off x="152400" y="2342962"/>
            <a:ext cx="8839200" cy="3600638"/>
          </a:xfrm>
          <a:prstGeom prst="rect">
            <a:avLst/>
          </a:prstGeom>
          <a:noFill/>
          <a:ln w="41275">
            <a:solidFill>
              <a:schemeClr val="accent2"/>
            </a:solidFill>
            <a:miter lim="800000"/>
            <a:headEnd/>
            <a:tailEnd/>
          </a:ln>
        </p:spPr>
      </p:pic>
      <p:sp>
        <p:nvSpPr>
          <p:cNvPr id="318466" name="Rectangle 2"/>
          <p:cNvSpPr>
            <a:spLocks noGrp="1" noChangeArrowheads="1"/>
          </p:cNvSpPr>
          <p:nvPr>
            <p:ph type="title"/>
          </p:nvPr>
        </p:nvSpPr>
        <p:spPr>
          <a:xfrm>
            <a:off x="838200" y="381000"/>
            <a:ext cx="3733800" cy="1600200"/>
          </a:xfrm>
        </p:spPr>
        <p:txBody>
          <a:bodyPr/>
          <a:lstStyle/>
          <a:p>
            <a:pPr eaLnBrk="1" hangingPunct="1">
              <a:defRPr/>
            </a:pPr>
            <a:r>
              <a:rPr lang="en-US" sz="4400" b="1" dirty="0" smtClean="0"/>
              <a:t>MARINE FISHERIES</a:t>
            </a:r>
            <a:endParaRPr lang="en-US" b="1" dirty="0"/>
          </a:p>
        </p:txBody>
      </p:sp>
      <p:pic>
        <p:nvPicPr>
          <p:cNvPr id="116740" name="Picture 4" descr="http://t2.gstatic.com/images?q=tbn:ANd9GcTFPI8qrw-HM4QQpT7OgHOFsmXN1GdCC_DAVFv_-UeVTJfbos0Z"/>
          <p:cNvPicPr>
            <a:picLocks noChangeAspect="1" noChangeArrowheads="1"/>
          </p:cNvPicPr>
          <p:nvPr/>
        </p:nvPicPr>
        <p:blipFill>
          <a:blip r:embed="rId4" cstate="print"/>
          <a:srcRect/>
          <a:stretch>
            <a:fillRect/>
          </a:stretch>
        </p:blipFill>
        <p:spPr bwMode="auto">
          <a:xfrm>
            <a:off x="5562600" y="152400"/>
            <a:ext cx="3052185" cy="2286000"/>
          </a:xfrm>
          <a:prstGeom prst="rect">
            <a:avLst/>
          </a:prstGeom>
          <a:noFill/>
          <a:ln w="63500">
            <a:solidFill>
              <a:schemeClr val="tx1"/>
            </a:solidFill>
          </a:ln>
        </p:spPr>
      </p:pic>
      <p:sp>
        <p:nvSpPr>
          <p:cNvPr id="7" name="Rectangle 2"/>
          <p:cNvSpPr txBox="1">
            <a:spLocks noChangeArrowheads="1"/>
          </p:cNvSpPr>
          <p:nvPr/>
        </p:nvSpPr>
        <p:spPr bwMode="auto">
          <a:xfrm>
            <a:off x="228600" y="4876800"/>
            <a:ext cx="3200400" cy="1752600"/>
          </a:xfrm>
          <a:prstGeom prst="rect">
            <a:avLst/>
          </a:prstGeom>
          <a:solidFill>
            <a:schemeClr val="accent1"/>
          </a:solidFill>
          <a:ln w="38100">
            <a:solidFill>
              <a:schemeClr val="bg1"/>
            </a:solid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Map of Cuban Spiny</a:t>
            </a:r>
            <a:r>
              <a:rPr kumimoji="0" lang="en-US" sz="2600" b="1" i="0" u="none" strike="noStrike" kern="0" cap="none" spc="0" normalizeH="0" noProof="0" dirty="0" smtClean="0">
                <a:ln>
                  <a:noFill/>
                </a:ln>
                <a:solidFill>
                  <a:schemeClr val="bg1"/>
                </a:solidFill>
                <a:effectLst>
                  <a:outerShdw blurRad="38100" dist="38100" dir="2700000" algn="tl">
                    <a:srgbClr val="000000"/>
                  </a:outerShdw>
                </a:effectLst>
                <a:uLnTx/>
                <a:uFillTx/>
                <a:latin typeface="+mj-lt"/>
                <a:ea typeface="+mj-ea"/>
                <a:cs typeface="+mj-cs"/>
              </a:rPr>
              <a:t> Lobster and Shrimp Production </a:t>
            </a:r>
            <a:r>
              <a:rPr lang="en-US" sz="2600" b="1" kern="0" dirty="0" smtClean="0">
                <a:solidFill>
                  <a:schemeClr val="bg1"/>
                </a:solidFill>
                <a:effectLst>
                  <a:outerShdw blurRad="38100" dist="38100" dir="2700000" algn="tl">
                    <a:srgbClr val="000000"/>
                  </a:outerShdw>
                </a:effectLst>
                <a:latin typeface="+mj-lt"/>
                <a:ea typeface="+mj-ea"/>
                <a:cs typeface="+mj-cs"/>
              </a:rPr>
              <a:t>Areas</a:t>
            </a:r>
            <a:endParaRPr kumimoji="0" lang="en-US" sz="26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579215678"/>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a:stretch>
            <a:fillRect/>
          </a:stretch>
        </p:blipFill>
        <p:spPr bwMode="auto">
          <a:xfrm>
            <a:off x="3162300" y="762000"/>
            <a:ext cx="5829300" cy="3886200"/>
          </a:xfrm>
          <a:prstGeom prst="rect">
            <a:avLst/>
          </a:prstGeom>
          <a:noFill/>
          <a:ln w="63500">
            <a:solidFill>
              <a:schemeClr val="bg1"/>
            </a:solidFill>
            <a:miter lim="800000"/>
            <a:headEnd/>
            <a:tailEnd/>
          </a:ln>
        </p:spPr>
      </p:pic>
      <p:sp>
        <p:nvSpPr>
          <p:cNvPr id="163844" name="Rectangle 4"/>
          <p:cNvSpPr>
            <a:spLocks noChangeArrowheads="1"/>
          </p:cNvSpPr>
          <p:nvPr/>
        </p:nvSpPr>
        <p:spPr bwMode="auto">
          <a:xfrm>
            <a:off x="4191000" y="304800"/>
            <a:ext cx="4191000" cy="762000"/>
          </a:xfrm>
          <a:prstGeom prst="rect">
            <a:avLst/>
          </a:prstGeom>
          <a:solidFill>
            <a:schemeClr val="accent1"/>
          </a:solidFill>
          <a:ln w="38100">
            <a:solidFill>
              <a:schemeClr val="bg1"/>
            </a:solidFill>
            <a:miter lim="800000"/>
            <a:headEnd/>
            <a:tailEnd/>
          </a:ln>
          <a:effectLst/>
        </p:spPr>
        <p:txBody>
          <a:bodyPr>
            <a:spAutoFit/>
          </a:bodyPr>
          <a:lstStyle/>
          <a:p>
            <a:pPr algn="ctr">
              <a:defRPr/>
            </a:pPr>
            <a:r>
              <a:rPr lang="en-US" sz="4400" b="1" dirty="0">
                <a:solidFill>
                  <a:schemeClr val="bg1"/>
                </a:solidFill>
                <a:effectLst>
                  <a:outerShdw blurRad="38100" dist="38100" dir="2700000" algn="tl">
                    <a:srgbClr val="000000"/>
                  </a:outerShdw>
                </a:effectLst>
                <a:latin typeface="Arial" charset="0"/>
              </a:rPr>
              <a:t>TOBACCO</a:t>
            </a:r>
          </a:p>
        </p:txBody>
      </p:sp>
      <p:pic>
        <p:nvPicPr>
          <p:cNvPr id="13317" name="Picture 6" descr="tobacco1"/>
          <p:cNvPicPr>
            <a:picLocks noChangeAspect="1" noChangeArrowheads="1"/>
          </p:cNvPicPr>
          <p:nvPr/>
        </p:nvPicPr>
        <p:blipFill>
          <a:blip r:embed="rId4" cstate="print"/>
          <a:srcRect/>
          <a:stretch>
            <a:fillRect/>
          </a:stretch>
        </p:blipFill>
        <p:spPr bwMode="auto">
          <a:xfrm>
            <a:off x="152400" y="228600"/>
            <a:ext cx="3352800" cy="2514600"/>
          </a:xfrm>
          <a:prstGeom prst="rect">
            <a:avLst/>
          </a:prstGeom>
          <a:noFill/>
          <a:ln w="63500">
            <a:solidFill>
              <a:schemeClr val="bg1"/>
            </a:solidFill>
            <a:miter lim="800000"/>
            <a:headEnd/>
            <a:tailEnd/>
          </a:ln>
        </p:spPr>
      </p:pic>
      <p:pic>
        <p:nvPicPr>
          <p:cNvPr id="6" name="Picture 5" descr="Cuba tobacco 1.jpg"/>
          <p:cNvPicPr>
            <a:picLocks noChangeAspect="1"/>
          </p:cNvPicPr>
          <p:nvPr/>
        </p:nvPicPr>
        <p:blipFill>
          <a:blip r:embed="rId5" cstate="print"/>
          <a:stretch>
            <a:fillRect/>
          </a:stretch>
        </p:blipFill>
        <p:spPr>
          <a:xfrm>
            <a:off x="152400" y="3485848"/>
            <a:ext cx="4191000" cy="3219752"/>
          </a:xfrm>
          <a:prstGeom prst="rect">
            <a:avLst/>
          </a:prstGeom>
          <a:ln w="63500">
            <a:solidFill>
              <a:schemeClr val="tx1"/>
            </a:solidFill>
          </a:ln>
        </p:spPr>
      </p:pic>
    </p:spTree>
    <p:extLst>
      <p:ext uri="{BB962C8B-B14F-4D97-AF65-F5344CB8AC3E}">
        <p14:creationId xmlns:p14="http://schemas.microsoft.com/office/powerpoint/2010/main" val="3599590183"/>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Cuba photos Champs de canne à sucre ]"/>
          <p:cNvPicPr>
            <a:picLocks noChangeAspect="1" noChangeArrowheads="1"/>
          </p:cNvPicPr>
          <p:nvPr/>
        </p:nvPicPr>
        <p:blipFill>
          <a:blip r:embed="rId3" cstate="print"/>
          <a:srcRect/>
          <a:stretch>
            <a:fillRect/>
          </a:stretch>
        </p:blipFill>
        <p:spPr bwMode="auto">
          <a:xfrm>
            <a:off x="2466975" y="381000"/>
            <a:ext cx="6296025" cy="4258757"/>
          </a:xfrm>
          <a:prstGeom prst="rect">
            <a:avLst/>
          </a:prstGeom>
          <a:noFill/>
          <a:ln w="63500">
            <a:solidFill>
              <a:schemeClr val="bg1"/>
            </a:solidFill>
            <a:miter lim="800000"/>
            <a:headEnd/>
            <a:tailEnd/>
          </a:ln>
        </p:spPr>
      </p:pic>
      <p:sp>
        <p:nvSpPr>
          <p:cNvPr id="272386" name="Rectangle 2"/>
          <p:cNvSpPr>
            <a:spLocks noGrp="1" noChangeArrowheads="1"/>
          </p:cNvSpPr>
          <p:nvPr>
            <p:ph type="title"/>
          </p:nvPr>
        </p:nvSpPr>
        <p:spPr>
          <a:xfrm>
            <a:off x="152400" y="152400"/>
            <a:ext cx="3048000" cy="990600"/>
          </a:xfrm>
          <a:solidFill>
            <a:schemeClr val="accent1"/>
          </a:solidFill>
          <a:ln w="38100">
            <a:solidFill>
              <a:schemeClr val="bg1"/>
            </a:solidFill>
          </a:ln>
        </p:spPr>
        <p:txBody>
          <a:bodyPr/>
          <a:lstStyle/>
          <a:p>
            <a:pPr eaLnBrk="1" hangingPunct="1">
              <a:defRPr/>
            </a:pPr>
            <a:r>
              <a:rPr lang="en-US" sz="4400" b="1" dirty="0">
                <a:solidFill>
                  <a:schemeClr val="bg1"/>
                </a:solidFill>
              </a:rPr>
              <a:t>SUGAR</a:t>
            </a:r>
          </a:p>
        </p:txBody>
      </p:sp>
      <p:pic>
        <p:nvPicPr>
          <p:cNvPr id="16388" name="Picture 3" descr="sugar1"/>
          <p:cNvPicPr>
            <a:picLocks noChangeAspect="1" noChangeArrowheads="1"/>
          </p:cNvPicPr>
          <p:nvPr/>
        </p:nvPicPr>
        <p:blipFill>
          <a:blip r:embed="rId4" cstate="print"/>
          <a:srcRect/>
          <a:stretch>
            <a:fillRect/>
          </a:stretch>
        </p:blipFill>
        <p:spPr bwMode="auto">
          <a:xfrm>
            <a:off x="304800" y="3443538"/>
            <a:ext cx="4038600" cy="3179512"/>
          </a:xfrm>
          <a:prstGeom prst="rect">
            <a:avLst/>
          </a:prstGeom>
          <a:noFill/>
          <a:ln w="63500">
            <a:solidFill>
              <a:schemeClr val="bg1"/>
            </a:solidFill>
            <a:miter lim="800000"/>
            <a:headEnd/>
            <a:tailEnd/>
          </a:ln>
        </p:spPr>
      </p:pic>
    </p:spTree>
    <p:extLst>
      <p:ext uri="{BB962C8B-B14F-4D97-AF65-F5344CB8AC3E}">
        <p14:creationId xmlns:p14="http://schemas.microsoft.com/office/powerpoint/2010/main" val="2939726130"/>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pPr defTabSz="912813"/>
            <a:r>
              <a:rPr lang="en-US" dirty="0"/>
              <a:t> </a:t>
            </a:r>
          </a:p>
        </p:txBody>
      </p:sp>
      <p:sp>
        <p:nvSpPr>
          <p:cNvPr id="302082" name="Rectangle 2"/>
          <p:cNvSpPr>
            <a:spLocks noGrp="1" noChangeArrowheads="1"/>
          </p:cNvSpPr>
          <p:nvPr>
            <p:ph type="title"/>
          </p:nvPr>
        </p:nvSpPr>
        <p:spPr>
          <a:xfrm>
            <a:off x="838200" y="152400"/>
            <a:ext cx="7391400" cy="1981200"/>
          </a:xfrm>
        </p:spPr>
        <p:txBody>
          <a:bodyPr/>
          <a:lstStyle/>
          <a:p>
            <a:pPr eaLnBrk="1" hangingPunct="1">
              <a:defRPr/>
            </a:pPr>
            <a:r>
              <a:rPr lang="en-US" b="1" dirty="0" smtClean="0"/>
              <a:t>REGARDING  PRESIDENT OBAMA’S  DECEMBER ANNOUNCEMENT . . .</a:t>
            </a:r>
            <a:endParaRPr lang="en-US" b="1" dirty="0"/>
          </a:p>
        </p:txBody>
      </p:sp>
      <p:sp>
        <p:nvSpPr>
          <p:cNvPr id="5" name="TextBox 4"/>
          <p:cNvSpPr txBox="1"/>
          <p:nvPr/>
        </p:nvSpPr>
        <p:spPr>
          <a:xfrm>
            <a:off x="228600" y="2228195"/>
            <a:ext cx="8534400" cy="4401205"/>
          </a:xfrm>
          <a:prstGeom prst="rect">
            <a:avLst/>
          </a:prstGeom>
          <a:noFill/>
        </p:spPr>
        <p:txBody>
          <a:bodyPr wrap="square" rtlCol="0">
            <a:spAutoFit/>
          </a:bodyPr>
          <a:lstStyle/>
          <a:p>
            <a:pPr marL="514350" indent="-51435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The President of the United States CAN resume DIPLOMATIC relations with Cuba under Executive Order.</a:t>
            </a:r>
            <a:endParaRPr lang="en-US" sz="1600" b="1" dirty="0" smtClean="0">
              <a:effectLst>
                <a:outerShdw blurRad="38100" dist="38100" dir="2700000" algn="tl">
                  <a:srgbClr val="000000">
                    <a:alpha val="43137"/>
                  </a:srgbClr>
                </a:outerShdw>
              </a:effectLst>
              <a:latin typeface="+mn-lt"/>
            </a:endParaRPr>
          </a:p>
          <a:p>
            <a:pPr marL="514350" indent="-51435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The Embargo is Law (Helms Burton from 1996) so it will require House, Senate and Presidential approval to be lifted.</a:t>
            </a:r>
          </a:p>
          <a:p>
            <a:pPr marL="514350" indent="-51435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We are a long way from that (but be forewarned about economists                 making political predictions!)</a:t>
            </a:r>
          </a:p>
          <a:p>
            <a:pPr marL="514350" indent="-51435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Pushing the envelope . . .</a:t>
            </a:r>
          </a:p>
        </p:txBody>
      </p:sp>
    </p:spTree>
    <p:extLst>
      <p:ext uri="{BB962C8B-B14F-4D97-AF65-F5344CB8AC3E}">
        <p14:creationId xmlns:p14="http://schemas.microsoft.com/office/powerpoint/2010/main" val="1248366256"/>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pPr defTabSz="912813"/>
            <a:r>
              <a:rPr lang="en-US" dirty="0"/>
              <a:t> </a:t>
            </a:r>
          </a:p>
        </p:txBody>
      </p:sp>
      <p:sp>
        <p:nvSpPr>
          <p:cNvPr id="257026" name="Rectangle 2"/>
          <p:cNvSpPr>
            <a:spLocks noGrp="1" noChangeArrowheads="1"/>
          </p:cNvSpPr>
          <p:nvPr>
            <p:ph type="title"/>
          </p:nvPr>
        </p:nvSpPr>
        <p:spPr>
          <a:xfrm>
            <a:off x="304800" y="152400"/>
            <a:ext cx="8610600" cy="2209800"/>
          </a:xfrm>
        </p:spPr>
        <p:txBody>
          <a:bodyPr/>
          <a:lstStyle/>
          <a:p>
            <a:pPr eaLnBrk="1" hangingPunct="1">
              <a:defRPr/>
            </a:pPr>
            <a:r>
              <a:rPr lang="en-US" b="1" dirty="0" smtClean="0"/>
              <a:t>CUBA’S AGRICULTURAL PRODUCTION PATTERNS AND FLORIDA’S ARE VERY SIMILAR!</a:t>
            </a:r>
            <a:endParaRPr lang="en-US" b="1" dirty="0"/>
          </a:p>
        </p:txBody>
      </p:sp>
      <p:sp>
        <p:nvSpPr>
          <p:cNvPr id="257027" name="Rectangle 3"/>
          <p:cNvSpPr>
            <a:spLocks noGrp="1" noChangeArrowheads="1"/>
          </p:cNvSpPr>
          <p:nvPr>
            <p:ph type="body" idx="1"/>
          </p:nvPr>
        </p:nvSpPr>
        <p:spPr>
          <a:xfrm>
            <a:off x="228600" y="2667000"/>
            <a:ext cx="4800600" cy="2514600"/>
          </a:xfrm>
        </p:spPr>
        <p:txBody>
          <a:bodyPr/>
          <a:lstStyle/>
          <a:p>
            <a:pPr marL="342900" indent="-342900" eaLnBrk="1" hangingPunct="1">
              <a:defRPr/>
            </a:pPr>
            <a:r>
              <a:rPr lang="en-US" b="1" dirty="0" smtClean="0">
                <a:solidFill>
                  <a:schemeClr val="bg1"/>
                </a:solidFill>
                <a:cs typeface="Times New Roman" pitchFamily="18" charset="0"/>
              </a:rPr>
              <a:t>Sugar</a:t>
            </a:r>
          </a:p>
          <a:p>
            <a:pPr marL="342900" indent="-342900" eaLnBrk="1" hangingPunct="1">
              <a:defRPr/>
            </a:pPr>
            <a:r>
              <a:rPr lang="en-US" b="1" dirty="0" smtClean="0">
                <a:solidFill>
                  <a:schemeClr val="bg1"/>
                </a:solidFill>
                <a:cs typeface="Times New Roman" pitchFamily="18" charset="0"/>
              </a:rPr>
              <a:t>Citrus</a:t>
            </a:r>
            <a:endParaRPr lang="en-US" b="1" dirty="0">
              <a:solidFill>
                <a:schemeClr val="bg1"/>
              </a:solidFill>
              <a:cs typeface="Times New Roman" pitchFamily="18" charset="0"/>
            </a:endParaRPr>
          </a:p>
          <a:p>
            <a:pPr marL="342900" indent="-342900" eaLnBrk="1" hangingPunct="1">
              <a:defRPr/>
            </a:pPr>
            <a:r>
              <a:rPr lang="en-US" b="1" dirty="0" smtClean="0">
                <a:solidFill>
                  <a:schemeClr val="bg1"/>
                </a:solidFill>
                <a:cs typeface="Times New Roman" pitchFamily="18" charset="0"/>
              </a:rPr>
              <a:t>Vegetables</a:t>
            </a:r>
          </a:p>
          <a:p>
            <a:pPr marL="342900" indent="-342900" eaLnBrk="1" hangingPunct="1">
              <a:defRPr/>
            </a:pPr>
            <a:r>
              <a:rPr lang="en-US" b="1" dirty="0" smtClean="0">
                <a:solidFill>
                  <a:schemeClr val="bg1"/>
                </a:solidFill>
                <a:cs typeface="Times New Roman" pitchFamily="18" charset="0"/>
              </a:rPr>
              <a:t>Tropical Fruit</a:t>
            </a:r>
          </a:p>
          <a:p>
            <a:pPr marL="342900" indent="-342900" eaLnBrk="1" hangingPunct="1">
              <a:buNone/>
              <a:defRPr/>
            </a:pPr>
            <a:endParaRPr lang="en-US" sz="2800" b="1" dirty="0">
              <a:solidFill>
                <a:schemeClr val="bg1"/>
              </a:solidFill>
              <a:cs typeface="Times New Roman" pitchFamily="18" charset="0"/>
            </a:endParaRPr>
          </a:p>
        </p:txBody>
      </p:sp>
      <p:sp>
        <p:nvSpPr>
          <p:cNvPr id="6" name="Rectangle 3"/>
          <p:cNvSpPr txBox="1">
            <a:spLocks noChangeArrowheads="1"/>
          </p:cNvSpPr>
          <p:nvPr/>
        </p:nvSpPr>
        <p:spPr bwMode="auto">
          <a:xfrm>
            <a:off x="4114800" y="2667000"/>
            <a:ext cx="4800600" cy="251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chemeClr val="tx2"/>
              </a:buClr>
              <a:buSzPct val="125000"/>
              <a:buFontTx/>
              <a:buChar char="•"/>
              <a:defRPr/>
            </a:pPr>
            <a:r>
              <a:rPr lang="en-US" sz="3200" b="1" kern="0" dirty="0">
                <a:solidFill>
                  <a:schemeClr val="bg1"/>
                </a:solidFill>
                <a:effectLst>
                  <a:outerShdw blurRad="38100" dist="38100" dir="2700000" algn="tl">
                    <a:srgbClr val="000000"/>
                  </a:outerShdw>
                </a:effectLst>
                <a:latin typeface="+mn-lt"/>
                <a:cs typeface="Times New Roman" pitchFamily="18" charset="0"/>
              </a:rPr>
              <a:t>Livestock and Ranching</a:t>
            </a:r>
          </a:p>
          <a:p>
            <a:pPr marL="342900" marR="0" lvl="0" indent="-342900" algn="l" defTabSz="914400" rtl="0" eaLnBrk="1" fontAlgn="base" latinLnBrk="0" hangingPunct="1">
              <a:lnSpc>
                <a:spcPct val="100000"/>
              </a:lnSpc>
              <a:spcBef>
                <a:spcPct val="20000"/>
              </a:spcBef>
              <a:spcAft>
                <a:spcPct val="0"/>
              </a:spcAft>
              <a:buClr>
                <a:schemeClr val="tx2"/>
              </a:buClr>
              <a:buSzPct val="125000"/>
              <a:buFontTx/>
              <a:buChar char="•"/>
              <a:tabLst/>
              <a:defRPr/>
            </a:pPr>
            <a:r>
              <a:rPr kumimoji="0" lang="en-US" sz="3200" b="1" i="0" u="none" strike="noStrike" kern="0" cap="none" spc="0" normalizeH="0" baseline="0" dirty="0" smtClean="0">
                <a:ln>
                  <a:noFill/>
                </a:ln>
                <a:solidFill>
                  <a:schemeClr val="bg1"/>
                </a:solidFill>
                <a:effectLst>
                  <a:outerShdw blurRad="38100" dist="38100" dir="2700000" algn="tl">
                    <a:srgbClr val="000000"/>
                  </a:outerShdw>
                </a:effectLst>
                <a:uLnTx/>
                <a:uFillTx/>
                <a:latin typeface="+mn-lt"/>
                <a:ea typeface="+mn-ea"/>
                <a:cs typeface="Times New Roman" pitchFamily="18" charset="0"/>
              </a:rPr>
              <a:t>Marine</a:t>
            </a:r>
            <a:r>
              <a:rPr kumimoji="0" lang="en-US" sz="3200" b="1" i="0" u="none" strike="noStrike" kern="0" cap="none" spc="0" normalizeH="0" dirty="0" smtClean="0">
                <a:ln>
                  <a:noFill/>
                </a:ln>
                <a:solidFill>
                  <a:schemeClr val="bg1"/>
                </a:solidFill>
                <a:effectLst>
                  <a:outerShdw blurRad="38100" dist="38100" dir="2700000" algn="tl">
                    <a:srgbClr val="000000"/>
                  </a:outerShdw>
                </a:effectLst>
                <a:uLnTx/>
                <a:uFillTx/>
                <a:latin typeface="+mn-lt"/>
                <a:ea typeface="+mn-ea"/>
                <a:cs typeface="Times New Roman" pitchFamily="18" charset="0"/>
              </a:rPr>
              <a:t> and Seafood Products</a:t>
            </a:r>
          </a:p>
        </p:txBody>
      </p:sp>
      <p:sp>
        <p:nvSpPr>
          <p:cNvPr id="7" name="Rectangle 6"/>
          <p:cNvSpPr/>
          <p:nvPr/>
        </p:nvSpPr>
        <p:spPr>
          <a:xfrm>
            <a:off x="228600" y="5181600"/>
            <a:ext cx="7696200" cy="1477328"/>
          </a:xfrm>
          <a:prstGeom prst="rect">
            <a:avLst/>
          </a:prstGeom>
        </p:spPr>
        <p:txBody>
          <a:bodyPr wrap="square">
            <a:spAutoFit/>
          </a:bodyPr>
          <a:lstStyle/>
          <a:p>
            <a:pPr marL="342900" indent="-342900" eaLnBrk="1" hangingPunct="1">
              <a:defRPr/>
            </a:pPr>
            <a:r>
              <a:rPr lang="en-US" sz="3000" b="1" dirty="0" smtClean="0">
                <a:solidFill>
                  <a:schemeClr val="bg1"/>
                </a:solidFill>
                <a:effectLst>
                  <a:outerShdw blurRad="38100" dist="38100" dir="2700000" algn="tl">
                    <a:srgbClr val="000000">
                      <a:alpha val="43137"/>
                    </a:srgbClr>
                  </a:outerShdw>
                </a:effectLst>
                <a:latin typeface="+mn-lt"/>
                <a:cs typeface="Times New Roman" pitchFamily="18" charset="0"/>
              </a:rPr>
              <a:t>For Florida, nursery and landscape, turf, strawberries, forestry etc. also             are important.</a:t>
            </a:r>
          </a:p>
        </p:txBody>
      </p:sp>
    </p:spTree>
    <p:extLst>
      <p:ext uri="{BB962C8B-B14F-4D97-AF65-F5344CB8AC3E}">
        <p14:creationId xmlns:p14="http://schemas.microsoft.com/office/powerpoint/2010/main" val="1642271108"/>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a:spLocks noGrp="1"/>
          </p:cNvSpPr>
          <p:nvPr>
            <p:ph type="ftr" sz="quarter" idx="11"/>
          </p:nvPr>
        </p:nvSpPr>
        <p:spPr>
          <a:noFill/>
        </p:spPr>
        <p:txBody>
          <a:bodyPr/>
          <a:lstStyle/>
          <a:p>
            <a:pPr defTabSz="912813"/>
            <a:r>
              <a:rPr lang="en-US" dirty="0"/>
              <a:t> </a:t>
            </a:r>
          </a:p>
        </p:txBody>
      </p:sp>
      <p:pic>
        <p:nvPicPr>
          <p:cNvPr id="1843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bg1"/>
          </a:solidFill>
          <a:ln w="9525">
            <a:noFill/>
            <a:miter lim="800000"/>
            <a:headEnd/>
            <a:tailEnd/>
          </a:ln>
        </p:spPr>
      </p:pic>
      <p:sp>
        <p:nvSpPr>
          <p:cNvPr id="212999" name="Text Box 7"/>
          <p:cNvSpPr txBox="1">
            <a:spLocks noChangeArrowheads="1"/>
          </p:cNvSpPr>
          <p:nvPr/>
        </p:nvSpPr>
        <p:spPr bwMode="auto">
          <a:xfrm>
            <a:off x="288925" y="3706813"/>
            <a:ext cx="7864475" cy="3108543"/>
          </a:xfrm>
          <a:prstGeom prst="rect">
            <a:avLst/>
          </a:prstGeom>
          <a:noFill/>
          <a:ln w="9525">
            <a:noFill/>
            <a:miter lim="800000"/>
            <a:headEnd/>
            <a:tailEnd/>
          </a:ln>
          <a:effectLst/>
        </p:spPr>
        <p:txBody>
          <a:bodyPr wrap="square">
            <a:spAutoFit/>
          </a:bodyPr>
          <a:lstStyle/>
          <a:p>
            <a:pPr>
              <a:defRPr/>
            </a:pPr>
            <a:r>
              <a:rPr lang="en-US" sz="3200" b="1" dirty="0" smtClean="0">
                <a:effectLst>
                  <a:outerShdw blurRad="38100" dist="38100" dir="2700000" algn="tl">
                    <a:srgbClr val="000000"/>
                  </a:outerShdw>
                </a:effectLst>
                <a:latin typeface="+mn-lt"/>
              </a:rPr>
              <a:t>Resumption of trade between </a:t>
            </a:r>
            <a:r>
              <a:rPr lang="en-US" sz="3200" b="1" dirty="0">
                <a:effectLst>
                  <a:outerShdw blurRad="38100" dist="38100" dir="2700000" algn="tl">
                    <a:srgbClr val="000000"/>
                  </a:outerShdw>
                </a:effectLst>
                <a:latin typeface="+mn-lt"/>
              </a:rPr>
              <a:t>the U.S</a:t>
            </a:r>
            <a:r>
              <a:rPr lang="en-US" sz="3200" b="1" dirty="0" smtClean="0">
                <a:effectLst>
                  <a:outerShdw blurRad="38100" dist="38100" dir="2700000" algn="tl">
                    <a:srgbClr val="000000"/>
                  </a:outerShdw>
                </a:effectLst>
                <a:latin typeface="+mn-lt"/>
              </a:rPr>
              <a:t>. and </a:t>
            </a:r>
            <a:r>
              <a:rPr lang="en-US" sz="3200" b="1" dirty="0">
                <a:effectLst>
                  <a:outerShdw blurRad="38100" dist="38100" dir="2700000" algn="tl">
                    <a:srgbClr val="000000"/>
                  </a:outerShdw>
                </a:effectLst>
                <a:latin typeface="+mn-lt"/>
              </a:rPr>
              <a:t>Cuba, whenever it </a:t>
            </a:r>
            <a:r>
              <a:rPr lang="en-US" sz="3200" b="1" dirty="0" smtClean="0">
                <a:effectLst>
                  <a:outerShdw blurRad="38100" dist="38100" dir="2700000" algn="tl">
                    <a:srgbClr val="000000"/>
                  </a:outerShdw>
                </a:effectLst>
                <a:latin typeface="+mn-lt"/>
              </a:rPr>
              <a:t>occurs</a:t>
            </a:r>
            <a:r>
              <a:rPr lang="en-US" sz="3200" b="1" dirty="0">
                <a:effectLst>
                  <a:outerShdw blurRad="38100" dist="38100" dir="2700000" algn="tl">
                    <a:srgbClr val="000000"/>
                  </a:outerShdw>
                </a:effectLst>
                <a:latin typeface="+mn-lt"/>
              </a:rPr>
              <a:t>, will have a </a:t>
            </a:r>
            <a:r>
              <a:rPr lang="en-US" sz="3200" b="1" dirty="0" smtClean="0">
                <a:effectLst>
                  <a:outerShdw blurRad="38100" dist="38100" dir="2700000" algn="tl">
                    <a:srgbClr val="000000"/>
                  </a:outerShdw>
                </a:effectLst>
                <a:latin typeface="+mn-lt"/>
              </a:rPr>
              <a:t>more significant impact on Florida agriculture than any single event in the history of our state! </a:t>
            </a:r>
            <a:r>
              <a:rPr lang="en-US" sz="3600" b="1" dirty="0" smtClean="0">
                <a:solidFill>
                  <a:srgbClr val="FFFF00"/>
                </a:solidFill>
                <a:effectLst>
                  <a:outerShdw blurRad="38100" dist="38100" dir="2700000" algn="tl">
                    <a:srgbClr val="000000"/>
                  </a:outerShdw>
                </a:effectLst>
                <a:latin typeface="+mn-lt"/>
              </a:rPr>
              <a:t>=</a:t>
            </a:r>
            <a:r>
              <a:rPr lang="en-US" sz="3200" b="1" dirty="0" smtClean="0">
                <a:effectLst>
                  <a:outerShdw blurRad="38100" dist="38100" dir="2700000" algn="tl">
                    <a:srgbClr val="000000"/>
                  </a:outerShdw>
                </a:effectLst>
                <a:latin typeface="+mn-lt"/>
              </a:rPr>
              <a:t> </a:t>
            </a:r>
            <a:r>
              <a:rPr lang="en-US" sz="3200" b="1" dirty="0" smtClean="0">
                <a:solidFill>
                  <a:srgbClr val="FFFF00"/>
                </a:solidFill>
                <a:effectLst>
                  <a:outerShdw blurRad="38100" dist="38100" dir="2700000" algn="tl">
                    <a:srgbClr val="000000"/>
                  </a:outerShdw>
                </a:effectLst>
                <a:latin typeface="+mn-lt"/>
              </a:rPr>
              <a:t>Potential</a:t>
            </a:r>
            <a:r>
              <a:rPr lang="en-US" sz="3200" b="1" dirty="0" smtClean="0">
                <a:effectLst>
                  <a:outerShdw blurRad="38100" dist="38100" dir="2700000" algn="tl">
                    <a:srgbClr val="000000"/>
                  </a:outerShdw>
                </a:effectLst>
                <a:latin typeface="+mn-lt"/>
              </a:rPr>
              <a:t> </a:t>
            </a:r>
            <a:r>
              <a:rPr lang="en-US" sz="3200" b="1" dirty="0" smtClean="0">
                <a:solidFill>
                  <a:srgbClr val="FFFF00"/>
                </a:solidFill>
                <a:effectLst>
                  <a:outerShdw blurRad="38100" dist="38100" dir="2700000" algn="tl">
                    <a:srgbClr val="000000"/>
                  </a:outerShdw>
                </a:effectLst>
                <a:latin typeface="+mn-lt"/>
              </a:rPr>
              <a:t>Challenges and Opportunities </a:t>
            </a:r>
            <a:endParaRPr lang="en-US" sz="3200" b="1" dirty="0">
              <a:solidFill>
                <a:srgbClr val="FFFF00"/>
              </a:solidFill>
              <a:effectLst>
                <a:outerShdw blurRad="38100" dist="38100" dir="2700000" algn="tl">
                  <a:srgbClr val="000000"/>
                </a:outerShdw>
              </a:effectLst>
              <a:latin typeface="+mn-lt"/>
            </a:endParaRPr>
          </a:p>
        </p:txBody>
      </p:sp>
      <p:sp>
        <p:nvSpPr>
          <p:cNvPr id="18438" name="Text Box 11"/>
          <p:cNvSpPr txBox="1">
            <a:spLocks noChangeArrowheads="1"/>
          </p:cNvSpPr>
          <p:nvPr/>
        </p:nvSpPr>
        <p:spPr bwMode="auto">
          <a:xfrm>
            <a:off x="7239000" y="6078538"/>
            <a:ext cx="1905000" cy="779462"/>
          </a:xfrm>
          <a:prstGeom prst="rect">
            <a:avLst/>
          </a:prstGeom>
          <a:solidFill>
            <a:schemeClr val="tx2"/>
          </a:solidFill>
          <a:ln w="9525">
            <a:noFill/>
            <a:miter lim="800000"/>
            <a:headEnd/>
            <a:tailEnd/>
          </a:ln>
        </p:spPr>
        <p:txBody>
          <a:bodyPr>
            <a:spAutoFit/>
          </a:bodyPr>
          <a:lstStyle/>
          <a:p>
            <a:pPr defTabSz="912813">
              <a:spcBef>
                <a:spcPct val="50000"/>
              </a:spcBef>
            </a:pPr>
            <a:r>
              <a:rPr lang="en-US" sz="1800" dirty="0"/>
              <a:t>         .</a:t>
            </a:r>
          </a:p>
          <a:p>
            <a:pPr defTabSz="912813">
              <a:spcBef>
                <a:spcPct val="50000"/>
              </a:spcBef>
            </a:pPr>
            <a:endParaRPr lang="en-US" sz="1800" dirty="0"/>
          </a:p>
        </p:txBody>
      </p:sp>
      <p:pic>
        <p:nvPicPr>
          <p:cNvPr id="18439" name="Picture 8" descr="UF_IFAS"/>
          <p:cNvPicPr>
            <a:picLocks noChangeAspect="1" noChangeArrowheads="1"/>
          </p:cNvPicPr>
          <p:nvPr/>
        </p:nvPicPr>
        <p:blipFill>
          <a:blip r:embed="rId3" cstate="print"/>
          <a:srcRect/>
          <a:stretch>
            <a:fillRect/>
          </a:stretch>
        </p:blipFill>
        <p:spPr bwMode="auto">
          <a:xfrm>
            <a:off x="7315200" y="6156325"/>
            <a:ext cx="1752600" cy="625475"/>
          </a:xfrm>
          <a:prstGeom prst="rect">
            <a:avLst/>
          </a:prstGeom>
          <a:noFill/>
          <a:ln w="9525">
            <a:noFill/>
            <a:miter lim="800000"/>
            <a:headEnd/>
            <a:tailEnd/>
          </a:ln>
        </p:spPr>
      </p:pic>
      <p:sp>
        <p:nvSpPr>
          <p:cNvPr id="8" name="Left-Right Arrow 7"/>
          <p:cNvSpPr/>
          <p:nvPr/>
        </p:nvSpPr>
        <p:spPr>
          <a:xfrm rot="5400000">
            <a:off x="1684020" y="1059180"/>
            <a:ext cx="1143000" cy="3962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438400" y="914400"/>
            <a:ext cx="3124200" cy="646331"/>
          </a:xfrm>
          <a:prstGeom prst="rect">
            <a:avLst/>
          </a:prstGeom>
          <a:noFill/>
        </p:spPr>
        <p:txBody>
          <a:bodyPr wrap="square" rtlCol="0">
            <a:spAutoFit/>
          </a:bodyPr>
          <a:lstStyle/>
          <a:p>
            <a:r>
              <a:rPr lang="en-US" sz="3600" b="1" dirty="0" smtClean="0">
                <a:solidFill>
                  <a:schemeClr val="bg1"/>
                </a:solidFill>
              </a:rPr>
              <a:t>= 90 MILES</a:t>
            </a:r>
            <a:endParaRPr lang="en-US" sz="3600" b="1" dirty="0">
              <a:solidFill>
                <a:schemeClr val="bg1"/>
              </a:solidFill>
            </a:endParaRPr>
          </a:p>
        </p:txBody>
      </p:sp>
      <p:sp>
        <p:nvSpPr>
          <p:cNvPr id="10" name="TextBox 9"/>
          <p:cNvSpPr txBox="1"/>
          <p:nvPr/>
        </p:nvSpPr>
        <p:spPr>
          <a:xfrm>
            <a:off x="5791200" y="39469"/>
            <a:ext cx="3276600" cy="2062103"/>
          </a:xfrm>
          <a:prstGeom prst="rect">
            <a:avLst/>
          </a:prstGeom>
          <a:solidFill>
            <a:schemeClr val="accent1"/>
          </a:solidFill>
          <a:ln w="47625">
            <a:solidFill>
              <a:schemeClr val="tx1"/>
            </a:solidFill>
          </a:ln>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mn-lt"/>
              </a:rPr>
              <a:t>SIMILAR CROPS </a:t>
            </a:r>
            <a:r>
              <a:rPr lang="en-US" sz="3200" b="1" u="sng" dirty="0" smtClean="0">
                <a:effectLst>
                  <a:outerShdw blurRad="38100" dist="38100" dir="2700000" algn="tl">
                    <a:srgbClr val="000000">
                      <a:alpha val="43137"/>
                    </a:srgbClr>
                  </a:outerShdw>
                </a:effectLst>
                <a:latin typeface="+mn-lt"/>
              </a:rPr>
              <a:t>AND PRODUCTION SEASONS</a:t>
            </a:r>
            <a:endParaRPr lang="en-US" sz="3200" b="1" u="sng"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89105480"/>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143000" y="152400"/>
            <a:ext cx="6781800" cy="1219200"/>
          </a:xfrm>
        </p:spPr>
        <p:txBody>
          <a:bodyPr/>
          <a:lstStyle/>
          <a:p>
            <a:pPr eaLnBrk="1" hangingPunct="1">
              <a:defRPr/>
            </a:pPr>
            <a:r>
              <a:rPr lang="en-US" sz="3800" b="1" dirty="0" smtClean="0"/>
              <a:t>POST-EMBARGO –  POTENTIAL CHALLENGES</a:t>
            </a:r>
            <a:endParaRPr lang="en-US" sz="3800" b="1" dirty="0"/>
          </a:p>
        </p:txBody>
      </p:sp>
      <p:sp>
        <p:nvSpPr>
          <p:cNvPr id="7" name="TextBox 6"/>
          <p:cNvSpPr txBox="1"/>
          <p:nvPr/>
        </p:nvSpPr>
        <p:spPr>
          <a:xfrm>
            <a:off x="457200" y="1568708"/>
            <a:ext cx="8305800" cy="4832092"/>
          </a:xfrm>
          <a:prstGeom prst="rect">
            <a:avLst/>
          </a:prstGeom>
          <a:noFill/>
        </p:spPr>
        <p:txBody>
          <a:bodyPr wrap="square" rtlCol="0">
            <a:spAutoFit/>
          </a:bodyPr>
          <a:lstStyle/>
          <a:p>
            <a:pPr>
              <a:buClr>
                <a:srgbClr val="FF6600"/>
              </a:buClr>
              <a:buSzPct val="125000"/>
            </a:pPr>
            <a:r>
              <a:rPr lang="en-US" sz="2800" b="1" dirty="0" smtClean="0">
                <a:solidFill>
                  <a:schemeClr val="tx1"/>
                </a:solidFill>
                <a:effectLst>
                  <a:outerShdw blurRad="38100" dist="38100" dir="2700000" algn="tl">
                    <a:srgbClr val="000000">
                      <a:alpha val="43137"/>
                    </a:srgbClr>
                  </a:outerShdw>
                </a:effectLst>
                <a:latin typeface="+mn-lt"/>
              </a:rPr>
              <a:t>Concerns expressed in Florida about resumption of trade and commercial relations with Cuba include:</a:t>
            </a:r>
          </a:p>
          <a:p>
            <a:pPr marL="514350" indent="-51435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Potential import of invasive pests and diseases</a:t>
            </a:r>
          </a:p>
          <a:p>
            <a:pPr marL="969963" lvl="1" indent="-51435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Estimates are that invasive pests have caused over $120 BILLION in damages to U.S. agriculture</a:t>
            </a:r>
          </a:p>
          <a:p>
            <a:pPr marL="969963" lvl="1" indent="-51435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Florida is the gateway for many invasive pests and diseases into the United States</a:t>
            </a:r>
          </a:p>
          <a:p>
            <a:pPr marL="514350" indent="-51435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Potential subsidized competition</a:t>
            </a:r>
          </a:p>
        </p:txBody>
      </p:sp>
    </p:spTree>
    <p:extLst>
      <p:ext uri="{BB962C8B-B14F-4D97-AF65-F5344CB8AC3E}">
        <p14:creationId xmlns:p14="http://schemas.microsoft.com/office/powerpoint/2010/main" val="3812128888"/>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228600"/>
            <a:ext cx="7162800" cy="1219200"/>
          </a:xfrm>
        </p:spPr>
        <p:txBody>
          <a:bodyPr/>
          <a:lstStyle/>
          <a:p>
            <a:pPr eaLnBrk="1" hangingPunct="1">
              <a:defRPr/>
            </a:pPr>
            <a:r>
              <a:rPr lang="en-US" sz="3800" b="1" dirty="0" smtClean="0"/>
              <a:t>POST-EMBARGO – POTENTIAL OPPORTUNITIES</a:t>
            </a:r>
            <a:endParaRPr lang="en-US" sz="3800" b="1" dirty="0"/>
          </a:p>
        </p:txBody>
      </p:sp>
      <p:sp>
        <p:nvSpPr>
          <p:cNvPr id="7" name="TextBox 6"/>
          <p:cNvSpPr txBox="1"/>
          <p:nvPr/>
        </p:nvSpPr>
        <p:spPr>
          <a:xfrm>
            <a:off x="304800" y="1753612"/>
            <a:ext cx="8458200" cy="3046988"/>
          </a:xfrm>
          <a:prstGeom prst="rect">
            <a:avLst/>
          </a:prstGeom>
          <a:noFill/>
        </p:spPr>
        <p:txBody>
          <a:bodyPr wrap="square" rtlCol="0">
            <a:spAutoFit/>
          </a:bodyPr>
          <a:lstStyle/>
          <a:p>
            <a:pPr marL="514350" indent="-514350">
              <a:buClr>
                <a:srgbClr val="FF6600"/>
              </a:buClr>
              <a:buSzPct val="125000"/>
              <a:buFont typeface="Arial" pitchFamily="34" charset="0"/>
              <a:buChar char="•"/>
            </a:pPr>
            <a:r>
              <a:rPr lang="en-US" sz="3200" b="1" dirty="0" smtClean="0">
                <a:solidFill>
                  <a:schemeClr val="tx1"/>
                </a:solidFill>
                <a:effectLst>
                  <a:outerShdw blurRad="38100" dist="38100" dir="2700000" algn="tl">
                    <a:srgbClr val="000000">
                      <a:alpha val="43137"/>
                    </a:srgbClr>
                  </a:outerShdw>
                </a:effectLst>
                <a:latin typeface="+mn-lt"/>
              </a:rPr>
              <a:t>Some growers and agribusiness firms in Florida (and elsewhere in the United States) are looking into possible joint venture business opportunities in Cuba.</a:t>
            </a:r>
          </a:p>
          <a:p>
            <a:pPr marL="514350" indent="-514350">
              <a:buClr>
                <a:srgbClr val="FF6600"/>
              </a:buClr>
              <a:buSzPct val="125000"/>
              <a:buFont typeface="Arial" pitchFamily="34" charset="0"/>
              <a:buChar char="•"/>
            </a:pPr>
            <a:r>
              <a:rPr lang="en-US" sz="3200" b="1" dirty="0" smtClean="0">
                <a:effectLst>
                  <a:outerShdw blurRad="38100" dist="38100" dir="2700000" algn="tl">
                    <a:srgbClr val="000000">
                      <a:alpha val="43137"/>
                    </a:srgbClr>
                  </a:outerShdw>
                </a:effectLst>
                <a:latin typeface="+mn-lt"/>
              </a:rPr>
              <a:t>And what about firms from other countries?</a:t>
            </a:r>
            <a:endParaRPr lang="en-US" sz="3200" b="1" dirty="0" smtClean="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2128888"/>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066800" y="152400"/>
            <a:ext cx="7010400" cy="838200"/>
          </a:xfrm>
        </p:spPr>
        <p:txBody>
          <a:bodyPr/>
          <a:lstStyle/>
          <a:p>
            <a:pPr eaLnBrk="1" hangingPunct="1">
              <a:defRPr/>
            </a:pPr>
            <a:r>
              <a:rPr lang="en-US" sz="3800" b="1" dirty="0" smtClean="0"/>
              <a:t>OVERSEAS COMPETITION</a:t>
            </a:r>
            <a:endParaRPr lang="en-US" sz="3800" b="1" dirty="0"/>
          </a:p>
        </p:txBody>
      </p:sp>
      <p:sp>
        <p:nvSpPr>
          <p:cNvPr id="7" name="TextBox 6"/>
          <p:cNvSpPr txBox="1"/>
          <p:nvPr/>
        </p:nvSpPr>
        <p:spPr>
          <a:xfrm>
            <a:off x="304800" y="990600"/>
            <a:ext cx="8458200" cy="5078313"/>
          </a:xfrm>
          <a:prstGeom prst="rect">
            <a:avLst/>
          </a:prstGeom>
          <a:noFill/>
        </p:spPr>
        <p:txBody>
          <a:bodyPr wrap="square" rtlCol="0">
            <a:spAutoFit/>
          </a:bodyPr>
          <a:lstStyle/>
          <a:p>
            <a:pPr marL="514350" indent="-514350">
              <a:buClr>
                <a:srgbClr val="FF6600"/>
              </a:buClr>
              <a:buSzPct val="125000"/>
              <a:buFont typeface="Arial" pitchFamily="34" charset="0"/>
              <a:buChar char="•"/>
            </a:pPr>
            <a:r>
              <a:rPr lang="en-US" sz="3000" b="1" dirty="0" smtClean="0">
                <a:effectLst>
                  <a:outerShdw blurRad="38100" dist="38100" dir="2700000" algn="tl">
                    <a:srgbClr val="000000">
                      <a:alpha val="43137"/>
                    </a:srgbClr>
                  </a:outerShdw>
                </a:effectLst>
                <a:latin typeface="+mn-lt"/>
              </a:rPr>
              <a:t>More than 4,500 firms from over 100 countries are presently doing business in Cuba, and they </a:t>
            </a:r>
            <a:r>
              <a:rPr lang="en-US" sz="3000" b="1" u="sng" dirty="0" smtClean="0">
                <a:solidFill>
                  <a:srgbClr val="FFFF00"/>
                </a:solidFill>
                <a:effectLst>
                  <a:outerShdw blurRad="38100" dist="38100" dir="2700000" algn="tl">
                    <a:srgbClr val="000000">
                      <a:alpha val="43137"/>
                    </a:srgbClr>
                  </a:outerShdw>
                </a:effectLst>
                <a:latin typeface="+mn-lt"/>
              </a:rPr>
              <a:t>LOVE OPERATING WITHOUT U.S. COMPETITION</a:t>
            </a:r>
            <a:r>
              <a:rPr lang="en-US" sz="3000" b="1" dirty="0" smtClean="0">
                <a:solidFill>
                  <a:srgbClr val="FFFF00"/>
                </a:solidFill>
                <a:effectLst>
                  <a:outerShdw blurRad="38100" dist="38100" dir="2700000" algn="tl">
                    <a:srgbClr val="000000">
                      <a:alpha val="43137"/>
                    </a:srgbClr>
                  </a:outerShdw>
                </a:effectLst>
                <a:latin typeface="+mn-lt"/>
              </a:rPr>
              <a:t>!</a:t>
            </a:r>
          </a:p>
          <a:p>
            <a:pPr marL="514350" indent="-514350">
              <a:buClr>
                <a:srgbClr val="FF6600"/>
              </a:buClr>
              <a:buSzPct val="125000"/>
              <a:buFont typeface="Arial" pitchFamily="34" charset="0"/>
              <a:buChar char="•"/>
            </a:pPr>
            <a:r>
              <a:rPr lang="en-US" sz="3000" b="1" dirty="0" smtClean="0">
                <a:effectLst>
                  <a:outerShdw blurRad="38100" dist="38100" dir="2700000" algn="tl">
                    <a:srgbClr val="000000">
                      <a:alpha val="43137"/>
                    </a:srgbClr>
                  </a:outerShdw>
                </a:effectLst>
                <a:latin typeface="+mn-lt"/>
              </a:rPr>
              <a:t>“Those </a:t>
            </a:r>
            <a:r>
              <a:rPr lang="en-US" sz="3000" b="1" dirty="0">
                <a:effectLst>
                  <a:outerShdw blurRad="38100" dist="38100" dir="2700000" algn="tl">
                    <a:srgbClr val="000000">
                      <a:alpha val="43137"/>
                    </a:srgbClr>
                  </a:outerShdw>
                </a:effectLst>
                <a:latin typeface="+mn-lt"/>
              </a:rPr>
              <a:t>who get in early </a:t>
            </a:r>
            <a:r>
              <a:rPr lang="en-US" sz="3000" b="1" dirty="0" smtClean="0">
                <a:effectLst>
                  <a:outerShdw blurRad="38100" dist="38100" dir="2700000" algn="tl">
                    <a:srgbClr val="000000">
                      <a:alpha val="43137"/>
                    </a:srgbClr>
                  </a:outerShdw>
                </a:effectLst>
                <a:latin typeface="+mn-lt"/>
              </a:rPr>
              <a:t>are </a:t>
            </a:r>
            <a:r>
              <a:rPr lang="en-US" sz="3000" b="1" dirty="0">
                <a:effectLst>
                  <a:outerShdw blurRad="38100" dist="38100" dir="2700000" algn="tl">
                    <a:srgbClr val="000000">
                      <a:alpha val="43137"/>
                    </a:srgbClr>
                  </a:outerShdw>
                </a:effectLst>
                <a:latin typeface="+mn-lt"/>
              </a:rPr>
              <a:t>likely to fare better and have better relations with locals, which is key to establishing a long-term presence</a:t>
            </a:r>
            <a:r>
              <a:rPr lang="en-US" sz="3000" b="1" dirty="0" smtClean="0">
                <a:effectLst>
                  <a:outerShdw blurRad="38100" dist="38100" dir="2700000" algn="tl">
                    <a:srgbClr val="000000">
                      <a:alpha val="43137"/>
                    </a:srgbClr>
                  </a:outerShdw>
                </a:effectLst>
                <a:latin typeface="+mn-lt"/>
              </a:rPr>
              <a:t>.”</a:t>
            </a:r>
          </a:p>
          <a:p>
            <a:pPr lvl="2">
              <a:buClr>
                <a:srgbClr val="FF6600"/>
              </a:buClr>
              <a:buSzPct val="125000"/>
            </a:pPr>
            <a:r>
              <a:rPr lang="en-US" sz="2800" b="1" dirty="0">
                <a:effectLst>
                  <a:outerShdw blurRad="38100" dist="38100" dir="2700000" algn="tl">
                    <a:srgbClr val="000000">
                      <a:alpha val="43137"/>
                    </a:srgbClr>
                  </a:outerShdw>
                </a:effectLst>
                <a:latin typeface="+mn-lt"/>
              </a:rPr>
              <a:t>Ed Daly of </a:t>
            </a:r>
            <a:r>
              <a:rPr lang="en-US" sz="2800" b="1" dirty="0">
                <a:effectLst>
                  <a:outerShdw blurRad="38100" dist="38100" dir="2700000" algn="tl">
                    <a:srgbClr val="000000">
                      <a:alpha val="43137"/>
                    </a:srgbClr>
                  </a:outerShdw>
                </a:effectLst>
                <a:latin typeface="+mn-lt"/>
              </a:rPr>
              <a:t>iJET</a:t>
            </a:r>
            <a:r>
              <a:rPr lang="en-US" sz="2800" b="1" dirty="0">
                <a:effectLst>
                  <a:outerShdw blurRad="38100" dist="38100" dir="2700000" algn="tl">
                    <a:srgbClr val="000000">
                      <a:alpha val="43137"/>
                    </a:srgbClr>
                  </a:outerShdw>
                </a:effectLst>
                <a:latin typeface="+mn-lt"/>
              </a:rPr>
              <a:t> International, which provides risk management for businesses operating internationally</a:t>
            </a:r>
            <a:r>
              <a:rPr lang="en-US" sz="2800" b="1" dirty="0" smtClean="0">
                <a:effectLst>
                  <a:outerShdw blurRad="38100" dist="38100" dir="2700000" algn="tl">
                    <a:srgbClr val="000000">
                      <a:alpha val="43137"/>
                    </a:srgbClr>
                  </a:outerShdw>
                </a:effectLst>
                <a:latin typeface="+mn-lt"/>
              </a:rPr>
              <a:t>.</a:t>
            </a:r>
            <a:endParaRPr lang="en-US" sz="3200" b="1" dirty="0" smtClean="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7756877"/>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152400"/>
            <a:ext cx="7162800" cy="1219200"/>
          </a:xfrm>
        </p:spPr>
        <p:txBody>
          <a:bodyPr/>
          <a:lstStyle/>
          <a:p>
            <a:pPr eaLnBrk="1" hangingPunct="1">
              <a:defRPr/>
            </a:pPr>
            <a:r>
              <a:rPr lang="en-US" sz="3800" b="1" dirty="0" smtClean="0"/>
              <a:t>CUBA’S FOREIGN INVESTMENT NEEDS</a:t>
            </a:r>
            <a:endParaRPr lang="en-US" sz="3800" b="1" dirty="0"/>
          </a:p>
        </p:txBody>
      </p:sp>
      <p:sp>
        <p:nvSpPr>
          <p:cNvPr id="7" name="TextBox 6"/>
          <p:cNvSpPr txBox="1"/>
          <p:nvPr/>
        </p:nvSpPr>
        <p:spPr>
          <a:xfrm>
            <a:off x="304800" y="1447800"/>
            <a:ext cx="8610600" cy="5293757"/>
          </a:xfrm>
          <a:prstGeom prst="rect">
            <a:avLst/>
          </a:prstGeom>
          <a:noFill/>
        </p:spPr>
        <p:txBody>
          <a:bodyPr wrap="square" rtlCol="0">
            <a:spAutoFit/>
          </a:bodyPr>
          <a:lstStyle/>
          <a:p>
            <a:pPr marL="342900" indent="-342900">
              <a:buClr>
                <a:srgbClr val="FF6600"/>
              </a:buClr>
              <a:buSzPct val="125000"/>
              <a:buFont typeface="Arial" pitchFamily="34" charset="0"/>
              <a:buChar char="•"/>
            </a:pPr>
            <a:r>
              <a:rPr lang="en-US" sz="3000" b="1" dirty="0" smtClean="0">
                <a:effectLst>
                  <a:outerShdw blurRad="38100" dist="38100" dir="2700000" algn="tl">
                    <a:srgbClr val="000000">
                      <a:alpha val="43137"/>
                    </a:srgbClr>
                  </a:outerShdw>
                </a:effectLst>
                <a:latin typeface="+mn-lt"/>
              </a:rPr>
              <a:t>Cuba </a:t>
            </a:r>
            <a:r>
              <a:rPr lang="en-US" sz="3000" b="1" dirty="0">
                <a:effectLst>
                  <a:outerShdw blurRad="38100" dist="38100" dir="2700000" algn="tl">
                    <a:srgbClr val="000000">
                      <a:alpha val="43137"/>
                    </a:srgbClr>
                  </a:outerShdw>
                </a:effectLst>
                <a:latin typeface="+mn-lt"/>
              </a:rPr>
              <a:t>needs to attract </a:t>
            </a:r>
            <a:r>
              <a:rPr lang="en-US" sz="3000" b="1" u="sng" dirty="0">
                <a:effectLst>
                  <a:outerShdw blurRad="38100" dist="38100" dir="2700000" algn="tl">
                    <a:srgbClr val="000000">
                      <a:alpha val="43137"/>
                    </a:srgbClr>
                  </a:outerShdw>
                </a:effectLst>
                <a:latin typeface="+mn-lt"/>
              </a:rPr>
              <a:t>$2 billion to $2.5 billion in foreign direct investment per year</a:t>
            </a:r>
            <a:r>
              <a:rPr lang="en-US" sz="3000" b="1" dirty="0">
                <a:effectLst>
                  <a:outerShdw blurRad="38100" dist="38100" dir="2700000" algn="tl">
                    <a:srgbClr val="000000">
                      <a:alpha val="43137"/>
                    </a:srgbClr>
                  </a:outerShdw>
                </a:effectLst>
                <a:latin typeface="+mn-lt"/>
              </a:rPr>
              <a:t> to reach its economic growth target of </a:t>
            </a:r>
            <a:r>
              <a:rPr lang="en-US" sz="3000" b="1" dirty="0" smtClean="0">
                <a:effectLst>
                  <a:outerShdw blurRad="38100" dist="38100" dir="2700000" algn="tl">
                    <a:srgbClr val="000000">
                      <a:alpha val="43137"/>
                    </a:srgbClr>
                  </a:outerShdw>
                </a:effectLst>
                <a:latin typeface="+mn-lt"/>
              </a:rPr>
              <a:t>5 to 7 percent . . .  </a:t>
            </a:r>
          </a:p>
          <a:p>
            <a:pPr marL="342900" indent="-342900">
              <a:buClr>
                <a:srgbClr val="FF6600"/>
              </a:buClr>
              <a:buSzPct val="125000"/>
              <a:buFont typeface="Arial" pitchFamily="34" charset="0"/>
              <a:buChar char="•"/>
            </a:pPr>
            <a:endParaRPr lang="en-US" sz="1100" b="1" i="1" dirty="0">
              <a:effectLst>
                <a:outerShdw blurRad="38100" dist="38100" dir="2700000" algn="tl">
                  <a:srgbClr val="000000">
                    <a:alpha val="43137"/>
                  </a:srgbClr>
                </a:outerShdw>
              </a:effectLst>
              <a:latin typeface="+mn-lt"/>
            </a:endParaRPr>
          </a:p>
          <a:p>
            <a:pPr lvl="3">
              <a:buClr>
                <a:srgbClr val="FF6600"/>
              </a:buClr>
              <a:buSzPct val="125000"/>
            </a:pPr>
            <a:r>
              <a:rPr lang="en-US" sz="2800" b="1" dirty="0">
                <a:effectLst>
                  <a:outerShdw blurRad="38100" dist="38100" dir="2700000" algn="tl">
                    <a:srgbClr val="000000">
                      <a:alpha val="43137"/>
                    </a:srgbClr>
                  </a:outerShdw>
                </a:effectLst>
                <a:latin typeface="+mn-lt"/>
              </a:rPr>
              <a:t>Rodrigo</a:t>
            </a:r>
            <a:r>
              <a:rPr lang="en-US" sz="2800" b="1" i="1" dirty="0">
                <a:effectLst>
                  <a:outerShdw blurRad="38100" dist="38100" dir="2700000" algn="tl">
                    <a:srgbClr val="000000">
                      <a:alpha val="43137"/>
                    </a:srgbClr>
                  </a:outerShdw>
                </a:effectLst>
                <a:latin typeface="+mn-lt"/>
              </a:rPr>
              <a:t> </a:t>
            </a:r>
            <a:r>
              <a:rPr lang="en-US" sz="2800" b="1" dirty="0" smtClean="0">
                <a:effectLst>
                  <a:outerShdw blurRad="38100" dist="38100" dir="2700000" algn="tl">
                    <a:srgbClr val="000000">
                      <a:alpha val="43137"/>
                    </a:srgbClr>
                  </a:outerShdw>
                </a:effectLst>
                <a:latin typeface="+mn-lt"/>
              </a:rPr>
              <a:t>Malmierca, Cuba’s Minister </a:t>
            </a:r>
            <a:r>
              <a:rPr lang="en-US" sz="2800" b="1" dirty="0">
                <a:effectLst>
                  <a:outerShdw blurRad="38100" dist="38100" dir="2700000" algn="tl">
                    <a:srgbClr val="000000">
                      <a:alpha val="43137"/>
                    </a:srgbClr>
                  </a:outerShdw>
                </a:effectLst>
                <a:latin typeface="+mn-lt"/>
              </a:rPr>
              <a:t>for </a:t>
            </a:r>
            <a:r>
              <a:rPr lang="en-US" sz="2800" b="1" dirty="0" smtClean="0">
                <a:effectLst>
                  <a:outerShdw blurRad="38100" dist="38100" dir="2700000" algn="tl">
                    <a:srgbClr val="000000">
                      <a:alpha val="43137"/>
                    </a:srgbClr>
                  </a:outerShdw>
                </a:effectLst>
                <a:latin typeface="+mn-lt"/>
              </a:rPr>
              <a:t>Foreign Trade </a:t>
            </a:r>
            <a:r>
              <a:rPr lang="en-US" sz="2800" b="1" dirty="0">
                <a:effectLst>
                  <a:outerShdw blurRad="38100" dist="38100" dir="2700000" algn="tl">
                    <a:srgbClr val="000000">
                      <a:alpha val="43137"/>
                    </a:srgbClr>
                  </a:outerShdw>
                </a:effectLst>
                <a:latin typeface="+mn-lt"/>
              </a:rPr>
              <a:t>and </a:t>
            </a:r>
            <a:r>
              <a:rPr lang="en-US" sz="2800" b="1" dirty="0" smtClean="0">
                <a:effectLst>
                  <a:outerShdw blurRad="38100" dist="38100" dir="2700000" algn="tl">
                    <a:srgbClr val="000000">
                      <a:alpha val="43137"/>
                    </a:srgbClr>
                  </a:outerShdw>
                </a:effectLst>
                <a:latin typeface="+mn-lt"/>
              </a:rPr>
              <a:t>Investment</a:t>
            </a:r>
          </a:p>
          <a:p>
            <a:pPr lvl="3">
              <a:buClr>
                <a:srgbClr val="FF6600"/>
              </a:buClr>
              <a:buSzPct val="125000"/>
            </a:pPr>
            <a:r>
              <a:rPr lang="en-US" sz="2800" b="1" dirty="0" smtClean="0">
                <a:effectLst>
                  <a:outerShdw blurRad="38100" dist="38100" dir="2700000" algn="tl">
                    <a:srgbClr val="000000">
                      <a:alpha val="43137"/>
                    </a:srgbClr>
                  </a:outerShdw>
                </a:effectLst>
                <a:latin typeface="+mn-lt"/>
              </a:rPr>
              <a:t>March 2014</a:t>
            </a:r>
          </a:p>
          <a:p>
            <a:pPr lvl="3">
              <a:buClr>
                <a:srgbClr val="FF6600"/>
              </a:buClr>
              <a:buSzPct val="125000"/>
            </a:pPr>
            <a:endParaRPr lang="en-US" sz="1100" b="1" dirty="0" smtClean="0">
              <a:effectLst>
                <a:outerShdw blurRad="38100" dist="38100" dir="2700000" algn="tl">
                  <a:srgbClr val="000000">
                    <a:alpha val="43137"/>
                  </a:srgbClr>
                </a:outerShdw>
              </a:effectLst>
              <a:latin typeface="+mn-lt"/>
            </a:endParaRPr>
          </a:p>
          <a:p>
            <a:pPr marL="457200" indent="-45720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List </a:t>
            </a:r>
            <a:r>
              <a:rPr lang="en-US" sz="2800" b="1" dirty="0">
                <a:effectLst>
                  <a:outerShdw blurRad="38100" dist="38100" dir="2700000" algn="tl">
                    <a:srgbClr val="000000">
                      <a:alpha val="43137"/>
                    </a:srgbClr>
                  </a:outerShdw>
                </a:effectLst>
                <a:latin typeface="+mn-lt"/>
              </a:rPr>
              <a:t>of 246 projects </a:t>
            </a:r>
            <a:r>
              <a:rPr lang="en-US" sz="2800" b="1" dirty="0" smtClean="0">
                <a:effectLst>
                  <a:outerShdw blurRad="38100" dist="38100" dir="2700000" algn="tl">
                    <a:srgbClr val="000000">
                      <a:alpha val="43137"/>
                    </a:srgbClr>
                  </a:outerShdw>
                </a:effectLst>
                <a:latin typeface="+mn-lt"/>
              </a:rPr>
              <a:t>announced at Mariel Special Development Zone that </a:t>
            </a:r>
            <a:r>
              <a:rPr lang="en-US" sz="2800" b="1" dirty="0">
                <a:effectLst>
                  <a:outerShdw blurRad="38100" dist="38100" dir="2700000" algn="tl">
                    <a:srgbClr val="000000">
                      <a:alpha val="43137"/>
                    </a:srgbClr>
                  </a:outerShdw>
                </a:effectLst>
                <a:latin typeface="+mn-lt"/>
              </a:rPr>
              <a:t>would require $8.7 billion in </a:t>
            </a:r>
            <a:r>
              <a:rPr lang="en-US" sz="2800" b="1" dirty="0" smtClean="0">
                <a:effectLst>
                  <a:outerShdw blurRad="38100" dist="38100" dir="2700000" algn="tl">
                    <a:srgbClr val="000000">
                      <a:alpha val="43137"/>
                    </a:srgbClr>
                  </a:outerShdw>
                </a:effectLst>
                <a:latin typeface="+mn-lt"/>
              </a:rPr>
              <a:t>investment (from                   farms </a:t>
            </a:r>
            <a:r>
              <a:rPr lang="en-US" sz="2800" b="1" dirty="0">
                <a:effectLst>
                  <a:outerShdw blurRad="38100" dist="38100" dir="2700000" algn="tl">
                    <a:srgbClr val="000000">
                      <a:alpha val="43137"/>
                    </a:srgbClr>
                  </a:outerShdw>
                </a:effectLst>
                <a:latin typeface="+mn-lt"/>
              </a:rPr>
              <a:t>to a light auto </a:t>
            </a:r>
            <a:r>
              <a:rPr lang="en-US" sz="2800" b="1" dirty="0" smtClean="0">
                <a:effectLst>
                  <a:outerShdw blurRad="38100" dist="38100" dir="2700000" algn="tl">
                    <a:srgbClr val="000000">
                      <a:alpha val="43137"/>
                    </a:srgbClr>
                  </a:outerShdw>
                </a:effectLst>
                <a:latin typeface="+mn-lt"/>
              </a:rPr>
              <a:t>plant)</a:t>
            </a:r>
            <a:endParaRPr lang="en-US" sz="3200" b="1" dirty="0" smtClean="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85266023"/>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38200" y="152400"/>
            <a:ext cx="7467600" cy="1219200"/>
          </a:xfrm>
        </p:spPr>
        <p:txBody>
          <a:bodyPr/>
          <a:lstStyle/>
          <a:p>
            <a:pPr eaLnBrk="1" hangingPunct="1">
              <a:defRPr/>
            </a:pPr>
            <a:r>
              <a:rPr lang="en-US" sz="3800" b="1" dirty="0" smtClean="0"/>
              <a:t>$2 to $2.5 BILLION IN F.D.I. –   A VERY AMBITIOUS TARGET!</a:t>
            </a:r>
            <a:endParaRPr lang="en-US" sz="3800" b="1" dirty="0"/>
          </a:p>
        </p:txBody>
      </p:sp>
      <p:sp>
        <p:nvSpPr>
          <p:cNvPr id="7" name="TextBox 6"/>
          <p:cNvSpPr txBox="1"/>
          <p:nvPr/>
        </p:nvSpPr>
        <p:spPr>
          <a:xfrm>
            <a:off x="228600" y="1447800"/>
            <a:ext cx="8534400" cy="5232202"/>
          </a:xfrm>
          <a:prstGeom prst="rect">
            <a:avLst/>
          </a:prstGeom>
          <a:noFill/>
        </p:spPr>
        <p:txBody>
          <a:bodyPr wrap="square" rtlCol="0">
            <a:spAutoFit/>
          </a:bodyPr>
          <a:lstStyle/>
          <a:p>
            <a:pPr marL="342900" indent="-34290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Cuba’s laws for FDI are still evolving.</a:t>
            </a:r>
          </a:p>
          <a:p>
            <a:pPr marL="342900" indent="-342900">
              <a:buClr>
                <a:srgbClr val="FF6600"/>
              </a:buClr>
              <a:buSzPct val="125000"/>
              <a:buFont typeface="Arial" pitchFamily="34" charset="0"/>
              <a:buChar char="•"/>
            </a:pPr>
            <a:r>
              <a:rPr lang="en-US" sz="2800" b="1" dirty="0" smtClean="0">
                <a:solidFill>
                  <a:schemeClr val="tx1"/>
                </a:solidFill>
                <a:effectLst>
                  <a:outerShdw blurRad="38100" dist="38100" dir="2700000" algn="tl">
                    <a:srgbClr val="000000">
                      <a:alpha val="43137"/>
                    </a:srgbClr>
                  </a:outerShdw>
                </a:effectLst>
                <a:latin typeface="+mn-lt"/>
              </a:rPr>
              <a:t>The issue of expropriated U.S. properties remains unresolved (7,028 certified claims totaling over $5 billion with interest).</a:t>
            </a:r>
          </a:p>
          <a:p>
            <a:pPr marL="342900" indent="-34290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Cuba’s recent track </a:t>
            </a:r>
            <a:r>
              <a:rPr lang="en-US" sz="2800" b="1" dirty="0">
                <a:effectLst>
                  <a:outerShdw blurRad="38100" dist="38100" dir="2700000" algn="tl">
                    <a:srgbClr val="000000">
                      <a:alpha val="43137"/>
                    </a:srgbClr>
                  </a:outerShdw>
                </a:effectLst>
                <a:latin typeface="+mn-lt"/>
              </a:rPr>
              <a:t>record </a:t>
            </a:r>
            <a:r>
              <a:rPr lang="en-US" sz="2800" b="1" dirty="0" smtClean="0">
                <a:effectLst>
                  <a:outerShdw blurRad="38100" dist="38100" dir="2700000" algn="tl">
                    <a:srgbClr val="000000">
                      <a:alpha val="43137"/>
                    </a:srgbClr>
                  </a:outerShdw>
                </a:effectLst>
                <a:latin typeface="+mn-lt"/>
              </a:rPr>
              <a:t>is spotty, though some successes in resort hotels &amp; nickel.</a:t>
            </a:r>
          </a:p>
          <a:p>
            <a:pPr marL="342900" indent="-34290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Command and control bureaucracy is cumbersome, which slows decision making.</a:t>
            </a:r>
          </a:p>
          <a:p>
            <a:pPr marL="342900" indent="-342900">
              <a:buClr>
                <a:srgbClr val="FF6600"/>
              </a:buClr>
              <a:buSzPct val="125000"/>
              <a:buFont typeface="Arial" pitchFamily="34" charset="0"/>
              <a:buChar char="•"/>
            </a:pPr>
            <a:r>
              <a:rPr lang="en-US" sz="2800" b="1" dirty="0" smtClean="0">
                <a:effectLst>
                  <a:outerShdw blurRad="38100" dist="38100" dir="2700000" algn="tl">
                    <a:srgbClr val="000000">
                      <a:alpha val="43137"/>
                    </a:srgbClr>
                  </a:outerShdw>
                </a:effectLst>
                <a:latin typeface="+mn-lt"/>
              </a:rPr>
              <a:t>China example – Proposed $1 million plant to assemble LED bulbs and employ 100 Cubans – 3 mo. + 3 mo. + ??? mo.</a:t>
            </a:r>
          </a:p>
          <a:p>
            <a:pPr marL="798513" lvl="1" indent="-342900">
              <a:buClr>
                <a:srgbClr val="FF6600"/>
              </a:buClr>
              <a:buSzPct val="125000"/>
              <a:buFont typeface="Arial" pitchFamily="34" charset="0"/>
              <a:buChar char="•"/>
            </a:pPr>
            <a:r>
              <a:rPr lang="en-US" sz="2600" b="1" dirty="0" smtClean="0">
                <a:effectLst>
                  <a:outerShdw blurRad="38100" dist="38100" dir="2700000" algn="tl">
                    <a:srgbClr val="000000">
                      <a:alpha val="43137"/>
                    </a:srgbClr>
                  </a:outerShdw>
                </a:effectLst>
                <a:latin typeface="+mn-lt"/>
              </a:rPr>
              <a:t>“In China this would take 24 hours!” </a:t>
            </a:r>
            <a:endParaRPr lang="en-US" sz="2600" b="1" dirty="0" smtClean="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934251074"/>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38200" y="152400"/>
            <a:ext cx="7467600" cy="762000"/>
          </a:xfrm>
        </p:spPr>
        <p:txBody>
          <a:bodyPr/>
          <a:lstStyle/>
          <a:p>
            <a:pPr eaLnBrk="1" hangingPunct="1">
              <a:defRPr/>
            </a:pPr>
            <a:r>
              <a:rPr lang="en-US" sz="3800" b="1" dirty="0" smtClean="0"/>
              <a:t>CREDIT WORTHINESS?</a:t>
            </a:r>
            <a:endParaRPr lang="en-US" sz="3800" b="1" dirty="0"/>
          </a:p>
        </p:txBody>
      </p:sp>
      <p:sp>
        <p:nvSpPr>
          <p:cNvPr id="7" name="TextBox 6"/>
          <p:cNvSpPr txBox="1"/>
          <p:nvPr/>
        </p:nvSpPr>
        <p:spPr>
          <a:xfrm>
            <a:off x="304800" y="1059388"/>
            <a:ext cx="8534400" cy="5493812"/>
          </a:xfrm>
          <a:prstGeom prst="rect">
            <a:avLst/>
          </a:prstGeom>
          <a:noFill/>
        </p:spPr>
        <p:txBody>
          <a:bodyPr wrap="square" rtlCol="0">
            <a:spAutoFit/>
          </a:bodyPr>
          <a:lstStyle/>
          <a:p>
            <a:pPr marL="342900" indent="-342900">
              <a:buClr>
                <a:srgbClr val="FF6600"/>
              </a:buClr>
              <a:buSzPct val="125000"/>
              <a:buFont typeface="Arial" pitchFamily="34" charset="0"/>
              <a:buChar char="•"/>
            </a:pPr>
            <a:r>
              <a:rPr lang="en-US" sz="2700" b="1" dirty="0" smtClean="0">
                <a:effectLst>
                  <a:outerShdw blurRad="38100" dist="38100" dir="2700000" algn="tl">
                    <a:srgbClr val="000000">
                      <a:alpha val="43137"/>
                    </a:srgbClr>
                  </a:outerShdw>
                </a:effectLst>
                <a:latin typeface="+mn-lt"/>
              </a:rPr>
              <a:t>Cuba is consistently ranked among the world’s worst credit risks by </a:t>
            </a:r>
            <a:r>
              <a:rPr lang="en-US" sz="2700" b="1" dirty="0" smtClean="0">
                <a:effectLst>
                  <a:outerShdw blurRad="38100" dist="38100" dir="2700000" algn="tl">
                    <a:srgbClr val="000000">
                      <a:alpha val="43137"/>
                    </a:srgbClr>
                  </a:outerShdw>
                </a:effectLst>
                <a:latin typeface="+mn-lt"/>
              </a:rPr>
              <a:t>Euromonitor</a:t>
            </a:r>
            <a:r>
              <a:rPr lang="en-US" sz="2700" b="1" dirty="0" smtClean="0">
                <a:effectLst>
                  <a:outerShdw blurRad="38100" dist="38100" dir="2700000" algn="tl">
                    <a:srgbClr val="000000">
                      <a:alpha val="43137"/>
                    </a:srgbClr>
                  </a:outerShdw>
                </a:effectLst>
                <a:latin typeface="+mn-lt"/>
              </a:rPr>
              <a:t>.</a:t>
            </a:r>
          </a:p>
          <a:p>
            <a:pPr marL="342900" indent="-342900">
              <a:buClr>
                <a:srgbClr val="FF6600"/>
              </a:buClr>
              <a:buSzPct val="125000"/>
              <a:buFont typeface="Arial" pitchFamily="34" charset="0"/>
              <a:buChar char="•"/>
            </a:pPr>
            <a:r>
              <a:rPr lang="en-US" sz="2700" b="1" dirty="0" smtClean="0">
                <a:effectLst>
                  <a:outerShdw blurRad="38100" dist="38100" dir="2700000" algn="tl">
                    <a:srgbClr val="000000">
                      <a:alpha val="43137"/>
                    </a:srgbClr>
                  </a:outerShdw>
                </a:effectLst>
                <a:latin typeface="+mn-lt"/>
              </a:rPr>
              <a:t>Paris Club debt (to governments) officially just over $35 billion.</a:t>
            </a:r>
          </a:p>
          <a:p>
            <a:pPr marL="342900" indent="-342900">
              <a:buClr>
                <a:srgbClr val="FF6600"/>
              </a:buClr>
              <a:buSzPct val="125000"/>
              <a:buFont typeface="Arial" pitchFamily="34" charset="0"/>
              <a:buChar char="•"/>
            </a:pPr>
            <a:r>
              <a:rPr lang="en-US" sz="2700" b="1" dirty="0">
                <a:effectLst>
                  <a:outerShdw blurRad="38100" dist="38100" dir="2700000" algn="tl">
                    <a:srgbClr val="000000">
                      <a:alpha val="43137"/>
                    </a:srgbClr>
                  </a:outerShdw>
                </a:effectLst>
                <a:latin typeface="+mn-lt"/>
              </a:rPr>
              <a:t>Cuba owes commercial creditors </a:t>
            </a:r>
            <a:r>
              <a:rPr lang="en-US" sz="2700" b="1" dirty="0" smtClean="0">
                <a:effectLst>
                  <a:outerShdw blurRad="38100" dist="38100" dir="2700000" algn="tl">
                    <a:srgbClr val="000000">
                      <a:alpha val="43137"/>
                    </a:srgbClr>
                  </a:outerShdw>
                </a:effectLst>
                <a:latin typeface="+mn-lt"/>
              </a:rPr>
              <a:t>perhaps another $20 billion of </a:t>
            </a:r>
            <a:r>
              <a:rPr lang="en-US" sz="2700" b="1" dirty="0">
                <a:effectLst>
                  <a:outerShdw blurRad="38100" dist="38100" dir="2700000" algn="tl">
                    <a:srgbClr val="000000">
                      <a:alpha val="43137"/>
                    </a:srgbClr>
                  </a:outerShdw>
                </a:effectLst>
                <a:latin typeface="+mn-lt"/>
              </a:rPr>
              <a:t>principal and </a:t>
            </a:r>
            <a:r>
              <a:rPr lang="en-US" sz="2700" b="1" dirty="0" smtClean="0">
                <a:effectLst>
                  <a:outerShdw blurRad="38100" dist="38100" dir="2700000" algn="tl">
                    <a:srgbClr val="000000">
                      <a:alpha val="43137"/>
                    </a:srgbClr>
                  </a:outerShdw>
                </a:effectLst>
                <a:latin typeface="+mn-lt"/>
              </a:rPr>
              <a:t>interest from before and after it declared default in the late 1980s.</a:t>
            </a:r>
          </a:p>
          <a:p>
            <a:pPr marL="342900" indent="-342900">
              <a:buClr>
                <a:srgbClr val="FF6600"/>
              </a:buClr>
              <a:buSzPct val="125000"/>
              <a:buFont typeface="Arial" pitchFamily="34" charset="0"/>
              <a:buChar char="•"/>
            </a:pPr>
            <a:r>
              <a:rPr lang="en-US" sz="2700" b="1" dirty="0" smtClean="0">
                <a:effectLst>
                  <a:outerShdw blurRad="38100" dist="38100" dir="2700000" algn="tl">
                    <a:srgbClr val="000000">
                      <a:alpha val="43137"/>
                    </a:srgbClr>
                  </a:outerShdw>
                </a:effectLst>
                <a:latin typeface="+mn-lt"/>
              </a:rPr>
              <a:t>How did Cuba deal with i</a:t>
            </a:r>
            <a:r>
              <a:rPr lang="en-US" sz="2700" b="1" dirty="0" smtClean="0">
                <a:latin typeface="+mn-lt"/>
              </a:rPr>
              <a:t>ts old Soviet debt? </a:t>
            </a:r>
          </a:p>
          <a:p>
            <a:pPr marL="342900" indent="-342900">
              <a:buClr>
                <a:srgbClr val="FF6600"/>
              </a:buClr>
              <a:buSzPct val="125000"/>
              <a:buFont typeface="Arial" pitchFamily="34" charset="0"/>
              <a:buChar char="•"/>
            </a:pPr>
            <a:r>
              <a:rPr lang="en-US" sz="2700" b="1" dirty="0" smtClean="0">
                <a:latin typeface="+mn-lt"/>
              </a:rPr>
              <a:t>Cuba </a:t>
            </a:r>
            <a:r>
              <a:rPr lang="en-US" sz="2700" b="1" dirty="0">
                <a:latin typeface="+mn-lt"/>
              </a:rPr>
              <a:t>has restructured its debt </a:t>
            </a:r>
            <a:r>
              <a:rPr lang="en-US" sz="2700" b="1" dirty="0" smtClean="0">
                <a:latin typeface="+mn-lt"/>
              </a:rPr>
              <a:t>with China, Japan, </a:t>
            </a:r>
            <a:r>
              <a:rPr lang="en-US" sz="2700" b="1" dirty="0">
                <a:latin typeface="+mn-lt"/>
              </a:rPr>
              <a:t>Mexico and Russia, each time obtaining substantial </a:t>
            </a:r>
            <a:r>
              <a:rPr lang="en-US" sz="2700" b="1" dirty="0" smtClean="0">
                <a:latin typeface="+mn-lt"/>
              </a:rPr>
              <a:t>reductions </a:t>
            </a:r>
            <a:r>
              <a:rPr lang="en-US" sz="2700" b="1" dirty="0">
                <a:latin typeface="+mn-lt"/>
              </a:rPr>
              <a:t>in what it </a:t>
            </a:r>
            <a:r>
              <a:rPr lang="en-US" sz="2700" b="1" dirty="0" smtClean="0">
                <a:latin typeface="+mn-lt"/>
              </a:rPr>
              <a:t>owed.</a:t>
            </a:r>
            <a:endParaRPr lang="en-US" sz="2700" b="1" dirty="0">
              <a:latin typeface="+mn-lt"/>
            </a:endParaRPr>
          </a:p>
          <a:p>
            <a:pPr marL="342900" indent="-342900">
              <a:buClr>
                <a:srgbClr val="FF6600"/>
              </a:buClr>
              <a:buSzPct val="125000"/>
              <a:buFont typeface="Arial" pitchFamily="34" charset="0"/>
              <a:buChar char="•"/>
            </a:pPr>
            <a:r>
              <a:rPr lang="en-US" sz="2700" b="1" dirty="0" smtClean="0">
                <a:solidFill>
                  <a:schemeClr val="tx1"/>
                </a:solidFill>
                <a:latin typeface="+mn-lt"/>
              </a:rPr>
              <a:t>Limited security for loans/investment</a:t>
            </a:r>
            <a:endParaRPr lang="en-US" sz="2700" b="1" dirty="0">
              <a:solidFill>
                <a:schemeClr val="tx1"/>
              </a:solidFill>
              <a:latin typeface="+mn-lt"/>
            </a:endParaRPr>
          </a:p>
        </p:txBody>
      </p:sp>
    </p:spTree>
    <p:extLst>
      <p:ext uri="{BB962C8B-B14F-4D97-AF65-F5344CB8AC3E}">
        <p14:creationId xmlns:p14="http://schemas.microsoft.com/office/powerpoint/2010/main" val="1227184984"/>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76200"/>
            <a:ext cx="7162800" cy="1219200"/>
          </a:xfrm>
        </p:spPr>
        <p:txBody>
          <a:bodyPr/>
          <a:lstStyle/>
          <a:p>
            <a:pPr eaLnBrk="1" hangingPunct="1">
              <a:defRPr/>
            </a:pPr>
            <a:r>
              <a:rPr lang="en-US" sz="3800" b="1" dirty="0" smtClean="0"/>
              <a:t>FROM THE U.S. SMALL BUSINESS ADMINISTRATION</a:t>
            </a:r>
            <a:endParaRPr lang="en-US" sz="3800" b="1" dirty="0"/>
          </a:p>
        </p:txBody>
      </p:sp>
      <p:sp>
        <p:nvSpPr>
          <p:cNvPr id="7" name="TextBox 6"/>
          <p:cNvSpPr txBox="1"/>
          <p:nvPr/>
        </p:nvSpPr>
        <p:spPr>
          <a:xfrm>
            <a:off x="304800" y="1371600"/>
            <a:ext cx="8610600" cy="5693866"/>
          </a:xfrm>
          <a:prstGeom prst="rect">
            <a:avLst/>
          </a:prstGeom>
          <a:noFill/>
        </p:spPr>
        <p:txBody>
          <a:bodyPr wrap="square" rtlCol="0">
            <a:spAutoFit/>
          </a:bodyPr>
          <a:lstStyle/>
          <a:p>
            <a:pPr>
              <a:buClr>
                <a:srgbClr val="FF6600"/>
              </a:buClr>
              <a:buSzPct val="125000"/>
            </a:pPr>
            <a:r>
              <a:rPr lang="en-US" sz="2200" b="1" dirty="0" smtClean="0">
                <a:effectLst>
                  <a:outerShdw blurRad="38100" dist="38100" dir="2700000" algn="tl">
                    <a:srgbClr val="000000">
                      <a:alpha val="43137"/>
                    </a:srgbClr>
                  </a:outerShdw>
                </a:effectLst>
                <a:latin typeface="+mn-lt"/>
              </a:rPr>
              <a:t>“</a:t>
            </a:r>
            <a:r>
              <a:rPr lang="en-US" sz="2600" b="1" dirty="0" smtClean="0">
                <a:effectLst>
                  <a:outerShdw blurRad="38100" dist="38100" dir="2700000" algn="tl">
                    <a:srgbClr val="000000">
                      <a:alpha val="43137"/>
                    </a:srgbClr>
                  </a:outerShdw>
                </a:effectLst>
                <a:latin typeface="+mn-lt"/>
              </a:rPr>
              <a:t>We </a:t>
            </a:r>
            <a:r>
              <a:rPr lang="en-US" sz="2600" b="1" dirty="0">
                <a:effectLst>
                  <a:outerShdw blurRad="38100" dist="38100" dir="2700000" algn="tl">
                    <a:srgbClr val="000000">
                      <a:alpha val="43137"/>
                    </a:srgbClr>
                  </a:outerShdw>
                </a:effectLst>
                <a:latin typeface="+mn-lt"/>
              </a:rPr>
              <a:t>are convinced that the best way to ensure opportunity and democracy in Cuba is by empowering the Cuban people – rather than denying them access to resources. At the same time, American businesses, small and large, stand to gain access to an important new market for goods and services only 90 miles from our shores</a:t>
            </a:r>
            <a:r>
              <a:rPr lang="en-US" sz="2600" b="1" dirty="0" smtClean="0">
                <a:effectLst>
                  <a:outerShdw blurRad="38100" dist="38100" dir="2700000" algn="tl">
                    <a:srgbClr val="000000">
                      <a:alpha val="43137"/>
                    </a:srgbClr>
                  </a:outerShdw>
                </a:effectLst>
                <a:latin typeface="+mn-lt"/>
              </a:rPr>
              <a:t>. While there remains much work to be done, this is </a:t>
            </a:r>
            <a:r>
              <a:rPr lang="en-US" sz="2600" b="1" dirty="0">
                <a:effectLst>
                  <a:outerShdw blurRad="38100" dist="38100" dir="2700000" algn="tl">
                    <a:srgbClr val="000000">
                      <a:alpha val="43137"/>
                    </a:srgbClr>
                  </a:outerShdw>
                </a:effectLst>
                <a:latin typeface="+mn-lt"/>
              </a:rPr>
              <a:t>an important start.  We at the SBA stand ready to work with American small businesses to realize the full potential of today’s historic announcement</a:t>
            </a:r>
            <a:r>
              <a:rPr lang="en-US" sz="2600" b="1" dirty="0" smtClean="0">
                <a:effectLst>
                  <a:outerShdw blurRad="38100" dist="38100" dir="2700000" algn="tl">
                    <a:srgbClr val="000000">
                      <a:alpha val="43137"/>
                    </a:srgbClr>
                  </a:outerShdw>
                </a:effectLst>
                <a:latin typeface="+mn-lt"/>
              </a:rPr>
              <a:t>.”</a:t>
            </a:r>
          </a:p>
          <a:p>
            <a:pPr>
              <a:buClr>
                <a:srgbClr val="FF6600"/>
              </a:buClr>
              <a:buSzPct val="125000"/>
            </a:pPr>
            <a:endParaRPr lang="en-US" sz="1600" b="1" dirty="0">
              <a:solidFill>
                <a:schemeClr val="tx1"/>
              </a:solidFill>
              <a:effectLst>
                <a:outerShdw blurRad="38100" dist="38100" dir="2700000" algn="tl">
                  <a:srgbClr val="000000">
                    <a:alpha val="43137"/>
                  </a:srgbClr>
                </a:outerShdw>
              </a:effectLst>
              <a:latin typeface="+mn-lt"/>
            </a:endParaRPr>
          </a:p>
          <a:p>
            <a:r>
              <a:rPr lang="en-US" b="1" dirty="0" smtClean="0">
                <a:effectLst>
                  <a:outerShdw blurRad="38100" dist="38100" dir="2700000" algn="tl">
                    <a:srgbClr val="000000">
                      <a:alpha val="43137"/>
                    </a:srgbClr>
                  </a:outerShdw>
                </a:effectLst>
                <a:latin typeface="+mn-lt"/>
              </a:rPr>
              <a:t>   SBA </a:t>
            </a:r>
            <a:r>
              <a:rPr lang="en-US" b="1" dirty="0">
                <a:effectLst>
                  <a:outerShdw blurRad="38100" dist="38100" dir="2700000" algn="tl">
                    <a:srgbClr val="000000">
                      <a:alpha val="43137"/>
                    </a:srgbClr>
                  </a:outerShdw>
                </a:effectLst>
                <a:latin typeface="+mn-lt"/>
              </a:rPr>
              <a:t>Administrator Maria Contreras-Sweet  </a:t>
            </a:r>
          </a:p>
          <a:p>
            <a:pPr lvl="2"/>
            <a:r>
              <a:rPr lang="en-US" b="1" dirty="0" smtClean="0">
                <a:effectLst>
                  <a:outerShdw blurRad="38100" dist="38100" dir="2700000" algn="tl">
                    <a:srgbClr val="000000">
                      <a:alpha val="43137"/>
                    </a:srgbClr>
                  </a:outerShdw>
                </a:effectLst>
                <a:latin typeface="+mn-lt"/>
              </a:rPr>
              <a:t>December </a:t>
            </a:r>
            <a:r>
              <a:rPr lang="en-US" b="1" dirty="0">
                <a:effectLst>
                  <a:outerShdw blurRad="38100" dist="38100" dir="2700000" algn="tl">
                    <a:srgbClr val="000000">
                      <a:alpha val="43137"/>
                    </a:srgbClr>
                  </a:outerShdw>
                </a:effectLst>
                <a:latin typeface="+mn-lt"/>
              </a:rPr>
              <a:t>17, </a:t>
            </a:r>
            <a:r>
              <a:rPr lang="en-US" b="1" dirty="0" smtClean="0">
                <a:effectLst>
                  <a:outerShdw blurRad="38100" dist="38100" dir="2700000" algn="tl">
                    <a:srgbClr val="000000">
                      <a:alpha val="43137"/>
                    </a:srgbClr>
                  </a:outerShdw>
                </a:effectLst>
                <a:latin typeface="+mn-lt"/>
              </a:rPr>
              <a:t>2014</a:t>
            </a:r>
            <a:endParaRPr lang="en-US" b="1" dirty="0" smtClean="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166385127"/>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152400" y="152400"/>
            <a:ext cx="8839200" cy="1371600"/>
          </a:xfrm>
          <a:solidFill>
            <a:schemeClr val="accent1"/>
          </a:solidFill>
          <a:ln w="38100">
            <a:solidFill>
              <a:schemeClr val="bg1"/>
            </a:solidFill>
          </a:ln>
        </p:spPr>
        <p:txBody>
          <a:bodyPr/>
          <a:lstStyle/>
          <a:p>
            <a:pPr eaLnBrk="1" hangingPunct="1">
              <a:defRPr/>
            </a:pPr>
            <a:r>
              <a:rPr lang="en-US" sz="3800" b="1" dirty="0" smtClean="0">
                <a:solidFill>
                  <a:schemeClr val="bg1"/>
                </a:solidFill>
              </a:rPr>
              <a:t>CUBAN SUGAR PRODUCTION – 1989/90, 2010/11 &amp; 2014/15 SEASONS</a:t>
            </a:r>
            <a:endParaRPr lang="en-US" sz="3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08470715"/>
              </p:ext>
            </p:extLst>
          </p:nvPr>
        </p:nvGraphicFramePr>
        <p:xfrm>
          <a:off x="304801" y="1905000"/>
          <a:ext cx="8458199" cy="1676400"/>
        </p:xfrm>
        <a:graphic>
          <a:graphicData uri="http://schemas.openxmlformats.org/drawingml/2006/table">
            <a:tbl>
              <a:tblPr firstRow="1" bandRow="1">
                <a:tableStyleId>{5C22544A-7EE6-4342-B048-85BDC9FD1C3A}</a:tableStyleId>
              </a:tblPr>
              <a:tblGrid>
                <a:gridCol w="2612943"/>
                <a:gridCol w="1959056"/>
                <a:gridCol w="1905000"/>
                <a:gridCol w="1981200"/>
              </a:tblGrid>
              <a:tr h="370840">
                <a:tc>
                  <a:txBody>
                    <a:bodyPr/>
                    <a:lstStyle/>
                    <a:p>
                      <a:endParaRPr lang="en-US" sz="2400" dirty="0"/>
                    </a:p>
                  </a:txBody>
                  <a:tcPr/>
                </a:tc>
                <a:tc>
                  <a:txBody>
                    <a:bodyPr/>
                    <a:lstStyle/>
                    <a:p>
                      <a:pPr algn="ctr"/>
                      <a:r>
                        <a:rPr lang="en-US" sz="2800" dirty="0" smtClean="0">
                          <a:solidFill>
                            <a:schemeClr val="accent2"/>
                          </a:solidFill>
                          <a:effectLst/>
                        </a:rPr>
                        <a:t>1989/90</a:t>
                      </a:r>
                      <a:endParaRPr lang="en-US" sz="2800" dirty="0">
                        <a:solidFill>
                          <a:schemeClr val="accent2"/>
                        </a:solidFill>
                        <a:effectLst/>
                      </a:endParaRPr>
                    </a:p>
                  </a:txBody>
                  <a:tcPr/>
                </a:tc>
                <a:tc>
                  <a:txBody>
                    <a:bodyPr/>
                    <a:lstStyle/>
                    <a:p>
                      <a:pPr algn="ctr"/>
                      <a:r>
                        <a:rPr lang="en-US" sz="2800" dirty="0" smtClean="0">
                          <a:solidFill>
                            <a:schemeClr val="accent2"/>
                          </a:solidFill>
                          <a:effectLst/>
                        </a:rPr>
                        <a:t>2010/11</a:t>
                      </a:r>
                      <a:endParaRPr lang="en-US" sz="2800" dirty="0">
                        <a:solidFill>
                          <a:schemeClr val="accent2"/>
                        </a:solidFill>
                        <a:effectLst/>
                      </a:endParaRPr>
                    </a:p>
                  </a:txBody>
                  <a:tcPr/>
                </a:tc>
                <a:tc>
                  <a:txBody>
                    <a:bodyPr/>
                    <a:lstStyle/>
                    <a:p>
                      <a:pPr algn="ctr"/>
                      <a:r>
                        <a:rPr lang="en-US" sz="2800" dirty="0" smtClean="0">
                          <a:solidFill>
                            <a:schemeClr val="accent2"/>
                          </a:solidFill>
                          <a:effectLst/>
                        </a:rPr>
                        <a:t>2014/15</a:t>
                      </a:r>
                      <a:endParaRPr lang="en-US" sz="2800" dirty="0">
                        <a:solidFill>
                          <a:schemeClr val="accent2"/>
                        </a:solidFill>
                        <a:effectLst/>
                      </a:endParaRPr>
                    </a:p>
                  </a:txBody>
                  <a:tcPr/>
                </a:tc>
              </a:tr>
              <a:tr h="370840">
                <a:tc>
                  <a:txBody>
                    <a:bodyPr/>
                    <a:lstStyle/>
                    <a:p>
                      <a:endParaRPr lang="en-US" sz="2800" b="1" dirty="0">
                        <a:solidFill>
                          <a:schemeClr val="accent2"/>
                        </a:solidFill>
                      </a:endParaRPr>
                    </a:p>
                  </a:txBody>
                  <a:tcPr anchor="ctr"/>
                </a:tc>
                <a:tc gridSpan="3">
                  <a:txBody>
                    <a:bodyPr/>
                    <a:lstStyle/>
                    <a:p>
                      <a:pPr algn="ctr"/>
                      <a:r>
                        <a:rPr lang="en-US" sz="3200" b="1" u="sng" dirty="0" smtClean="0">
                          <a:solidFill>
                            <a:schemeClr val="accent2"/>
                          </a:solidFill>
                        </a:rPr>
                        <a:t>MILLION</a:t>
                      </a:r>
                      <a:r>
                        <a:rPr lang="en-US" sz="3200" b="1" dirty="0" smtClean="0">
                          <a:solidFill>
                            <a:schemeClr val="accent2"/>
                          </a:solidFill>
                        </a:rPr>
                        <a:t> metric tons</a:t>
                      </a:r>
                      <a:endParaRPr lang="en-US" sz="3200" b="1" dirty="0">
                        <a:solidFill>
                          <a:schemeClr val="accent2"/>
                        </a:solidFill>
                      </a:endParaRPr>
                    </a:p>
                  </a:txBody>
                  <a:tcPr anchor="ctr"/>
                </a:tc>
                <a:tc hMerge="1">
                  <a:txBody>
                    <a:bodyPr/>
                    <a:lstStyle/>
                    <a:p>
                      <a:pPr algn="ctr"/>
                      <a:endParaRPr lang="en-US" sz="3200" b="1" dirty="0">
                        <a:solidFill>
                          <a:schemeClr val="accent2"/>
                        </a:solidFill>
                        <a:effectLst/>
                      </a:endParaRPr>
                    </a:p>
                  </a:txBody>
                  <a:tcPr anchor="ctr"/>
                </a:tc>
                <a:tc hMerge="1">
                  <a:txBody>
                    <a:bodyPr/>
                    <a:lstStyle/>
                    <a:p>
                      <a:pPr algn="ctr"/>
                      <a:endParaRPr lang="en-US" sz="3200" b="1" dirty="0">
                        <a:solidFill>
                          <a:schemeClr val="accent2"/>
                        </a:solidFill>
                        <a:effectLst/>
                      </a:endParaRPr>
                    </a:p>
                  </a:txBody>
                  <a:tcPr anchor="ctr"/>
                </a:tc>
              </a:tr>
              <a:tr h="370840">
                <a:tc>
                  <a:txBody>
                    <a:bodyPr/>
                    <a:lstStyle/>
                    <a:p>
                      <a:r>
                        <a:rPr lang="en-US" sz="2800" b="1" dirty="0" smtClean="0">
                          <a:solidFill>
                            <a:schemeClr val="accent2"/>
                          </a:solidFill>
                        </a:rPr>
                        <a:t>PRODUCTION  </a:t>
                      </a:r>
                      <a:endParaRPr lang="en-US" sz="2800" b="1" dirty="0">
                        <a:solidFill>
                          <a:schemeClr val="accent2"/>
                        </a:solidFill>
                      </a:endParaRPr>
                    </a:p>
                  </a:txBody>
                  <a:tcPr anchor="ctr"/>
                </a:tc>
                <a:tc>
                  <a:txBody>
                    <a:bodyPr/>
                    <a:lstStyle/>
                    <a:p>
                      <a:pPr algn="ctr"/>
                      <a:r>
                        <a:rPr lang="en-US" sz="3200" b="1" dirty="0" smtClean="0">
                          <a:solidFill>
                            <a:schemeClr val="accent2"/>
                          </a:solidFill>
                        </a:rPr>
                        <a:t>8.4</a:t>
                      </a:r>
                      <a:endParaRPr lang="en-US" sz="3200" b="1" dirty="0">
                        <a:solidFill>
                          <a:schemeClr val="accent2"/>
                        </a:solidFill>
                      </a:endParaRPr>
                    </a:p>
                  </a:txBody>
                  <a:tcPr anchor="ctr"/>
                </a:tc>
                <a:tc>
                  <a:txBody>
                    <a:bodyPr/>
                    <a:lstStyle/>
                    <a:p>
                      <a:pPr algn="ctr"/>
                      <a:endParaRPr lang="en-US" sz="3200" b="1" dirty="0">
                        <a:solidFill>
                          <a:schemeClr val="accent2"/>
                        </a:solidFill>
                        <a:effectLst/>
                      </a:endParaRPr>
                    </a:p>
                  </a:txBody>
                  <a:tcPr anchor="ctr"/>
                </a:tc>
                <a:tc>
                  <a:txBody>
                    <a:bodyPr/>
                    <a:lstStyle/>
                    <a:p>
                      <a:pPr algn="ctr"/>
                      <a:endParaRPr lang="en-US" sz="3200" b="1" dirty="0">
                        <a:solidFill>
                          <a:schemeClr val="accent2"/>
                        </a:solidFill>
                        <a:effectLst/>
                      </a:endParaRPr>
                    </a:p>
                  </a:txBody>
                  <a:tcPr anchor="ctr"/>
                </a:tc>
              </a:tr>
            </a:tbl>
          </a:graphicData>
        </a:graphic>
      </p:graphicFrame>
      <p:sp>
        <p:nvSpPr>
          <p:cNvPr id="5" name="Rectangle 4"/>
          <p:cNvSpPr/>
          <p:nvPr/>
        </p:nvSpPr>
        <p:spPr>
          <a:xfrm>
            <a:off x="152400" y="3805297"/>
            <a:ext cx="8382000" cy="2062103"/>
          </a:xfrm>
          <a:prstGeom prst="rect">
            <a:avLst/>
          </a:prstGeom>
        </p:spPr>
        <p:txBody>
          <a:bodyPr wrap="square">
            <a:spAutoFit/>
          </a:bodyPr>
          <a:lstStyle/>
          <a:p>
            <a:pPr marL="342900" lvl="0" indent="-342900">
              <a:spcBef>
                <a:spcPct val="20000"/>
              </a:spcBef>
              <a:buClr>
                <a:schemeClr val="tx2"/>
              </a:buClr>
              <a:buSzPct val="125000"/>
              <a:buFontTx/>
              <a:buChar char="•"/>
              <a:defRPr/>
            </a:pPr>
            <a:r>
              <a:rPr lang="en-US" sz="3200" b="1" kern="0" dirty="0" smtClean="0">
                <a:solidFill>
                  <a:schemeClr val="bg1"/>
                </a:solidFill>
                <a:effectLst>
                  <a:outerShdw blurRad="38100" dist="38100" dir="2700000" algn="tl">
                    <a:srgbClr val="000000"/>
                  </a:outerShdw>
                </a:effectLst>
                <a:latin typeface="+mn-lt"/>
                <a:cs typeface="Times New Roman" pitchFamily="18" charset="0"/>
              </a:rPr>
              <a:t>In the late 1980s, Cuba was the world’s third largest sugar producer (behind Brazil and India), and the world’s largest sugar exporter</a:t>
            </a:r>
          </a:p>
        </p:txBody>
      </p:sp>
    </p:spTree>
    <p:extLst>
      <p:ext uri="{BB962C8B-B14F-4D97-AF65-F5344CB8AC3E}">
        <p14:creationId xmlns:p14="http://schemas.microsoft.com/office/powerpoint/2010/main" val="3183743932"/>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914400" y="152400"/>
            <a:ext cx="7391400" cy="1905000"/>
          </a:xfrm>
        </p:spPr>
        <p:txBody>
          <a:bodyPr/>
          <a:lstStyle/>
          <a:p>
            <a:pPr eaLnBrk="1" hangingPunct="1">
              <a:defRPr/>
            </a:pPr>
            <a:r>
              <a:rPr lang="en-US" b="1" dirty="0" smtClean="0">
                <a:cs typeface="Times New Roman" pitchFamily="18" charset="0"/>
              </a:rPr>
              <a:t>AN ECONOMIST’S APPROACH TO ANALYZING CUBAN AGRICULTURE</a:t>
            </a:r>
            <a:endParaRPr lang="en-US" b="1" dirty="0" smtClean="0"/>
          </a:p>
        </p:txBody>
      </p:sp>
      <p:sp>
        <p:nvSpPr>
          <p:cNvPr id="320515" name="Rectangle 3"/>
          <p:cNvSpPr>
            <a:spLocks noGrp="1" noChangeArrowheads="1"/>
          </p:cNvSpPr>
          <p:nvPr>
            <p:ph type="body" idx="1"/>
          </p:nvPr>
        </p:nvSpPr>
        <p:spPr>
          <a:xfrm>
            <a:off x="381000" y="2209800"/>
            <a:ext cx="8305800" cy="4191000"/>
          </a:xfrm>
        </p:spPr>
        <p:txBody>
          <a:bodyPr/>
          <a:lstStyle/>
          <a:p>
            <a:pPr eaLnBrk="1" hangingPunct="1">
              <a:defRPr/>
            </a:pPr>
            <a:r>
              <a:rPr lang="en-US" sz="2800" b="1" dirty="0" smtClean="0">
                <a:solidFill>
                  <a:schemeClr val="bg1"/>
                </a:solidFill>
                <a:cs typeface="Times New Roman" pitchFamily="18" charset="0"/>
              </a:rPr>
              <a:t>TRADITIONAL  FACTORS  OF  PRODUCTION:</a:t>
            </a:r>
          </a:p>
          <a:p>
            <a:pPr lvl="1" eaLnBrk="1" hangingPunct="1">
              <a:defRPr/>
            </a:pPr>
            <a:r>
              <a:rPr lang="en-US" sz="3200" b="1" dirty="0" smtClean="0">
                <a:solidFill>
                  <a:schemeClr val="bg1"/>
                </a:solidFill>
                <a:cs typeface="Times New Roman" pitchFamily="18" charset="0"/>
              </a:rPr>
              <a:t> </a:t>
            </a:r>
            <a:r>
              <a:rPr lang="en-US" b="1" dirty="0" smtClean="0">
                <a:solidFill>
                  <a:srgbClr val="FFFF00"/>
                </a:solidFill>
                <a:cs typeface="Times New Roman" pitchFamily="18" charset="0"/>
              </a:rPr>
              <a:t>Land</a:t>
            </a:r>
            <a:r>
              <a:rPr lang="en-US" b="1" dirty="0" smtClean="0">
                <a:solidFill>
                  <a:schemeClr val="bg1"/>
                </a:solidFill>
                <a:cs typeface="Times New Roman" pitchFamily="18" charset="0"/>
              </a:rPr>
              <a:t> </a:t>
            </a:r>
            <a:r>
              <a:rPr lang="en-US" b="1" dirty="0">
                <a:solidFill>
                  <a:schemeClr val="bg1"/>
                </a:solidFill>
                <a:cs typeface="Times New Roman" pitchFamily="18" charset="0"/>
              </a:rPr>
              <a:t>(and related natural resource </a:t>
            </a:r>
            <a:r>
              <a:rPr lang="en-US" b="1" dirty="0" smtClean="0">
                <a:solidFill>
                  <a:schemeClr val="bg1"/>
                </a:solidFill>
                <a:cs typeface="Times New Roman" pitchFamily="18" charset="0"/>
              </a:rPr>
              <a:t> endowments</a:t>
            </a:r>
            <a:r>
              <a:rPr lang="en-US" b="1" dirty="0">
                <a:solidFill>
                  <a:schemeClr val="bg1"/>
                </a:solidFill>
                <a:cs typeface="Times New Roman" pitchFamily="18" charset="0"/>
              </a:rPr>
              <a:t>)</a:t>
            </a:r>
          </a:p>
          <a:p>
            <a:pPr lvl="1" eaLnBrk="1" hangingPunct="1">
              <a:defRPr/>
            </a:pPr>
            <a:r>
              <a:rPr lang="en-US" b="1" dirty="0" smtClean="0">
                <a:solidFill>
                  <a:schemeClr val="bg1"/>
                </a:solidFill>
                <a:cs typeface="Times New Roman" pitchFamily="18" charset="0"/>
              </a:rPr>
              <a:t> </a:t>
            </a:r>
            <a:r>
              <a:rPr lang="en-US" b="1" dirty="0" smtClean="0">
                <a:solidFill>
                  <a:srgbClr val="FFFF00"/>
                </a:solidFill>
                <a:cs typeface="Times New Roman" pitchFamily="18" charset="0"/>
              </a:rPr>
              <a:t>Labor </a:t>
            </a:r>
            <a:r>
              <a:rPr lang="en-US" b="1" dirty="0" smtClean="0">
                <a:cs typeface="Times New Roman" pitchFamily="18" charset="0"/>
              </a:rPr>
              <a:t>(human capital)</a:t>
            </a:r>
          </a:p>
          <a:p>
            <a:pPr lvl="1" eaLnBrk="1" hangingPunct="1">
              <a:defRPr/>
            </a:pPr>
            <a:r>
              <a:rPr lang="en-US" b="1" dirty="0" smtClean="0">
                <a:solidFill>
                  <a:schemeClr val="bg1"/>
                </a:solidFill>
                <a:cs typeface="Times New Roman" pitchFamily="18" charset="0"/>
              </a:rPr>
              <a:t> </a:t>
            </a:r>
            <a:r>
              <a:rPr lang="en-US" b="1" dirty="0" smtClean="0">
                <a:solidFill>
                  <a:srgbClr val="FFFF00"/>
                </a:solidFill>
                <a:cs typeface="Times New Roman" pitchFamily="18" charset="0"/>
              </a:rPr>
              <a:t>Capital</a:t>
            </a:r>
          </a:p>
          <a:p>
            <a:pPr eaLnBrk="1" hangingPunct="1">
              <a:defRPr/>
            </a:pPr>
            <a:r>
              <a:rPr lang="en-US" sz="2800" b="1" dirty="0" smtClean="0">
                <a:solidFill>
                  <a:schemeClr val="bg1"/>
                </a:solidFill>
                <a:cs typeface="Times New Roman" pitchFamily="18" charset="0"/>
              </a:rPr>
              <a:t>NEW  FACTORS OF PRODUCTION?</a:t>
            </a:r>
          </a:p>
          <a:p>
            <a:pPr lvl="1" eaLnBrk="1" hangingPunct="1">
              <a:defRPr/>
            </a:pPr>
            <a:r>
              <a:rPr lang="en-US" b="1" dirty="0" smtClean="0">
                <a:solidFill>
                  <a:schemeClr val="bg1"/>
                </a:solidFill>
                <a:cs typeface="Times New Roman" pitchFamily="18" charset="0"/>
              </a:rPr>
              <a:t> Technology???</a:t>
            </a:r>
          </a:p>
          <a:p>
            <a:pPr lvl="1" eaLnBrk="1" hangingPunct="1">
              <a:defRPr/>
            </a:pPr>
            <a:r>
              <a:rPr lang="en-US" b="1" dirty="0">
                <a:solidFill>
                  <a:schemeClr val="bg1"/>
                </a:solidFill>
                <a:cs typeface="Times New Roman" pitchFamily="18" charset="0"/>
              </a:rPr>
              <a:t> </a:t>
            </a:r>
            <a:r>
              <a:rPr lang="en-US" b="1" dirty="0" smtClean="0">
                <a:solidFill>
                  <a:srgbClr val="FFFF00"/>
                </a:solidFill>
                <a:cs typeface="Times New Roman" pitchFamily="18" charset="0"/>
              </a:rPr>
              <a:t>Entrepreneurship</a:t>
            </a:r>
          </a:p>
        </p:txBody>
      </p:sp>
    </p:spTree>
    <p:extLst>
      <p:ext uri="{BB962C8B-B14F-4D97-AF65-F5344CB8AC3E}">
        <p14:creationId xmlns:p14="http://schemas.microsoft.com/office/powerpoint/2010/main" val="209121323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0515">
                                            <p:txEl>
                                              <p:pRg st="1" end="1"/>
                                            </p:txEl>
                                          </p:spTgt>
                                        </p:tgtEl>
                                        <p:attrNameLst>
                                          <p:attrName>style.visibility</p:attrName>
                                        </p:attrNameLst>
                                      </p:cBhvr>
                                      <p:to>
                                        <p:strVal val="visible"/>
                                      </p:to>
                                    </p:set>
                                    <p:animEffect transition="in" filter="fade">
                                      <p:cBhvr>
                                        <p:cTn id="7" dur="1000"/>
                                        <p:tgtEl>
                                          <p:spTgt spid="320515">
                                            <p:txEl>
                                              <p:pRg st="1" end="1"/>
                                            </p:txEl>
                                          </p:spTgt>
                                        </p:tgtEl>
                                      </p:cBhvr>
                                    </p:animEffect>
                                    <p:anim calcmode="lin" valueType="num">
                                      <p:cBhvr>
                                        <p:cTn id="8" dur="1000" fill="hold"/>
                                        <p:tgtEl>
                                          <p:spTgt spid="3205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051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0515">
                                            <p:txEl>
                                              <p:pRg st="2" end="2"/>
                                            </p:txEl>
                                          </p:spTgt>
                                        </p:tgtEl>
                                        <p:attrNameLst>
                                          <p:attrName>style.visibility</p:attrName>
                                        </p:attrNameLst>
                                      </p:cBhvr>
                                      <p:to>
                                        <p:strVal val="visible"/>
                                      </p:to>
                                    </p:set>
                                    <p:animEffect transition="in" filter="fade">
                                      <p:cBhvr>
                                        <p:cTn id="12" dur="1000"/>
                                        <p:tgtEl>
                                          <p:spTgt spid="320515">
                                            <p:txEl>
                                              <p:pRg st="2" end="2"/>
                                            </p:txEl>
                                          </p:spTgt>
                                        </p:tgtEl>
                                      </p:cBhvr>
                                    </p:animEffect>
                                    <p:anim calcmode="lin" valueType="num">
                                      <p:cBhvr>
                                        <p:cTn id="13" dur="1000" fill="hold"/>
                                        <p:tgtEl>
                                          <p:spTgt spid="32051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2051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0515">
                                            <p:txEl>
                                              <p:pRg st="3" end="3"/>
                                            </p:txEl>
                                          </p:spTgt>
                                        </p:tgtEl>
                                        <p:attrNameLst>
                                          <p:attrName>style.visibility</p:attrName>
                                        </p:attrNameLst>
                                      </p:cBhvr>
                                      <p:to>
                                        <p:strVal val="visible"/>
                                      </p:to>
                                    </p:set>
                                    <p:animEffect transition="in" filter="fade">
                                      <p:cBhvr>
                                        <p:cTn id="17" dur="1000"/>
                                        <p:tgtEl>
                                          <p:spTgt spid="320515">
                                            <p:txEl>
                                              <p:pRg st="3" end="3"/>
                                            </p:txEl>
                                          </p:spTgt>
                                        </p:tgtEl>
                                      </p:cBhvr>
                                    </p:animEffect>
                                    <p:anim calcmode="lin" valueType="num">
                                      <p:cBhvr>
                                        <p:cTn id="18" dur="1000" fill="hold"/>
                                        <p:tgtEl>
                                          <p:spTgt spid="32051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205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20515">
                                            <p:txEl>
                                              <p:pRg st="4" end="4"/>
                                            </p:txEl>
                                          </p:spTgt>
                                        </p:tgtEl>
                                        <p:attrNameLst>
                                          <p:attrName>style.visibility</p:attrName>
                                        </p:attrNameLst>
                                      </p:cBhvr>
                                      <p:to>
                                        <p:strVal val="visible"/>
                                      </p:to>
                                    </p:set>
                                    <p:animEffect transition="in" filter="fade">
                                      <p:cBhvr>
                                        <p:cTn id="24" dur="1000"/>
                                        <p:tgtEl>
                                          <p:spTgt spid="320515">
                                            <p:txEl>
                                              <p:pRg st="4" end="4"/>
                                            </p:txEl>
                                          </p:spTgt>
                                        </p:tgtEl>
                                      </p:cBhvr>
                                    </p:animEffect>
                                    <p:anim calcmode="lin" valueType="num">
                                      <p:cBhvr>
                                        <p:cTn id="25" dur="1000" fill="hold"/>
                                        <p:tgtEl>
                                          <p:spTgt spid="32051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20515">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0515">
                                            <p:txEl>
                                              <p:pRg st="5" end="5"/>
                                            </p:txEl>
                                          </p:spTgt>
                                        </p:tgtEl>
                                        <p:attrNameLst>
                                          <p:attrName>style.visibility</p:attrName>
                                        </p:attrNameLst>
                                      </p:cBhvr>
                                      <p:to>
                                        <p:strVal val="visible"/>
                                      </p:to>
                                    </p:set>
                                    <p:animEffect transition="in" filter="fade">
                                      <p:cBhvr>
                                        <p:cTn id="29" dur="1000"/>
                                        <p:tgtEl>
                                          <p:spTgt spid="320515">
                                            <p:txEl>
                                              <p:pRg st="5" end="5"/>
                                            </p:txEl>
                                          </p:spTgt>
                                        </p:tgtEl>
                                      </p:cBhvr>
                                    </p:animEffect>
                                    <p:anim calcmode="lin" valueType="num">
                                      <p:cBhvr>
                                        <p:cTn id="30" dur="1000" fill="hold"/>
                                        <p:tgtEl>
                                          <p:spTgt spid="320515">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20515">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20515">
                                            <p:txEl>
                                              <p:pRg st="6" end="6"/>
                                            </p:txEl>
                                          </p:spTgt>
                                        </p:tgtEl>
                                        <p:attrNameLst>
                                          <p:attrName>style.visibility</p:attrName>
                                        </p:attrNameLst>
                                      </p:cBhvr>
                                      <p:to>
                                        <p:strVal val="visible"/>
                                      </p:to>
                                    </p:set>
                                    <p:animEffect transition="in" filter="fade">
                                      <p:cBhvr>
                                        <p:cTn id="34" dur="1000"/>
                                        <p:tgtEl>
                                          <p:spTgt spid="320515">
                                            <p:txEl>
                                              <p:pRg st="6" end="6"/>
                                            </p:txEl>
                                          </p:spTgt>
                                        </p:tgtEl>
                                      </p:cBhvr>
                                    </p:animEffect>
                                    <p:anim calcmode="lin" valueType="num">
                                      <p:cBhvr>
                                        <p:cTn id="35" dur="1000" fill="hold"/>
                                        <p:tgtEl>
                                          <p:spTgt spid="320515">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205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304800" y="76200"/>
            <a:ext cx="8458200" cy="1219200"/>
          </a:xfrm>
          <a:solidFill>
            <a:schemeClr val="accent1"/>
          </a:solidFill>
          <a:ln w="38100">
            <a:solidFill>
              <a:schemeClr val="bg1"/>
            </a:solidFill>
          </a:ln>
        </p:spPr>
        <p:txBody>
          <a:bodyPr/>
          <a:lstStyle/>
          <a:p>
            <a:pPr eaLnBrk="1" hangingPunct="1">
              <a:defRPr/>
            </a:pPr>
            <a:r>
              <a:rPr lang="en-US" b="1" dirty="0" smtClean="0">
                <a:solidFill>
                  <a:schemeClr val="bg1"/>
                </a:solidFill>
              </a:rPr>
              <a:t>SUGAR EXPORTS – DRIVING THE CUBAN ECONOMY</a:t>
            </a:r>
            <a:endParaRPr lang="en-US" b="1" dirty="0">
              <a:solidFill>
                <a:schemeClr val="bg1"/>
              </a:solidFill>
            </a:endParaRPr>
          </a:p>
        </p:txBody>
      </p:sp>
      <p:sp>
        <p:nvSpPr>
          <p:cNvPr id="5" name="Rectangle 3"/>
          <p:cNvSpPr txBox="1">
            <a:spLocks noChangeArrowheads="1"/>
          </p:cNvSpPr>
          <p:nvPr/>
        </p:nvSpPr>
        <p:spPr>
          <a:xfrm>
            <a:off x="533400" y="1295400"/>
            <a:ext cx="8077200" cy="4724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125000"/>
              <a:buFontTx/>
              <a:buChar char="•"/>
              <a:tabLst/>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In the late 1980s, Cuba exported almost 8 million metric tons of sugar per year, at 30+ cents/lb. to the former Soviet Union and Eastern Europe.</a:t>
            </a:r>
          </a:p>
          <a:p>
            <a:pPr marL="342900" indent="-342900">
              <a:spcBef>
                <a:spcPct val="20000"/>
              </a:spcBef>
              <a:buClr>
                <a:schemeClr val="tx2"/>
              </a:buClr>
              <a:buSzPct val="125000"/>
              <a:buFontTx/>
              <a:buChar char="•"/>
              <a:defRPr/>
            </a:pPr>
            <a:r>
              <a:rPr lang="en-US" sz="2800" b="1" kern="0" dirty="0">
                <a:solidFill>
                  <a:schemeClr val="bg1"/>
                </a:solidFill>
                <a:effectLst>
                  <a:outerShdw blurRad="38100" dist="38100" dir="2700000" algn="tl">
                    <a:srgbClr val="000000"/>
                  </a:outerShdw>
                </a:effectLst>
                <a:latin typeface="+mn-lt"/>
                <a:cs typeface="Times New Roman" pitchFamily="18" charset="0"/>
              </a:rPr>
              <a:t>Sugar </a:t>
            </a:r>
            <a:r>
              <a:rPr lang="en-US" sz="2800" b="1" kern="0" dirty="0" smtClean="0">
                <a:solidFill>
                  <a:schemeClr val="bg1"/>
                </a:solidFill>
                <a:effectLst>
                  <a:outerShdw blurRad="38100" dist="38100" dir="2700000" algn="tl">
                    <a:srgbClr val="000000"/>
                  </a:outerShdw>
                </a:effectLst>
                <a:latin typeface="+mn-lt"/>
                <a:cs typeface="Times New Roman" pitchFamily="18" charset="0"/>
              </a:rPr>
              <a:t>exports generated </a:t>
            </a:r>
            <a:r>
              <a:rPr lang="en-US" sz="2800" b="1" kern="0" dirty="0">
                <a:solidFill>
                  <a:schemeClr val="bg1"/>
                </a:solidFill>
                <a:effectLst>
                  <a:outerShdw blurRad="38100" dist="38100" dir="2700000" algn="tl">
                    <a:srgbClr val="000000"/>
                  </a:outerShdw>
                </a:effectLst>
                <a:latin typeface="+mn-lt"/>
                <a:cs typeface="Times New Roman" pitchFamily="18" charset="0"/>
              </a:rPr>
              <a:t>about 80% of       Cuba’s total export </a:t>
            </a:r>
            <a:r>
              <a:rPr lang="en-US" sz="2800" b="1" kern="0" dirty="0" smtClean="0">
                <a:solidFill>
                  <a:schemeClr val="bg1"/>
                </a:solidFill>
                <a:effectLst>
                  <a:outerShdw blurRad="38100" dist="38100" dir="2700000" algn="tl">
                    <a:srgbClr val="000000"/>
                  </a:outerShdw>
                </a:effectLst>
                <a:latin typeface="+mn-lt"/>
                <a:cs typeface="Times New Roman" pitchFamily="18" charset="0"/>
              </a:rPr>
              <a:t>revenue.</a:t>
            </a:r>
          </a:p>
          <a:p>
            <a:pPr marL="342900" indent="-342900">
              <a:spcBef>
                <a:spcPct val="20000"/>
              </a:spcBef>
              <a:buClr>
                <a:schemeClr val="tx2"/>
              </a:buClr>
              <a:buSzPct val="125000"/>
              <a:buFontTx/>
              <a:buChar char="•"/>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Plus Cuba was importing petroleum products </a:t>
            </a:r>
            <a:r>
              <a:rPr lang="en-US" sz="2800" b="1" kern="0" dirty="0" smtClean="0">
                <a:solidFill>
                  <a:schemeClr val="bg1"/>
                </a:solidFill>
                <a:effectLst>
                  <a:outerShdw blurRad="38100" dist="38100" dir="2700000" algn="tl">
                    <a:srgbClr val="000000"/>
                  </a:outerShdw>
                </a:effectLst>
                <a:latin typeface="+mn-lt"/>
                <a:cs typeface="Times New Roman" pitchFamily="18" charset="0"/>
              </a:rPr>
              <a:t>and other goods from the Soviets </a:t>
            </a:r>
            <a:r>
              <a:rPr lang="en-US" sz="2800" b="1" kern="0" dirty="0" smtClean="0">
                <a:solidFill>
                  <a:schemeClr val="bg1"/>
                </a:solidFill>
                <a:effectLst>
                  <a:outerShdw blurRad="38100" dist="38100" dir="2700000" algn="tl">
                    <a:srgbClr val="000000"/>
                  </a:outerShdw>
                </a:effectLst>
                <a:latin typeface="+mn-lt"/>
                <a:cs typeface="Times New Roman" pitchFamily="18" charset="0"/>
              </a:rPr>
              <a:t>at preferential </a:t>
            </a:r>
            <a:r>
              <a:rPr lang="en-US" sz="2800" b="1" kern="0" dirty="0" smtClean="0">
                <a:solidFill>
                  <a:schemeClr val="bg1"/>
                </a:solidFill>
                <a:effectLst>
                  <a:outerShdw blurRad="38100" dist="38100" dir="2700000" algn="tl">
                    <a:srgbClr val="000000"/>
                  </a:outerShdw>
                </a:effectLst>
                <a:latin typeface="+mn-lt"/>
                <a:cs typeface="Times New Roman" pitchFamily="18" charset="0"/>
              </a:rPr>
              <a:t>prices.</a:t>
            </a:r>
            <a:endParaRPr lang="en-US" sz="2800" b="1" kern="0" dirty="0">
              <a:solidFill>
                <a:schemeClr val="bg1"/>
              </a:solidFill>
              <a:effectLst>
                <a:outerShdw blurRad="38100" dist="38100" dir="2700000" algn="tl">
                  <a:srgbClr val="000000"/>
                </a:outerShdw>
              </a:effectLst>
              <a:latin typeface="+mn-lt"/>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125000"/>
              <a:buFontTx/>
              <a:buChar char="•"/>
              <a:tabLst/>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Preferential markets lost almost overnight with fall of the Berlin Wall and the dissolution of the Soviet Union!</a:t>
            </a:r>
          </a:p>
        </p:txBody>
      </p:sp>
    </p:spTree>
    <p:extLst>
      <p:ext uri="{BB962C8B-B14F-4D97-AF65-F5344CB8AC3E}">
        <p14:creationId xmlns:p14="http://schemas.microsoft.com/office/powerpoint/2010/main" val="331285140"/>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152400" y="152400"/>
            <a:ext cx="8839200" cy="1371600"/>
          </a:xfrm>
          <a:solidFill>
            <a:schemeClr val="accent1"/>
          </a:solidFill>
          <a:ln w="38100">
            <a:solidFill>
              <a:schemeClr val="bg1"/>
            </a:solidFill>
          </a:ln>
        </p:spPr>
        <p:txBody>
          <a:bodyPr/>
          <a:lstStyle/>
          <a:p>
            <a:pPr eaLnBrk="1" hangingPunct="1">
              <a:defRPr/>
            </a:pPr>
            <a:r>
              <a:rPr lang="en-US" sz="3800" b="1" dirty="0" smtClean="0">
                <a:solidFill>
                  <a:schemeClr val="bg1"/>
                </a:solidFill>
              </a:rPr>
              <a:t>CUBAN SUGAR PRODUCTION – 1989/90, 2010/11 &amp; 2014/15 SEASONS</a:t>
            </a:r>
            <a:endParaRPr lang="en-US" sz="3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634455"/>
              </p:ext>
            </p:extLst>
          </p:nvPr>
        </p:nvGraphicFramePr>
        <p:xfrm>
          <a:off x="304801" y="1752600"/>
          <a:ext cx="8458199" cy="1676400"/>
        </p:xfrm>
        <a:graphic>
          <a:graphicData uri="http://schemas.openxmlformats.org/drawingml/2006/table">
            <a:tbl>
              <a:tblPr firstRow="1" bandRow="1">
                <a:tableStyleId>{5C22544A-7EE6-4342-B048-85BDC9FD1C3A}</a:tableStyleId>
              </a:tblPr>
              <a:tblGrid>
                <a:gridCol w="2612943"/>
                <a:gridCol w="1959056"/>
                <a:gridCol w="1905000"/>
                <a:gridCol w="1981200"/>
              </a:tblGrid>
              <a:tr h="370840">
                <a:tc>
                  <a:txBody>
                    <a:bodyPr/>
                    <a:lstStyle/>
                    <a:p>
                      <a:endParaRPr lang="en-US" sz="2400" dirty="0"/>
                    </a:p>
                  </a:txBody>
                  <a:tcPr/>
                </a:tc>
                <a:tc>
                  <a:txBody>
                    <a:bodyPr/>
                    <a:lstStyle/>
                    <a:p>
                      <a:pPr algn="ctr"/>
                      <a:r>
                        <a:rPr lang="en-US" sz="2800" dirty="0" smtClean="0">
                          <a:solidFill>
                            <a:schemeClr val="accent2"/>
                          </a:solidFill>
                          <a:effectLst/>
                        </a:rPr>
                        <a:t>1989/90</a:t>
                      </a:r>
                      <a:endParaRPr lang="en-US" sz="2800" dirty="0">
                        <a:solidFill>
                          <a:schemeClr val="accent2"/>
                        </a:solidFill>
                        <a:effectLst/>
                      </a:endParaRPr>
                    </a:p>
                  </a:txBody>
                  <a:tcPr/>
                </a:tc>
                <a:tc>
                  <a:txBody>
                    <a:bodyPr/>
                    <a:lstStyle/>
                    <a:p>
                      <a:pPr algn="ctr"/>
                      <a:r>
                        <a:rPr lang="en-US" sz="2800" dirty="0" smtClean="0">
                          <a:solidFill>
                            <a:schemeClr val="accent2"/>
                          </a:solidFill>
                          <a:effectLst/>
                        </a:rPr>
                        <a:t>2010/11</a:t>
                      </a:r>
                      <a:endParaRPr lang="en-US" sz="2800" dirty="0">
                        <a:solidFill>
                          <a:schemeClr val="accent2"/>
                        </a:solidFill>
                        <a:effectLst/>
                      </a:endParaRPr>
                    </a:p>
                  </a:txBody>
                  <a:tcPr/>
                </a:tc>
                <a:tc>
                  <a:txBody>
                    <a:bodyPr/>
                    <a:lstStyle/>
                    <a:p>
                      <a:pPr algn="ctr"/>
                      <a:r>
                        <a:rPr lang="en-US" sz="2800" dirty="0" smtClean="0">
                          <a:solidFill>
                            <a:schemeClr val="accent2"/>
                          </a:solidFill>
                          <a:effectLst/>
                        </a:rPr>
                        <a:t>2014/15</a:t>
                      </a:r>
                      <a:endParaRPr lang="en-US" sz="2800" dirty="0">
                        <a:solidFill>
                          <a:schemeClr val="accent2"/>
                        </a:solidFill>
                        <a:effectLst/>
                      </a:endParaRPr>
                    </a:p>
                  </a:txBody>
                  <a:tcPr/>
                </a:tc>
              </a:tr>
              <a:tr h="370840">
                <a:tc>
                  <a:txBody>
                    <a:bodyPr/>
                    <a:lstStyle/>
                    <a:p>
                      <a:endParaRPr lang="en-US" sz="2800" b="1" dirty="0">
                        <a:solidFill>
                          <a:schemeClr val="accent2"/>
                        </a:solidFill>
                      </a:endParaRPr>
                    </a:p>
                  </a:txBody>
                  <a:tcPr anchor="ctr"/>
                </a:tc>
                <a:tc gridSpan="3">
                  <a:txBody>
                    <a:bodyPr/>
                    <a:lstStyle/>
                    <a:p>
                      <a:pPr algn="ctr"/>
                      <a:r>
                        <a:rPr lang="en-US" sz="3200" b="1" u="sng" dirty="0" smtClean="0">
                          <a:solidFill>
                            <a:schemeClr val="accent2"/>
                          </a:solidFill>
                        </a:rPr>
                        <a:t>MILLION</a:t>
                      </a:r>
                      <a:r>
                        <a:rPr lang="en-US" sz="3200" b="1" dirty="0" smtClean="0">
                          <a:solidFill>
                            <a:schemeClr val="accent2"/>
                          </a:solidFill>
                        </a:rPr>
                        <a:t> metric tons</a:t>
                      </a:r>
                      <a:endParaRPr lang="en-US" sz="3200" b="1" dirty="0">
                        <a:solidFill>
                          <a:schemeClr val="accent2"/>
                        </a:solidFill>
                      </a:endParaRPr>
                    </a:p>
                  </a:txBody>
                  <a:tcPr anchor="ctr"/>
                </a:tc>
                <a:tc hMerge="1">
                  <a:txBody>
                    <a:bodyPr/>
                    <a:lstStyle/>
                    <a:p>
                      <a:pPr algn="ctr"/>
                      <a:endParaRPr lang="en-US" sz="3200" b="1" dirty="0">
                        <a:solidFill>
                          <a:schemeClr val="accent2"/>
                        </a:solidFill>
                        <a:effectLst/>
                      </a:endParaRPr>
                    </a:p>
                  </a:txBody>
                  <a:tcPr anchor="ctr"/>
                </a:tc>
                <a:tc hMerge="1">
                  <a:txBody>
                    <a:bodyPr/>
                    <a:lstStyle/>
                    <a:p>
                      <a:pPr algn="ctr"/>
                      <a:endParaRPr lang="en-US" sz="3200" b="1" dirty="0">
                        <a:solidFill>
                          <a:schemeClr val="accent2"/>
                        </a:solidFill>
                        <a:effectLst/>
                      </a:endParaRPr>
                    </a:p>
                  </a:txBody>
                  <a:tcPr anchor="ctr"/>
                </a:tc>
              </a:tr>
              <a:tr h="370840">
                <a:tc>
                  <a:txBody>
                    <a:bodyPr/>
                    <a:lstStyle/>
                    <a:p>
                      <a:r>
                        <a:rPr lang="en-US" sz="2800" b="1" dirty="0" smtClean="0">
                          <a:solidFill>
                            <a:schemeClr val="accent2"/>
                          </a:solidFill>
                        </a:rPr>
                        <a:t>PRODUCTION  </a:t>
                      </a:r>
                      <a:endParaRPr lang="en-US" sz="2800" b="1" dirty="0">
                        <a:solidFill>
                          <a:schemeClr val="accent2"/>
                        </a:solidFill>
                      </a:endParaRPr>
                    </a:p>
                  </a:txBody>
                  <a:tcPr anchor="ctr"/>
                </a:tc>
                <a:tc>
                  <a:txBody>
                    <a:bodyPr/>
                    <a:lstStyle/>
                    <a:p>
                      <a:pPr algn="ctr"/>
                      <a:r>
                        <a:rPr lang="en-US" sz="3200" b="1" dirty="0" smtClean="0">
                          <a:solidFill>
                            <a:schemeClr val="accent2"/>
                          </a:solidFill>
                        </a:rPr>
                        <a:t>8.4</a:t>
                      </a:r>
                      <a:endParaRPr lang="en-US" sz="3200" b="1" dirty="0">
                        <a:solidFill>
                          <a:schemeClr val="accent2"/>
                        </a:solidFill>
                      </a:endParaRPr>
                    </a:p>
                  </a:txBody>
                  <a:tcPr anchor="ctr"/>
                </a:tc>
                <a:tc>
                  <a:txBody>
                    <a:bodyPr/>
                    <a:lstStyle/>
                    <a:p>
                      <a:pPr algn="ctr"/>
                      <a:r>
                        <a:rPr lang="en-US" sz="3200" b="1" dirty="0" smtClean="0">
                          <a:solidFill>
                            <a:srgbClr val="FF0000"/>
                          </a:solidFill>
                          <a:effectLst/>
                        </a:rPr>
                        <a:t>1.1</a:t>
                      </a:r>
                      <a:endParaRPr lang="en-US" sz="3200" b="1" dirty="0">
                        <a:solidFill>
                          <a:srgbClr val="FF0000"/>
                        </a:solidFill>
                        <a:effectLst/>
                      </a:endParaRPr>
                    </a:p>
                  </a:txBody>
                  <a:tcPr anchor="ctr"/>
                </a:tc>
                <a:tc>
                  <a:txBody>
                    <a:bodyPr/>
                    <a:lstStyle/>
                    <a:p>
                      <a:pPr algn="ctr"/>
                      <a:endParaRPr lang="en-US" sz="3200" b="1" dirty="0">
                        <a:solidFill>
                          <a:schemeClr val="accent2"/>
                        </a:solidFill>
                        <a:effectLst/>
                      </a:endParaRPr>
                    </a:p>
                  </a:txBody>
                  <a:tcPr anchor="ctr"/>
                </a:tc>
              </a:tr>
            </a:tbl>
          </a:graphicData>
        </a:graphic>
      </p:graphicFrame>
      <p:sp>
        <p:nvSpPr>
          <p:cNvPr id="3" name="Rectangle 2"/>
          <p:cNvSpPr/>
          <p:nvPr/>
        </p:nvSpPr>
        <p:spPr>
          <a:xfrm>
            <a:off x="381000" y="3581400"/>
            <a:ext cx="8382000" cy="2973122"/>
          </a:xfrm>
          <a:prstGeom prst="rect">
            <a:avLst/>
          </a:prstGeom>
        </p:spPr>
        <p:txBody>
          <a:bodyPr wrap="square">
            <a:spAutoFit/>
          </a:bodyPr>
          <a:lstStyle/>
          <a:p>
            <a:pPr marL="342900" lvl="0" indent="-342900">
              <a:spcBef>
                <a:spcPct val="20000"/>
              </a:spcBef>
              <a:buClr>
                <a:schemeClr val="tx2"/>
              </a:buClr>
              <a:buSzPct val="125000"/>
              <a:buFontTx/>
              <a:buChar char="•"/>
              <a:defRPr/>
            </a:pPr>
            <a:r>
              <a:rPr lang="en-US" sz="3600" b="1" kern="0" dirty="0" smtClean="0">
                <a:solidFill>
                  <a:schemeClr val="bg1"/>
                </a:solidFill>
                <a:effectLst>
                  <a:outerShdw blurRad="38100" dist="38100" dir="2700000" algn="tl">
                    <a:srgbClr val="000000"/>
                  </a:outerShdw>
                </a:effectLst>
                <a:latin typeface="+mn-lt"/>
                <a:cs typeface="Times New Roman" pitchFamily="18" charset="0"/>
              </a:rPr>
              <a:t>Cuba’s sugar production in the 2010/11 season was the worst in a century!</a:t>
            </a:r>
          </a:p>
          <a:p>
            <a:pPr marL="342900" lvl="0" indent="-342900">
              <a:spcBef>
                <a:spcPct val="20000"/>
              </a:spcBef>
              <a:buClr>
                <a:schemeClr val="tx2"/>
              </a:buClr>
              <a:buSzPct val="125000"/>
              <a:buFontTx/>
              <a:buChar char="•"/>
              <a:defRPr/>
            </a:pPr>
            <a:r>
              <a:rPr lang="en-US" sz="3600" b="1" kern="0" dirty="0" smtClean="0">
                <a:solidFill>
                  <a:schemeClr val="bg1"/>
                </a:solidFill>
                <a:effectLst>
                  <a:outerShdw blurRad="38100" dist="38100" dir="2700000" algn="tl">
                    <a:srgbClr val="000000"/>
                  </a:outerShdw>
                </a:effectLst>
                <a:latin typeface="+mn-lt"/>
                <a:cs typeface="Times New Roman" pitchFamily="18" charset="0"/>
              </a:rPr>
              <a:t>Cuba consumes about 700,000 tons domestically</a:t>
            </a:r>
            <a:endParaRPr lang="en-US" sz="3600" b="1" kern="0" dirty="0">
              <a:solidFill>
                <a:schemeClr val="bg1"/>
              </a:solidFill>
              <a:effectLst>
                <a:outerShdw blurRad="38100" dist="38100" dir="2700000" algn="tl">
                  <a:srgbClr val="000000"/>
                </a:outerShdw>
              </a:effectLst>
              <a:latin typeface="+mn-lt"/>
              <a:cs typeface="Times New Roman" pitchFamily="18" charset="0"/>
            </a:endParaRPr>
          </a:p>
        </p:txBody>
      </p:sp>
    </p:spTree>
    <p:extLst>
      <p:ext uri="{BB962C8B-B14F-4D97-AF65-F5344CB8AC3E}">
        <p14:creationId xmlns:p14="http://schemas.microsoft.com/office/powerpoint/2010/main" val="2036696508"/>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28600" y="152400"/>
            <a:ext cx="8686800" cy="1371600"/>
          </a:xfrm>
        </p:spPr>
        <p:txBody>
          <a:bodyPr/>
          <a:lstStyle/>
          <a:p>
            <a:pPr eaLnBrk="1" hangingPunct="1">
              <a:defRPr/>
            </a:pPr>
            <a:r>
              <a:rPr lang="en-US" b="1" dirty="0" smtClean="0"/>
              <a:t>BRAZIL IS A POTENTIAL    “GAME-CHANGER” FOR CUBA</a:t>
            </a:r>
            <a:endParaRPr lang="en-US" b="1" dirty="0"/>
          </a:p>
        </p:txBody>
      </p:sp>
      <p:sp>
        <p:nvSpPr>
          <p:cNvPr id="7" name="TextBox 6"/>
          <p:cNvSpPr txBox="1"/>
          <p:nvPr/>
        </p:nvSpPr>
        <p:spPr>
          <a:xfrm>
            <a:off x="152400" y="1615619"/>
            <a:ext cx="8610600" cy="4708981"/>
          </a:xfrm>
          <a:prstGeom prst="rect">
            <a:avLst/>
          </a:prstGeom>
          <a:noFill/>
        </p:spPr>
        <p:txBody>
          <a:bodyPr wrap="square" rtlCol="0">
            <a:spAutoFit/>
          </a:bodyPr>
          <a:lstStyle/>
          <a:p>
            <a:pPr marL="514350" indent="-514350">
              <a:buClr>
                <a:srgbClr val="FF6600"/>
              </a:buClr>
              <a:buSzPct val="125000"/>
              <a:buFont typeface="Arial" pitchFamily="34" charset="0"/>
              <a:buChar char="•"/>
            </a:pPr>
            <a:r>
              <a:rPr lang="en-US" sz="3000" b="1" dirty="0" smtClean="0">
                <a:effectLst>
                  <a:outerShdw blurRad="38100" dist="38100" dir="2700000" algn="tl">
                    <a:srgbClr val="000000">
                      <a:alpha val="43137"/>
                    </a:srgbClr>
                  </a:outerShdw>
                </a:effectLst>
                <a:latin typeface="+mn-lt"/>
              </a:rPr>
              <a:t>Brazil provided $680 million in financing to refurbish and expand Cuba’s Port at Mariel</a:t>
            </a:r>
          </a:p>
          <a:p>
            <a:pPr marL="514350" indent="-514350">
              <a:buClr>
                <a:srgbClr val="FF6600"/>
              </a:buClr>
              <a:buSzPct val="125000"/>
              <a:buFont typeface="Arial" pitchFamily="34" charset="0"/>
              <a:buChar char="•"/>
            </a:pPr>
            <a:r>
              <a:rPr lang="en-US" sz="3000" b="1" dirty="0" smtClean="0">
                <a:effectLst>
                  <a:outerShdw blurRad="38100" dist="38100" dir="2700000" algn="tl">
                    <a:srgbClr val="000000">
                      <a:alpha val="43137"/>
                    </a:srgbClr>
                  </a:outerShdw>
                </a:effectLst>
                <a:latin typeface="+mn-lt"/>
              </a:rPr>
              <a:t>$400 million in credits for food purchases</a:t>
            </a:r>
          </a:p>
          <a:p>
            <a:pPr marL="969963" lvl="1" indent="-514350">
              <a:buClr>
                <a:srgbClr val="FF6600"/>
              </a:buClr>
              <a:buSzPct val="125000"/>
              <a:buFont typeface="Arial" pitchFamily="34" charset="0"/>
              <a:buChar char="•"/>
            </a:pPr>
            <a:r>
              <a:rPr lang="en-US" sz="3000" b="1" dirty="0" smtClean="0">
                <a:effectLst>
                  <a:outerShdw blurRad="38100" dist="38100" dir="2700000" algn="tl">
                    <a:srgbClr val="000000">
                      <a:alpha val="43137"/>
                    </a:srgbClr>
                  </a:outerShdw>
                </a:effectLst>
                <a:latin typeface="+mn-lt"/>
              </a:rPr>
              <a:t>Brazil was Cuba’s largest food supplier in 2011 and again in 2014 </a:t>
            </a:r>
          </a:p>
          <a:p>
            <a:pPr marL="514350" indent="-514350">
              <a:buClr>
                <a:srgbClr val="FF6600"/>
              </a:buClr>
              <a:buSzPct val="125000"/>
              <a:buFont typeface="Arial" pitchFamily="34" charset="0"/>
              <a:buChar char="•"/>
            </a:pPr>
            <a:r>
              <a:rPr lang="en-US" sz="3000" b="1" dirty="0" smtClean="0">
                <a:effectLst>
                  <a:outerShdw blurRad="38100" dist="38100" dir="2700000" algn="tl">
                    <a:srgbClr val="000000">
                      <a:alpha val="43137"/>
                    </a:srgbClr>
                  </a:outerShdw>
                </a:effectLst>
                <a:latin typeface="+mn-lt"/>
              </a:rPr>
              <a:t>$200 million to “improve agriculture”</a:t>
            </a:r>
          </a:p>
          <a:p>
            <a:pPr marL="514350" indent="-514350">
              <a:buClr>
                <a:srgbClr val="FF6600"/>
              </a:buClr>
              <a:buSzPct val="125000"/>
              <a:buFont typeface="Arial" pitchFamily="34" charset="0"/>
              <a:buChar char="•"/>
            </a:pPr>
            <a:r>
              <a:rPr lang="en-US" sz="3000" b="1" dirty="0" smtClean="0">
                <a:solidFill>
                  <a:schemeClr val="tx1"/>
                </a:solidFill>
                <a:effectLst>
                  <a:outerShdw blurRad="38100" dist="38100" dir="2700000" algn="tl">
                    <a:srgbClr val="000000">
                      <a:alpha val="43137"/>
                    </a:srgbClr>
                  </a:outerShdw>
                </a:effectLst>
                <a:latin typeface="+mn-lt"/>
              </a:rPr>
              <a:t>Invested in Cuba’s poultry industry</a:t>
            </a:r>
          </a:p>
          <a:p>
            <a:pPr marL="514350" indent="-514350">
              <a:buClr>
                <a:srgbClr val="FF6600"/>
              </a:buClr>
              <a:buSzPct val="125000"/>
              <a:buFont typeface="Arial" pitchFamily="34" charset="0"/>
              <a:buChar char="•"/>
            </a:pPr>
            <a:r>
              <a:rPr lang="en-US" sz="3000" b="1" dirty="0" smtClean="0">
                <a:effectLst>
                  <a:outerShdw blurRad="38100" dist="38100" dir="2700000" algn="tl">
                    <a:srgbClr val="000000">
                      <a:alpha val="43137"/>
                    </a:srgbClr>
                  </a:outerShdw>
                </a:effectLst>
                <a:latin typeface="+mn-lt"/>
              </a:rPr>
              <a:t>Assisting with soybean production</a:t>
            </a:r>
            <a:endParaRPr lang="en-US" sz="3000" b="1" dirty="0" smtClean="0">
              <a:solidFill>
                <a:schemeClr val="tx1"/>
              </a:solidFill>
              <a:effectLst>
                <a:outerShdw blurRad="38100" dist="38100" dir="2700000" algn="tl">
                  <a:srgbClr val="000000">
                    <a:alpha val="43137"/>
                  </a:srgbClr>
                </a:outerShdw>
              </a:effectLst>
              <a:latin typeface="+mn-lt"/>
            </a:endParaRPr>
          </a:p>
          <a:p>
            <a:pPr marL="514350" indent="-514350">
              <a:buClr>
                <a:srgbClr val="FF6600"/>
              </a:buClr>
              <a:buSzPct val="125000"/>
              <a:buFont typeface="Arial" pitchFamily="34" charset="0"/>
              <a:buChar char="•"/>
            </a:pPr>
            <a:r>
              <a:rPr lang="en-US" sz="3000" b="1" dirty="0" smtClean="0">
                <a:solidFill>
                  <a:schemeClr val="tx1"/>
                </a:solidFill>
                <a:effectLst>
                  <a:outerShdw blurRad="38100" dist="38100" dir="2700000" algn="tl">
                    <a:srgbClr val="000000">
                      <a:alpha val="43137"/>
                    </a:srgbClr>
                  </a:outerShdw>
                </a:effectLst>
                <a:latin typeface="+mn-lt"/>
              </a:rPr>
              <a:t>AND if there is any question about Brazil’s level of interest in Cuba . . .</a:t>
            </a:r>
            <a:endParaRPr lang="en-US" sz="3000" b="1"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265707215"/>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28600" y="2971800"/>
            <a:ext cx="8686800" cy="3505200"/>
          </a:xfrm>
          <a:prstGeom prst="rect">
            <a:avLst/>
          </a:prstGeom>
        </p:spPr>
        <p:txBody>
          <a:bodyPr/>
          <a:lstStyle/>
          <a:p>
            <a:pPr marL="342900" indent="-342900">
              <a:spcBef>
                <a:spcPct val="20000"/>
              </a:spcBef>
              <a:buClr>
                <a:schemeClr val="tx2"/>
              </a:buClr>
              <a:buSzPct val="125000"/>
              <a:buFontTx/>
              <a:buChar char="•"/>
              <a:defRPr/>
            </a:pPr>
            <a:endParaRPr lang="en-US" sz="3200" b="1" kern="0" dirty="0">
              <a:solidFill>
                <a:schemeClr val="bg1"/>
              </a:solidFill>
              <a:effectLst>
                <a:outerShdw blurRad="38100" dist="38100" dir="2700000" algn="tl">
                  <a:srgbClr val="000000"/>
                </a:outerShdw>
              </a:effectLst>
              <a:latin typeface="+mn-lt"/>
              <a:cs typeface="Times New Roman" pitchFamily="18" charset="0"/>
            </a:endParaRPr>
          </a:p>
        </p:txBody>
      </p:sp>
      <p:pic>
        <p:nvPicPr>
          <p:cNvPr id="37892" name="Picture 2" descr="C:\Users\wamess\AppData\Local\Microsoft\Windows\Temporary Internet Files\Content.Outlook\DX6H005I\P1100505.JPG"/>
          <p:cNvPicPr>
            <a:picLocks noChangeAspect="1" noChangeArrowheads="1"/>
          </p:cNvPicPr>
          <p:nvPr/>
        </p:nvPicPr>
        <p:blipFill>
          <a:blip r:embed="rId3" cstate="print"/>
          <a:srcRect/>
          <a:stretch>
            <a:fillRect/>
          </a:stretch>
        </p:blipFill>
        <p:spPr bwMode="auto">
          <a:xfrm>
            <a:off x="152400" y="1752600"/>
            <a:ext cx="6604000" cy="4953000"/>
          </a:xfrm>
          <a:prstGeom prst="rect">
            <a:avLst/>
          </a:prstGeom>
          <a:noFill/>
          <a:ln w="76200">
            <a:solidFill>
              <a:schemeClr val="bg1"/>
            </a:solidFill>
            <a:miter lim="800000"/>
            <a:headEnd/>
            <a:tailEnd/>
          </a:ln>
        </p:spPr>
      </p:pic>
      <p:pic>
        <p:nvPicPr>
          <p:cNvPr id="37893" name="10 Imagen" descr="G:\fotos geovany\IMGA0786.JPG"/>
          <p:cNvPicPr>
            <a:picLocks noChangeAspect="1" noChangeArrowheads="1"/>
          </p:cNvPicPr>
          <p:nvPr/>
        </p:nvPicPr>
        <p:blipFill>
          <a:blip r:embed="rId4" cstate="print"/>
          <a:srcRect/>
          <a:stretch>
            <a:fillRect/>
          </a:stretch>
        </p:blipFill>
        <p:spPr bwMode="auto">
          <a:xfrm>
            <a:off x="5181600" y="1371600"/>
            <a:ext cx="3733800" cy="4191000"/>
          </a:xfrm>
          <a:prstGeom prst="rect">
            <a:avLst/>
          </a:prstGeom>
          <a:noFill/>
          <a:ln w="76200">
            <a:solidFill>
              <a:schemeClr val="bg1"/>
            </a:solidFill>
            <a:miter lim="800000"/>
            <a:headEnd/>
            <a:tailEnd/>
          </a:ln>
        </p:spPr>
      </p:pic>
      <p:sp>
        <p:nvSpPr>
          <p:cNvPr id="5" name="Rectangle 2"/>
          <p:cNvSpPr txBox="1">
            <a:spLocks noChangeArrowheads="1"/>
          </p:cNvSpPr>
          <p:nvPr/>
        </p:nvSpPr>
        <p:spPr>
          <a:xfrm>
            <a:off x="304800" y="228600"/>
            <a:ext cx="8153400" cy="1295400"/>
          </a:xfrm>
          <a:prstGeom prst="rect">
            <a:avLst/>
          </a:prstGeom>
          <a:solidFill>
            <a:schemeClr val="accent1"/>
          </a:solidFill>
          <a:ln w="38100">
            <a:solidFill>
              <a:schemeClr val="bg1"/>
            </a:solidFill>
          </a:ln>
        </p:spPr>
        <p:txBody>
          <a:bodyPr/>
          <a:lstStyle/>
          <a:p>
            <a:pPr algn="ctr">
              <a:defRPr/>
            </a:pPr>
            <a:r>
              <a:rPr lang="en-US" sz="3600" b="1" kern="0" dirty="0" smtClean="0">
                <a:solidFill>
                  <a:schemeClr val="bg1"/>
                </a:solidFill>
                <a:effectLst>
                  <a:outerShdw blurRad="38100" dist="38100" dir="2700000" algn="tl">
                    <a:srgbClr val="000000"/>
                  </a:outerShdw>
                </a:effectLst>
                <a:latin typeface="+mj-lt"/>
              </a:rPr>
              <a:t>BRAZILIAN EQUIPMENT IN CUBA, October </a:t>
            </a:r>
            <a:r>
              <a:rPr lang="en-US" sz="3600" b="1" kern="0" dirty="0">
                <a:solidFill>
                  <a:schemeClr val="bg1"/>
                </a:solidFill>
                <a:effectLst>
                  <a:outerShdw blurRad="38100" dist="38100" dir="2700000" algn="tl">
                    <a:srgbClr val="000000"/>
                  </a:outerShdw>
                </a:effectLst>
                <a:latin typeface="+mj-lt"/>
              </a:rPr>
              <a:t>2011</a:t>
            </a:r>
            <a:endParaRPr lang="en-US" sz="3600" b="1" kern="0"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900527897"/>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28600" y="2971800"/>
            <a:ext cx="8686800" cy="3505200"/>
          </a:xfrm>
          <a:prstGeom prst="rect">
            <a:avLst/>
          </a:prstGeom>
        </p:spPr>
        <p:txBody>
          <a:bodyPr/>
          <a:lstStyle/>
          <a:p>
            <a:pPr marL="342900" indent="-342900">
              <a:spcBef>
                <a:spcPct val="20000"/>
              </a:spcBef>
              <a:buClr>
                <a:schemeClr val="tx2"/>
              </a:buClr>
              <a:buSzPct val="125000"/>
              <a:buFontTx/>
              <a:buChar char="•"/>
              <a:defRPr/>
            </a:pPr>
            <a:endParaRPr lang="en-US" sz="3200" b="1" kern="0" dirty="0">
              <a:solidFill>
                <a:schemeClr val="bg1"/>
              </a:solidFill>
              <a:effectLst>
                <a:outerShdw blurRad="38100" dist="38100" dir="2700000" algn="tl">
                  <a:srgbClr val="000000"/>
                </a:outerShdw>
              </a:effectLst>
              <a:latin typeface="+mn-lt"/>
              <a:cs typeface="Times New Roman" pitchFamily="18" charset="0"/>
            </a:endParaRPr>
          </a:p>
        </p:txBody>
      </p:sp>
      <p:pic>
        <p:nvPicPr>
          <p:cNvPr id="38915" name="Picture 6" descr="IMG_0172"/>
          <p:cNvPicPr>
            <a:picLocks noChangeAspect="1" noChangeArrowheads="1"/>
          </p:cNvPicPr>
          <p:nvPr/>
        </p:nvPicPr>
        <p:blipFill>
          <a:blip r:embed="rId3" cstate="print"/>
          <a:srcRect/>
          <a:stretch>
            <a:fillRect/>
          </a:stretch>
        </p:blipFill>
        <p:spPr bwMode="auto">
          <a:xfrm>
            <a:off x="4283075" y="228600"/>
            <a:ext cx="4556125" cy="3694113"/>
          </a:xfrm>
          <a:prstGeom prst="rect">
            <a:avLst/>
          </a:prstGeom>
          <a:solidFill>
            <a:srgbClr val="000000"/>
          </a:solidFill>
          <a:ln w="38100">
            <a:solidFill>
              <a:schemeClr val="bg1"/>
            </a:solidFill>
            <a:miter lim="800000"/>
            <a:headEnd/>
            <a:tailEnd/>
          </a:ln>
        </p:spPr>
      </p:pic>
      <p:pic>
        <p:nvPicPr>
          <p:cNvPr id="38916" name="Picture 7" descr="HPIM2004"/>
          <p:cNvPicPr>
            <a:picLocks noChangeAspect="1" noChangeArrowheads="1"/>
          </p:cNvPicPr>
          <p:nvPr/>
        </p:nvPicPr>
        <p:blipFill>
          <a:blip r:embed="rId4" cstate="print"/>
          <a:srcRect/>
          <a:stretch>
            <a:fillRect/>
          </a:stretch>
        </p:blipFill>
        <p:spPr bwMode="auto">
          <a:xfrm>
            <a:off x="381000" y="2667000"/>
            <a:ext cx="5334000" cy="4002088"/>
          </a:xfrm>
          <a:prstGeom prst="rect">
            <a:avLst/>
          </a:prstGeom>
          <a:noFill/>
          <a:ln w="38100">
            <a:solidFill>
              <a:schemeClr val="bg1"/>
            </a:solidFill>
            <a:miter lim="800000"/>
            <a:headEnd/>
            <a:tailEnd/>
          </a:ln>
        </p:spPr>
      </p:pic>
      <p:sp>
        <p:nvSpPr>
          <p:cNvPr id="6" name="Rectangle 2"/>
          <p:cNvSpPr txBox="1">
            <a:spLocks noChangeArrowheads="1"/>
          </p:cNvSpPr>
          <p:nvPr/>
        </p:nvSpPr>
        <p:spPr>
          <a:xfrm>
            <a:off x="152400" y="152400"/>
            <a:ext cx="4038600" cy="2590800"/>
          </a:xfrm>
          <a:prstGeom prst="rect">
            <a:avLst/>
          </a:prstGeom>
          <a:solidFill>
            <a:schemeClr val="accent1"/>
          </a:solidFill>
          <a:ln w="38100">
            <a:solidFill>
              <a:schemeClr val="bg1"/>
            </a:solidFill>
          </a:ln>
        </p:spPr>
        <p:txBody>
          <a:bodyPr/>
          <a:lstStyle/>
          <a:p>
            <a:pPr algn="ctr">
              <a:defRPr/>
            </a:pPr>
            <a:endParaRPr lang="en-US" sz="1000" b="1" kern="0" dirty="0">
              <a:solidFill>
                <a:schemeClr val="bg1"/>
              </a:solidFill>
              <a:effectLst>
                <a:outerShdw blurRad="38100" dist="38100" dir="2700000" algn="tl">
                  <a:srgbClr val="000000"/>
                </a:outerShdw>
              </a:effectLst>
              <a:latin typeface="+mj-lt"/>
            </a:endParaRPr>
          </a:p>
          <a:p>
            <a:pPr algn="ctr">
              <a:defRPr/>
            </a:pPr>
            <a:r>
              <a:rPr lang="en-US" sz="3600" b="1" kern="0" dirty="0" smtClean="0">
                <a:solidFill>
                  <a:schemeClr val="bg1"/>
                </a:solidFill>
                <a:effectLst>
                  <a:outerShdw blurRad="38100" dist="38100" dir="2700000" algn="tl">
                    <a:srgbClr val="000000"/>
                  </a:outerShdw>
                </a:effectLst>
                <a:latin typeface="+mj-lt"/>
              </a:rPr>
              <a:t>BRAZILIAN EQUIPMENT      IN CUBA, October </a:t>
            </a:r>
            <a:r>
              <a:rPr lang="en-US" sz="3600" b="1" kern="0" dirty="0">
                <a:solidFill>
                  <a:schemeClr val="bg1"/>
                </a:solidFill>
                <a:effectLst>
                  <a:outerShdw blurRad="38100" dist="38100" dir="2700000" algn="tl">
                    <a:srgbClr val="000000"/>
                  </a:outerShdw>
                </a:effectLst>
                <a:latin typeface="+mj-lt"/>
              </a:rPr>
              <a:t>2011</a:t>
            </a:r>
            <a:endParaRPr lang="en-US" sz="3600" b="1" kern="0"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1481517662"/>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28600" y="2971800"/>
            <a:ext cx="8686800" cy="3505200"/>
          </a:xfrm>
          <a:prstGeom prst="rect">
            <a:avLst/>
          </a:prstGeom>
        </p:spPr>
        <p:txBody>
          <a:bodyPr/>
          <a:lstStyle/>
          <a:p>
            <a:pPr marL="342900" indent="-342900">
              <a:spcBef>
                <a:spcPct val="20000"/>
              </a:spcBef>
              <a:buClr>
                <a:schemeClr val="tx2"/>
              </a:buClr>
              <a:buSzPct val="125000"/>
              <a:buFontTx/>
              <a:buChar char="•"/>
              <a:defRPr/>
            </a:pPr>
            <a:endParaRPr lang="en-US" sz="3200" b="1" kern="0" dirty="0">
              <a:solidFill>
                <a:schemeClr val="bg1"/>
              </a:solidFill>
              <a:effectLst>
                <a:outerShdw blurRad="38100" dist="38100" dir="2700000" algn="tl">
                  <a:srgbClr val="000000"/>
                </a:outerShdw>
              </a:effectLst>
              <a:latin typeface="+mn-lt"/>
              <a:cs typeface="Times New Roman" pitchFamily="18" charset="0"/>
            </a:endParaRPr>
          </a:p>
        </p:txBody>
      </p:sp>
      <p:pic>
        <p:nvPicPr>
          <p:cNvPr id="39939" name="Picture 4"/>
          <p:cNvPicPr>
            <a:picLocks noChangeAspect="1" noChangeArrowheads="1"/>
          </p:cNvPicPr>
          <p:nvPr/>
        </p:nvPicPr>
        <p:blipFill>
          <a:blip r:embed="rId3" cstate="print"/>
          <a:srcRect/>
          <a:stretch>
            <a:fillRect/>
          </a:stretch>
        </p:blipFill>
        <p:spPr bwMode="auto">
          <a:xfrm>
            <a:off x="598488" y="1066800"/>
            <a:ext cx="8220075" cy="3048000"/>
          </a:xfrm>
          <a:prstGeom prst="rect">
            <a:avLst/>
          </a:prstGeom>
          <a:noFill/>
          <a:ln w="38100">
            <a:solidFill>
              <a:schemeClr val="bg1"/>
            </a:solidFill>
            <a:miter lim="800000"/>
            <a:headEnd/>
            <a:tailEnd/>
          </a:ln>
        </p:spPr>
      </p:pic>
      <p:pic>
        <p:nvPicPr>
          <p:cNvPr id="39940" name="Picture 3"/>
          <p:cNvPicPr>
            <a:picLocks noChangeAspect="1" noChangeArrowheads="1"/>
          </p:cNvPicPr>
          <p:nvPr/>
        </p:nvPicPr>
        <p:blipFill>
          <a:blip r:embed="rId4" cstate="print"/>
          <a:srcRect/>
          <a:stretch>
            <a:fillRect/>
          </a:stretch>
        </p:blipFill>
        <p:spPr bwMode="auto">
          <a:xfrm>
            <a:off x="152400" y="3886200"/>
            <a:ext cx="5426075" cy="2762250"/>
          </a:xfrm>
          <a:prstGeom prst="rect">
            <a:avLst/>
          </a:prstGeom>
          <a:noFill/>
          <a:ln w="38100">
            <a:solidFill>
              <a:schemeClr val="bg1"/>
            </a:solidFill>
            <a:miter lim="800000"/>
            <a:headEnd/>
            <a:tailEnd/>
          </a:ln>
        </p:spPr>
      </p:pic>
      <p:pic>
        <p:nvPicPr>
          <p:cNvPr id="39941" name="12 Imagen" descr="C:\Users\TEICO\Pictures\210111110959-01.jpg"/>
          <p:cNvPicPr>
            <a:picLocks noChangeAspect="1" noChangeArrowheads="1"/>
          </p:cNvPicPr>
          <p:nvPr/>
        </p:nvPicPr>
        <p:blipFill>
          <a:blip r:embed="rId5" cstate="print"/>
          <a:srcRect/>
          <a:stretch>
            <a:fillRect/>
          </a:stretch>
        </p:blipFill>
        <p:spPr bwMode="auto">
          <a:xfrm>
            <a:off x="5410200" y="3200400"/>
            <a:ext cx="3557588" cy="2692400"/>
          </a:xfrm>
          <a:prstGeom prst="rect">
            <a:avLst/>
          </a:prstGeom>
          <a:noFill/>
          <a:ln w="38100">
            <a:solidFill>
              <a:schemeClr val="bg1"/>
            </a:solidFill>
            <a:miter lim="800000"/>
            <a:headEnd/>
            <a:tailEnd/>
          </a:ln>
        </p:spPr>
      </p:pic>
      <p:sp>
        <p:nvSpPr>
          <p:cNvPr id="7" name="Rectangle 2"/>
          <p:cNvSpPr txBox="1">
            <a:spLocks noChangeArrowheads="1"/>
          </p:cNvSpPr>
          <p:nvPr/>
        </p:nvSpPr>
        <p:spPr>
          <a:xfrm>
            <a:off x="1295400" y="152400"/>
            <a:ext cx="6248400" cy="1371600"/>
          </a:xfrm>
          <a:prstGeom prst="rect">
            <a:avLst/>
          </a:prstGeom>
          <a:solidFill>
            <a:schemeClr val="accent1"/>
          </a:solidFill>
          <a:ln w="38100">
            <a:solidFill>
              <a:schemeClr val="bg1"/>
            </a:solidFill>
          </a:ln>
        </p:spPr>
        <p:txBody>
          <a:bodyPr/>
          <a:lstStyle/>
          <a:p>
            <a:pPr algn="ctr">
              <a:defRPr/>
            </a:pPr>
            <a:r>
              <a:rPr lang="en-US" sz="4000" b="1" kern="0" dirty="0" smtClean="0">
                <a:solidFill>
                  <a:schemeClr val="bg1"/>
                </a:solidFill>
                <a:effectLst>
                  <a:outerShdw blurRad="38100" dist="38100" dir="2700000" algn="tl">
                    <a:srgbClr val="000000"/>
                  </a:outerShdw>
                </a:effectLst>
                <a:latin typeface="+mj-lt"/>
              </a:rPr>
              <a:t>BRAZILIAN EQUIPMENT IN CUBA, </a:t>
            </a:r>
            <a:r>
              <a:rPr lang="en-US" sz="3200" b="1" kern="0" dirty="0" smtClean="0">
                <a:solidFill>
                  <a:schemeClr val="bg1"/>
                </a:solidFill>
                <a:effectLst>
                  <a:outerShdw blurRad="38100" dist="38100" dir="2700000" algn="tl">
                    <a:srgbClr val="000000"/>
                  </a:outerShdw>
                </a:effectLst>
                <a:latin typeface="+mj-lt"/>
              </a:rPr>
              <a:t>October </a:t>
            </a:r>
            <a:r>
              <a:rPr lang="en-US" sz="3200" b="1" kern="0" dirty="0">
                <a:solidFill>
                  <a:schemeClr val="bg1"/>
                </a:solidFill>
                <a:effectLst>
                  <a:outerShdw blurRad="38100" dist="38100" dir="2700000" algn="tl">
                    <a:srgbClr val="000000"/>
                  </a:outerShdw>
                </a:effectLst>
                <a:latin typeface="+mj-lt"/>
              </a:rPr>
              <a:t>2011</a:t>
            </a:r>
            <a:endParaRPr lang="en-US" sz="3200" b="1" kern="0"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1363308259"/>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28600" y="2971800"/>
            <a:ext cx="8686800" cy="3505200"/>
          </a:xfrm>
          <a:prstGeom prst="rect">
            <a:avLst/>
          </a:prstGeom>
        </p:spPr>
        <p:txBody>
          <a:bodyPr/>
          <a:lstStyle/>
          <a:p>
            <a:pPr marL="342900" indent="-342900">
              <a:spcBef>
                <a:spcPct val="20000"/>
              </a:spcBef>
              <a:buClr>
                <a:schemeClr val="tx2"/>
              </a:buClr>
              <a:buSzPct val="125000"/>
              <a:buFontTx/>
              <a:buChar char="•"/>
              <a:defRPr/>
            </a:pPr>
            <a:endParaRPr lang="en-US" sz="3200" b="1" kern="0" dirty="0">
              <a:solidFill>
                <a:schemeClr val="bg1"/>
              </a:solidFill>
              <a:effectLst>
                <a:outerShdw blurRad="38100" dist="38100" dir="2700000" algn="tl">
                  <a:srgbClr val="000000"/>
                </a:outerShdw>
              </a:effectLst>
              <a:latin typeface="+mn-lt"/>
              <a:cs typeface="Times New Roman" pitchFamily="18" charset="0"/>
            </a:endParaRPr>
          </a:p>
        </p:txBody>
      </p:sp>
      <p:pic>
        <p:nvPicPr>
          <p:cNvPr id="39939" name="Picture 4"/>
          <p:cNvPicPr>
            <a:picLocks noChangeAspect="1" noChangeArrowheads="1"/>
          </p:cNvPicPr>
          <p:nvPr/>
        </p:nvPicPr>
        <p:blipFill>
          <a:blip r:embed="rId3" cstate="print"/>
          <a:srcRect/>
          <a:stretch>
            <a:fillRect/>
          </a:stretch>
        </p:blipFill>
        <p:spPr bwMode="auto">
          <a:xfrm>
            <a:off x="598488" y="1066800"/>
            <a:ext cx="8220075" cy="3048000"/>
          </a:xfrm>
          <a:prstGeom prst="rect">
            <a:avLst/>
          </a:prstGeom>
          <a:noFill/>
          <a:ln w="38100">
            <a:solidFill>
              <a:schemeClr val="bg1"/>
            </a:solidFill>
            <a:miter lim="800000"/>
            <a:headEnd/>
            <a:tailEnd/>
          </a:ln>
        </p:spPr>
      </p:pic>
      <p:pic>
        <p:nvPicPr>
          <p:cNvPr id="39940" name="Picture 3"/>
          <p:cNvPicPr>
            <a:picLocks noChangeAspect="1" noChangeArrowheads="1"/>
          </p:cNvPicPr>
          <p:nvPr/>
        </p:nvPicPr>
        <p:blipFill>
          <a:blip r:embed="rId4" cstate="print"/>
          <a:srcRect/>
          <a:stretch>
            <a:fillRect/>
          </a:stretch>
        </p:blipFill>
        <p:spPr bwMode="auto">
          <a:xfrm>
            <a:off x="152400" y="3886200"/>
            <a:ext cx="5426075" cy="2762250"/>
          </a:xfrm>
          <a:prstGeom prst="rect">
            <a:avLst/>
          </a:prstGeom>
          <a:noFill/>
          <a:ln w="38100">
            <a:solidFill>
              <a:schemeClr val="bg1"/>
            </a:solidFill>
            <a:miter lim="800000"/>
            <a:headEnd/>
            <a:tailEnd/>
          </a:ln>
        </p:spPr>
      </p:pic>
      <p:sp>
        <p:nvSpPr>
          <p:cNvPr id="7" name="Rectangle 2"/>
          <p:cNvSpPr txBox="1">
            <a:spLocks noChangeArrowheads="1"/>
          </p:cNvSpPr>
          <p:nvPr/>
        </p:nvSpPr>
        <p:spPr>
          <a:xfrm>
            <a:off x="1295400" y="152400"/>
            <a:ext cx="6248400" cy="1371600"/>
          </a:xfrm>
          <a:prstGeom prst="rect">
            <a:avLst/>
          </a:prstGeom>
          <a:solidFill>
            <a:schemeClr val="accent1"/>
          </a:solidFill>
          <a:ln w="38100">
            <a:solidFill>
              <a:schemeClr val="bg1"/>
            </a:solidFill>
          </a:ln>
        </p:spPr>
        <p:txBody>
          <a:bodyPr/>
          <a:lstStyle/>
          <a:p>
            <a:pPr algn="ctr">
              <a:defRPr/>
            </a:pPr>
            <a:r>
              <a:rPr lang="en-US" sz="4000" b="1" kern="0" dirty="0" smtClean="0">
                <a:solidFill>
                  <a:schemeClr val="bg1"/>
                </a:solidFill>
                <a:effectLst>
                  <a:outerShdw blurRad="38100" dist="38100" dir="2700000" algn="tl">
                    <a:srgbClr val="000000"/>
                  </a:outerShdw>
                </a:effectLst>
                <a:latin typeface="+mj-lt"/>
              </a:rPr>
              <a:t>BRAZILIAN EQUIPMENT IN CUBA, </a:t>
            </a:r>
            <a:r>
              <a:rPr lang="en-US" sz="3200" b="1" kern="0" dirty="0" smtClean="0">
                <a:solidFill>
                  <a:schemeClr val="bg1"/>
                </a:solidFill>
                <a:effectLst>
                  <a:outerShdw blurRad="38100" dist="38100" dir="2700000" algn="tl">
                    <a:srgbClr val="000000"/>
                  </a:outerShdw>
                </a:effectLst>
                <a:latin typeface="+mj-lt"/>
              </a:rPr>
              <a:t>October </a:t>
            </a:r>
            <a:r>
              <a:rPr lang="en-US" sz="3200" b="1" kern="0" dirty="0">
                <a:solidFill>
                  <a:schemeClr val="bg1"/>
                </a:solidFill>
                <a:effectLst>
                  <a:outerShdw blurRad="38100" dist="38100" dir="2700000" algn="tl">
                    <a:srgbClr val="000000"/>
                  </a:outerShdw>
                </a:effectLst>
                <a:latin typeface="+mj-lt"/>
              </a:rPr>
              <a:t>2011</a:t>
            </a:r>
            <a:endParaRPr lang="en-US" sz="3200" b="1" kern="0" dirty="0">
              <a:solidFill>
                <a:srgbClr val="FFFF00"/>
              </a:solidFill>
              <a:effectLst>
                <a:outerShdw blurRad="38100" dist="38100" dir="2700000" algn="tl">
                  <a:srgbClr val="000000"/>
                </a:outerShdw>
              </a:effectLst>
            </a:endParaRPr>
          </a:p>
        </p:txBody>
      </p:sp>
      <p:sp>
        <p:nvSpPr>
          <p:cNvPr id="8" name="Rectangle 2"/>
          <p:cNvSpPr txBox="1">
            <a:spLocks noChangeArrowheads="1"/>
          </p:cNvSpPr>
          <p:nvPr/>
        </p:nvSpPr>
        <p:spPr>
          <a:xfrm>
            <a:off x="4876800" y="3429000"/>
            <a:ext cx="4038600" cy="2362200"/>
          </a:xfrm>
          <a:prstGeom prst="rect">
            <a:avLst/>
          </a:prstGeom>
          <a:solidFill>
            <a:schemeClr val="accent1"/>
          </a:solidFill>
          <a:ln w="38100">
            <a:solidFill>
              <a:schemeClr val="bg1"/>
            </a:solidFill>
          </a:ln>
        </p:spPr>
        <p:txBody>
          <a:bodyPr/>
          <a:lstStyle/>
          <a:p>
            <a:pPr algn="ctr">
              <a:defRPr/>
            </a:pPr>
            <a:r>
              <a:rPr lang="en-US" sz="2800" b="1" kern="0" dirty="0" smtClean="0">
                <a:solidFill>
                  <a:schemeClr val="bg1"/>
                </a:solidFill>
                <a:effectLst>
                  <a:outerShdw blurRad="38100" dist="38100" dir="2700000" algn="tl">
                    <a:srgbClr val="000000"/>
                  </a:outerShdw>
                </a:effectLst>
                <a:latin typeface="+mj-lt"/>
              </a:rPr>
              <a:t>Brazil is also investing in refurbishing a Cuban sugar mill and managing its operation</a:t>
            </a:r>
            <a:endParaRPr lang="en-US" sz="2800" b="1" kern="0"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2734197028"/>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152400" y="152400"/>
            <a:ext cx="8839200" cy="1371600"/>
          </a:xfrm>
          <a:solidFill>
            <a:schemeClr val="accent1"/>
          </a:solidFill>
          <a:ln w="38100">
            <a:solidFill>
              <a:schemeClr val="bg1"/>
            </a:solidFill>
          </a:ln>
        </p:spPr>
        <p:txBody>
          <a:bodyPr/>
          <a:lstStyle/>
          <a:p>
            <a:pPr eaLnBrk="1" hangingPunct="1">
              <a:defRPr/>
            </a:pPr>
            <a:r>
              <a:rPr lang="en-US" sz="3800" b="1" dirty="0" smtClean="0">
                <a:solidFill>
                  <a:schemeClr val="bg1"/>
                </a:solidFill>
              </a:rPr>
              <a:t>CUBAN SUGAR PRODUCTION – 1989/90, 2010/11 &amp; 2014/15 SEASONS</a:t>
            </a:r>
            <a:endParaRPr lang="en-US" sz="38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38046749"/>
              </p:ext>
            </p:extLst>
          </p:nvPr>
        </p:nvGraphicFramePr>
        <p:xfrm>
          <a:off x="304801" y="1752600"/>
          <a:ext cx="8458199" cy="1676400"/>
        </p:xfrm>
        <a:graphic>
          <a:graphicData uri="http://schemas.openxmlformats.org/drawingml/2006/table">
            <a:tbl>
              <a:tblPr firstRow="1" bandRow="1">
                <a:tableStyleId>{5C22544A-7EE6-4342-B048-85BDC9FD1C3A}</a:tableStyleId>
              </a:tblPr>
              <a:tblGrid>
                <a:gridCol w="2612943"/>
                <a:gridCol w="1959056"/>
                <a:gridCol w="1905000"/>
                <a:gridCol w="1981200"/>
              </a:tblGrid>
              <a:tr h="370840">
                <a:tc>
                  <a:txBody>
                    <a:bodyPr/>
                    <a:lstStyle/>
                    <a:p>
                      <a:endParaRPr lang="en-US" sz="2400" dirty="0"/>
                    </a:p>
                  </a:txBody>
                  <a:tcPr/>
                </a:tc>
                <a:tc>
                  <a:txBody>
                    <a:bodyPr/>
                    <a:lstStyle/>
                    <a:p>
                      <a:pPr algn="ctr"/>
                      <a:r>
                        <a:rPr lang="en-US" sz="2800" dirty="0" smtClean="0">
                          <a:solidFill>
                            <a:schemeClr val="accent2"/>
                          </a:solidFill>
                          <a:effectLst/>
                        </a:rPr>
                        <a:t>1989/90</a:t>
                      </a:r>
                      <a:endParaRPr lang="en-US" sz="2800" dirty="0">
                        <a:solidFill>
                          <a:schemeClr val="accent2"/>
                        </a:solidFill>
                        <a:effectLst/>
                      </a:endParaRPr>
                    </a:p>
                  </a:txBody>
                  <a:tcPr/>
                </a:tc>
                <a:tc>
                  <a:txBody>
                    <a:bodyPr/>
                    <a:lstStyle/>
                    <a:p>
                      <a:pPr algn="ctr"/>
                      <a:r>
                        <a:rPr lang="en-US" sz="2800" dirty="0" smtClean="0">
                          <a:solidFill>
                            <a:schemeClr val="accent2"/>
                          </a:solidFill>
                          <a:effectLst/>
                        </a:rPr>
                        <a:t>2010/11</a:t>
                      </a:r>
                      <a:endParaRPr lang="en-US" sz="2800" dirty="0">
                        <a:solidFill>
                          <a:schemeClr val="accent2"/>
                        </a:solidFill>
                        <a:effectLst/>
                      </a:endParaRPr>
                    </a:p>
                  </a:txBody>
                  <a:tcPr/>
                </a:tc>
                <a:tc>
                  <a:txBody>
                    <a:bodyPr/>
                    <a:lstStyle/>
                    <a:p>
                      <a:pPr algn="ctr"/>
                      <a:r>
                        <a:rPr lang="en-US" sz="2800" dirty="0" smtClean="0">
                          <a:solidFill>
                            <a:schemeClr val="accent2"/>
                          </a:solidFill>
                          <a:effectLst/>
                        </a:rPr>
                        <a:t>2014/15</a:t>
                      </a:r>
                      <a:endParaRPr lang="en-US" sz="2800" dirty="0">
                        <a:solidFill>
                          <a:schemeClr val="accent2"/>
                        </a:solidFill>
                        <a:effectLst/>
                      </a:endParaRPr>
                    </a:p>
                  </a:txBody>
                  <a:tcPr/>
                </a:tc>
              </a:tr>
              <a:tr h="370840">
                <a:tc>
                  <a:txBody>
                    <a:bodyPr/>
                    <a:lstStyle/>
                    <a:p>
                      <a:endParaRPr lang="en-US" sz="2800" b="1" dirty="0">
                        <a:solidFill>
                          <a:schemeClr val="accent2"/>
                        </a:solidFill>
                      </a:endParaRPr>
                    </a:p>
                  </a:txBody>
                  <a:tcPr anchor="ctr"/>
                </a:tc>
                <a:tc gridSpan="3">
                  <a:txBody>
                    <a:bodyPr/>
                    <a:lstStyle/>
                    <a:p>
                      <a:pPr algn="ctr"/>
                      <a:r>
                        <a:rPr lang="en-US" sz="3200" b="1" u="sng" dirty="0" smtClean="0">
                          <a:solidFill>
                            <a:schemeClr val="accent2"/>
                          </a:solidFill>
                        </a:rPr>
                        <a:t>MILLION</a:t>
                      </a:r>
                      <a:r>
                        <a:rPr lang="en-US" sz="3200" b="1" dirty="0" smtClean="0">
                          <a:solidFill>
                            <a:schemeClr val="accent2"/>
                          </a:solidFill>
                        </a:rPr>
                        <a:t> metric tons</a:t>
                      </a:r>
                      <a:endParaRPr lang="en-US" sz="3200" b="1" dirty="0">
                        <a:solidFill>
                          <a:schemeClr val="accent2"/>
                        </a:solidFill>
                      </a:endParaRPr>
                    </a:p>
                  </a:txBody>
                  <a:tcPr anchor="ctr"/>
                </a:tc>
                <a:tc hMerge="1">
                  <a:txBody>
                    <a:bodyPr/>
                    <a:lstStyle/>
                    <a:p>
                      <a:pPr algn="ctr"/>
                      <a:endParaRPr lang="en-US" sz="3200" b="1" dirty="0">
                        <a:solidFill>
                          <a:schemeClr val="accent2"/>
                        </a:solidFill>
                        <a:effectLst/>
                      </a:endParaRPr>
                    </a:p>
                  </a:txBody>
                  <a:tcPr anchor="ctr"/>
                </a:tc>
                <a:tc hMerge="1">
                  <a:txBody>
                    <a:bodyPr/>
                    <a:lstStyle/>
                    <a:p>
                      <a:pPr algn="ctr"/>
                      <a:endParaRPr lang="en-US" sz="3200" b="1" dirty="0">
                        <a:solidFill>
                          <a:schemeClr val="accent2"/>
                        </a:solidFill>
                        <a:effectLst/>
                      </a:endParaRPr>
                    </a:p>
                  </a:txBody>
                  <a:tcPr anchor="ctr"/>
                </a:tc>
              </a:tr>
              <a:tr h="370840">
                <a:tc>
                  <a:txBody>
                    <a:bodyPr/>
                    <a:lstStyle/>
                    <a:p>
                      <a:r>
                        <a:rPr lang="en-US" sz="2800" b="1" dirty="0" smtClean="0">
                          <a:solidFill>
                            <a:schemeClr val="accent2"/>
                          </a:solidFill>
                        </a:rPr>
                        <a:t>PRODUCTION  </a:t>
                      </a:r>
                      <a:endParaRPr lang="en-US" sz="2800" b="1" dirty="0">
                        <a:solidFill>
                          <a:schemeClr val="accent2"/>
                        </a:solidFill>
                      </a:endParaRPr>
                    </a:p>
                  </a:txBody>
                  <a:tcPr anchor="ctr"/>
                </a:tc>
                <a:tc>
                  <a:txBody>
                    <a:bodyPr/>
                    <a:lstStyle/>
                    <a:p>
                      <a:pPr algn="ctr"/>
                      <a:r>
                        <a:rPr lang="en-US" sz="3200" b="1" dirty="0" smtClean="0">
                          <a:solidFill>
                            <a:schemeClr val="accent2"/>
                          </a:solidFill>
                        </a:rPr>
                        <a:t>8.4</a:t>
                      </a:r>
                      <a:endParaRPr lang="en-US" sz="3200" b="1" dirty="0">
                        <a:solidFill>
                          <a:schemeClr val="accent2"/>
                        </a:solidFill>
                      </a:endParaRPr>
                    </a:p>
                  </a:txBody>
                  <a:tcPr anchor="ctr"/>
                </a:tc>
                <a:tc>
                  <a:txBody>
                    <a:bodyPr/>
                    <a:lstStyle/>
                    <a:p>
                      <a:pPr algn="ctr"/>
                      <a:r>
                        <a:rPr lang="en-US" sz="3200" b="1" dirty="0" smtClean="0">
                          <a:solidFill>
                            <a:schemeClr val="accent2"/>
                          </a:solidFill>
                          <a:effectLst/>
                        </a:rPr>
                        <a:t>1.1</a:t>
                      </a:r>
                      <a:endParaRPr lang="en-US" sz="3200" b="1" dirty="0">
                        <a:solidFill>
                          <a:schemeClr val="accent2"/>
                        </a:solidFill>
                        <a:effectLst/>
                      </a:endParaRPr>
                    </a:p>
                  </a:txBody>
                  <a:tcPr anchor="ctr"/>
                </a:tc>
                <a:tc>
                  <a:txBody>
                    <a:bodyPr/>
                    <a:lstStyle/>
                    <a:p>
                      <a:pPr algn="ctr"/>
                      <a:r>
                        <a:rPr lang="en-US" sz="3200" b="1" dirty="0" smtClean="0">
                          <a:solidFill>
                            <a:srgbClr val="FF0000"/>
                          </a:solidFill>
                          <a:effectLst/>
                        </a:rPr>
                        <a:t>1.8</a:t>
                      </a:r>
                      <a:endParaRPr lang="en-US" sz="3200" b="1" dirty="0">
                        <a:solidFill>
                          <a:srgbClr val="FF0000"/>
                        </a:solidFill>
                        <a:effectLst/>
                      </a:endParaRPr>
                    </a:p>
                  </a:txBody>
                  <a:tcPr anchor="ctr"/>
                </a:tc>
              </a:tr>
            </a:tbl>
          </a:graphicData>
        </a:graphic>
      </p:graphicFrame>
      <p:sp>
        <p:nvSpPr>
          <p:cNvPr id="3" name="Rectangle 2"/>
          <p:cNvSpPr/>
          <p:nvPr/>
        </p:nvSpPr>
        <p:spPr>
          <a:xfrm>
            <a:off x="381000" y="3632942"/>
            <a:ext cx="8382000" cy="2234458"/>
          </a:xfrm>
          <a:prstGeom prst="rect">
            <a:avLst/>
          </a:prstGeom>
        </p:spPr>
        <p:txBody>
          <a:bodyPr wrap="square">
            <a:spAutoFit/>
          </a:bodyPr>
          <a:lstStyle/>
          <a:p>
            <a:pPr marL="342900" lvl="0" indent="-342900">
              <a:spcBef>
                <a:spcPct val="20000"/>
              </a:spcBef>
              <a:buClr>
                <a:schemeClr val="tx2"/>
              </a:buClr>
              <a:buSzPct val="125000"/>
              <a:buFontTx/>
              <a:buChar char="•"/>
              <a:defRPr/>
            </a:pPr>
            <a:r>
              <a:rPr lang="en-US" sz="3200" b="1" kern="0" dirty="0" smtClean="0">
                <a:solidFill>
                  <a:schemeClr val="bg1"/>
                </a:solidFill>
                <a:effectLst>
                  <a:outerShdw blurRad="38100" dist="38100" dir="2700000" algn="tl">
                    <a:srgbClr val="000000"/>
                  </a:outerShdw>
                </a:effectLst>
                <a:latin typeface="+mn-lt"/>
                <a:cs typeface="Times New Roman" pitchFamily="18" charset="0"/>
              </a:rPr>
              <a:t>After 2010/11, sugar production increased by more than 60% in only 4 seasons!</a:t>
            </a:r>
          </a:p>
          <a:p>
            <a:pPr marL="342900" lvl="0" indent="-342900">
              <a:spcBef>
                <a:spcPct val="20000"/>
              </a:spcBef>
              <a:buClr>
                <a:schemeClr val="tx2"/>
              </a:buClr>
              <a:buSzPct val="125000"/>
              <a:buFontTx/>
              <a:buChar char="•"/>
              <a:defRPr/>
            </a:pPr>
            <a:r>
              <a:rPr lang="en-US" sz="3200" b="1" kern="0" dirty="0" smtClean="0">
                <a:solidFill>
                  <a:schemeClr val="bg1"/>
                </a:solidFill>
                <a:effectLst>
                  <a:outerShdw blurRad="38100" dist="38100" dir="2700000" algn="tl">
                    <a:srgbClr val="000000"/>
                  </a:outerShdw>
                </a:effectLst>
                <a:latin typeface="+mn-lt"/>
                <a:cs typeface="Times New Roman" pitchFamily="18" charset="0"/>
              </a:rPr>
              <a:t>Result of Brazilian investment </a:t>
            </a:r>
            <a:endParaRPr lang="en-US" sz="3600" b="1" kern="0" dirty="0">
              <a:solidFill>
                <a:schemeClr val="bg1"/>
              </a:solidFill>
              <a:effectLst>
                <a:outerShdw blurRad="38100" dist="38100" dir="2700000" algn="tl">
                  <a:srgbClr val="000000"/>
                </a:outerShdw>
              </a:effectLst>
              <a:latin typeface="+mn-lt"/>
              <a:cs typeface="Times New Roman" pitchFamily="18" charset="0"/>
            </a:endParaRPr>
          </a:p>
        </p:txBody>
      </p:sp>
    </p:spTree>
    <p:extLst>
      <p:ext uri="{BB962C8B-B14F-4D97-AF65-F5344CB8AC3E}">
        <p14:creationId xmlns:p14="http://schemas.microsoft.com/office/powerpoint/2010/main" val="440734592"/>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4294967295"/>
          </p:nvPr>
        </p:nvSpPr>
        <p:spPr bwMode="auto">
          <a:xfrm>
            <a:off x="3124200" y="6248400"/>
            <a:ext cx="2895600" cy="457200"/>
          </a:xfrm>
          <a:prstGeom prst="rect">
            <a:avLst/>
          </a:prstGeom>
          <a:noFill/>
          <a:ln>
            <a:miter lim="800000"/>
            <a:headEnd/>
            <a:tailEnd/>
          </a:ln>
        </p:spPr>
        <p:txBody>
          <a:bodyPr/>
          <a:lstStyle/>
          <a:p>
            <a:pPr defTabSz="912813"/>
            <a:r>
              <a:rPr lang="en-US" dirty="0"/>
              <a:t> </a:t>
            </a:r>
          </a:p>
        </p:txBody>
      </p:sp>
      <p:sp>
        <p:nvSpPr>
          <p:cNvPr id="390146" name="Rectangle 2"/>
          <p:cNvSpPr>
            <a:spLocks noGrp="1" noChangeArrowheads="1"/>
          </p:cNvSpPr>
          <p:nvPr>
            <p:ph type="title"/>
          </p:nvPr>
        </p:nvSpPr>
        <p:spPr>
          <a:xfrm>
            <a:off x="381000" y="152400"/>
            <a:ext cx="8382000" cy="1600200"/>
          </a:xfrm>
        </p:spPr>
        <p:txBody>
          <a:bodyPr/>
          <a:lstStyle/>
          <a:p>
            <a:pPr eaLnBrk="1" hangingPunct="1">
              <a:lnSpc>
                <a:spcPct val="90000"/>
              </a:lnSpc>
              <a:defRPr/>
            </a:pPr>
            <a:r>
              <a:rPr lang="en-US" sz="3600" b="1" dirty="0" smtClean="0">
                <a:cs typeface="Times New Roman" pitchFamily="18" charset="0"/>
              </a:rPr>
              <a:t>BRAZIL’S AGRICULTURAL INVESTMENT, THOUGH LIMITED, HAS HAD AN IMPACT </a:t>
            </a:r>
            <a:endParaRPr lang="en-US" b="1" dirty="0"/>
          </a:p>
        </p:txBody>
      </p:sp>
      <p:sp>
        <p:nvSpPr>
          <p:cNvPr id="390147" name="Rectangle 3"/>
          <p:cNvSpPr>
            <a:spLocks noGrp="1" noChangeArrowheads="1"/>
          </p:cNvSpPr>
          <p:nvPr>
            <p:ph type="body" idx="1"/>
          </p:nvPr>
        </p:nvSpPr>
        <p:spPr>
          <a:xfrm>
            <a:off x="152400" y="1981200"/>
            <a:ext cx="8839200" cy="4572000"/>
          </a:xfrm>
        </p:spPr>
        <p:txBody>
          <a:bodyPr/>
          <a:lstStyle/>
          <a:p>
            <a:pPr eaLnBrk="1" hangingPunct="1">
              <a:lnSpc>
                <a:spcPct val="90000"/>
              </a:lnSpc>
              <a:buClr>
                <a:schemeClr val="accent1"/>
              </a:buClr>
              <a:defRPr/>
            </a:pPr>
            <a:r>
              <a:rPr lang="en-US" sz="2900" b="1" dirty="0" smtClean="0">
                <a:solidFill>
                  <a:schemeClr val="bg1"/>
                </a:solidFill>
                <a:cs typeface="Times New Roman" pitchFamily="18" charset="0"/>
              </a:rPr>
              <a:t>60% increase in sugar output in the past four seasons is significant!</a:t>
            </a:r>
          </a:p>
          <a:p>
            <a:pPr eaLnBrk="1" hangingPunct="1">
              <a:lnSpc>
                <a:spcPct val="90000"/>
              </a:lnSpc>
              <a:buClr>
                <a:schemeClr val="accent1"/>
              </a:buClr>
              <a:defRPr/>
            </a:pPr>
            <a:r>
              <a:rPr lang="en-US" sz="2900" b="1" dirty="0" smtClean="0">
                <a:solidFill>
                  <a:schemeClr val="bg1"/>
                </a:solidFill>
                <a:cs typeface="Times New Roman" pitchFamily="18" charset="0"/>
              </a:rPr>
              <a:t>Sugar is the only agricultural commodity sector in Cuba experiencing significant growth.</a:t>
            </a:r>
          </a:p>
          <a:p>
            <a:pPr eaLnBrk="1" hangingPunct="1">
              <a:lnSpc>
                <a:spcPct val="90000"/>
              </a:lnSpc>
              <a:buClr>
                <a:schemeClr val="accent1"/>
              </a:buClr>
              <a:defRPr/>
            </a:pPr>
            <a:r>
              <a:rPr lang="en-US" sz="2900" b="1" dirty="0" smtClean="0">
                <a:solidFill>
                  <a:srgbClr val="FFFF00"/>
                </a:solidFill>
                <a:cs typeface="Times New Roman" pitchFamily="18" charset="0"/>
              </a:rPr>
              <a:t>Cuba’s experience in sugar demonstrates how foreign investment has the potential to dramatically change its agricultural sector!</a:t>
            </a:r>
          </a:p>
          <a:p>
            <a:pPr eaLnBrk="1" hangingPunct="1">
              <a:lnSpc>
                <a:spcPct val="90000"/>
              </a:lnSpc>
              <a:buClr>
                <a:schemeClr val="accent1"/>
              </a:buClr>
              <a:defRPr/>
            </a:pPr>
            <a:r>
              <a:rPr lang="en-US" sz="2900" b="1" dirty="0" smtClean="0">
                <a:solidFill>
                  <a:schemeClr val="bg1"/>
                </a:solidFill>
                <a:cs typeface="Times New Roman" pitchFamily="18" charset="0"/>
              </a:rPr>
              <a:t>This experience could presumably be replicated for other crops and commodities.</a:t>
            </a:r>
            <a:endParaRPr lang="en-US" sz="2900" b="1" dirty="0" smtClean="0">
              <a:solidFill>
                <a:srgbClr val="FFFF00"/>
              </a:solidFill>
              <a:cs typeface="Times New Roman" pitchFamily="18" charset="0"/>
            </a:endParaRPr>
          </a:p>
        </p:txBody>
      </p:sp>
    </p:spTree>
    <p:extLst>
      <p:ext uri="{BB962C8B-B14F-4D97-AF65-F5344CB8AC3E}">
        <p14:creationId xmlns:p14="http://schemas.microsoft.com/office/powerpoint/2010/main" val="2476096137"/>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4294967295"/>
          </p:nvPr>
        </p:nvSpPr>
        <p:spPr bwMode="auto">
          <a:xfrm>
            <a:off x="3124200" y="6248400"/>
            <a:ext cx="2895600" cy="457200"/>
          </a:xfrm>
          <a:prstGeom prst="rect">
            <a:avLst/>
          </a:prstGeom>
          <a:noFill/>
          <a:ln>
            <a:miter lim="800000"/>
            <a:headEnd/>
            <a:tailEnd/>
          </a:ln>
        </p:spPr>
        <p:txBody>
          <a:bodyPr/>
          <a:lstStyle/>
          <a:p>
            <a:pPr defTabSz="912813"/>
            <a:r>
              <a:rPr lang="en-US" dirty="0"/>
              <a:t> </a:t>
            </a:r>
          </a:p>
        </p:txBody>
      </p:sp>
      <p:sp>
        <p:nvSpPr>
          <p:cNvPr id="390146" name="Rectangle 2"/>
          <p:cNvSpPr>
            <a:spLocks noGrp="1" noChangeArrowheads="1"/>
          </p:cNvSpPr>
          <p:nvPr>
            <p:ph type="title"/>
          </p:nvPr>
        </p:nvSpPr>
        <p:spPr>
          <a:xfrm>
            <a:off x="381000" y="228600"/>
            <a:ext cx="8382000" cy="1600200"/>
          </a:xfrm>
        </p:spPr>
        <p:txBody>
          <a:bodyPr/>
          <a:lstStyle/>
          <a:p>
            <a:pPr eaLnBrk="1" hangingPunct="1">
              <a:lnSpc>
                <a:spcPct val="90000"/>
              </a:lnSpc>
              <a:defRPr/>
            </a:pPr>
            <a:r>
              <a:rPr lang="en-US" sz="3600" b="1" dirty="0" smtClean="0">
                <a:cs typeface="Times New Roman" pitchFamily="18" charset="0"/>
              </a:rPr>
              <a:t>BRAZIL IS BECOMING AN INCREASINGLY IMPORTANT PLAYER IN CUBA</a:t>
            </a:r>
            <a:endParaRPr lang="en-US" b="1" dirty="0"/>
          </a:p>
        </p:txBody>
      </p:sp>
      <p:sp>
        <p:nvSpPr>
          <p:cNvPr id="390147" name="Rectangle 3"/>
          <p:cNvSpPr>
            <a:spLocks noGrp="1" noChangeArrowheads="1"/>
          </p:cNvSpPr>
          <p:nvPr>
            <p:ph type="body" idx="1"/>
          </p:nvPr>
        </p:nvSpPr>
        <p:spPr>
          <a:xfrm>
            <a:off x="152400" y="1981200"/>
            <a:ext cx="8839200" cy="4572000"/>
          </a:xfrm>
        </p:spPr>
        <p:txBody>
          <a:bodyPr/>
          <a:lstStyle/>
          <a:p>
            <a:pPr marL="342900" indent="-342900" eaLnBrk="1" hangingPunct="1">
              <a:defRPr/>
            </a:pPr>
            <a:r>
              <a:rPr lang="en-US" sz="4000" dirty="0" smtClean="0">
                <a:solidFill>
                  <a:schemeClr val="bg1"/>
                </a:solidFill>
                <a:cs typeface="Times New Roman" pitchFamily="18" charset="0"/>
              </a:rPr>
              <a:t>“</a:t>
            </a:r>
            <a:r>
              <a:rPr lang="en-US" b="1" dirty="0" smtClean="0">
                <a:solidFill>
                  <a:schemeClr val="bg1"/>
                </a:solidFill>
                <a:cs typeface="Times New Roman" pitchFamily="18" charset="0"/>
              </a:rPr>
              <a:t>Socialist governments traditionally do make a financial mess.  They always run out of other people’s money.”</a:t>
            </a:r>
          </a:p>
          <a:p>
            <a:pPr marL="342900" indent="-342900" eaLnBrk="1" hangingPunct="1">
              <a:buNone/>
              <a:defRPr/>
            </a:pPr>
            <a:r>
              <a:rPr lang="en-US" b="1" dirty="0" smtClean="0">
                <a:solidFill>
                  <a:schemeClr val="bg1"/>
                </a:solidFill>
                <a:cs typeface="Times New Roman" pitchFamily="18" charset="0"/>
              </a:rPr>
              <a:t>			former British Prime Minister</a:t>
            </a:r>
          </a:p>
          <a:p>
            <a:pPr marL="342900" indent="-342900" eaLnBrk="1" hangingPunct="1">
              <a:buNone/>
              <a:defRPr/>
            </a:pPr>
            <a:r>
              <a:rPr lang="en-US" b="1" dirty="0" smtClean="0">
                <a:solidFill>
                  <a:schemeClr val="bg1"/>
                </a:solidFill>
                <a:cs typeface="Times New Roman" pitchFamily="18" charset="0"/>
              </a:rPr>
              <a:t>			Margaret Thatcher </a:t>
            </a:r>
          </a:p>
          <a:p>
            <a:pPr marL="742950" lvl="1" indent="-342900" eaLnBrk="1" hangingPunct="1">
              <a:defRPr/>
            </a:pPr>
            <a:r>
              <a:rPr lang="en-US" b="1" dirty="0" smtClean="0">
                <a:solidFill>
                  <a:schemeClr val="bg1"/>
                </a:solidFill>
                <a:cs typeface="Times New Roman" pitchFamily="18" charset="0"/>
              </a:rPr>
              <a:t> Cuba ran out of the  Soviet Union’s money . . .</a:t>
            </a:r>
          </a:p>
          <a:p>
            <a:pPr marL="742950" lvl="1" indent="-342900" eaLnBrk="1" hangingPunct="1">
              <a:defRPr/>
            </a:pPr>
            <a:r>
              <a:rPr lang="en-US" b="1" dirty="0" smtClean="0">
                <a:solidFill>
                  <a:schemeClr val="bg1"/>
                </a:solidFill>
                <a:cs typeface="Times New Roman" pitchFamily="18" charset="0"/>
              </a:rPr>
              <a:t> May be running out of  Venezuela’s money . . .</a:t>
            </a:r>
          </a:p>
          <a:p>
            <a:pPr marL="742950" lvl="1" indent="-342900" eaLnBrk="1" hangingPunct="1">
              <a:defRPr/>
            </a:pPr>
            <a:r>
              <a:rPr lang="en-US" b="1" dirty="0" smtClean="0">
                <a:solidFill>
                  <a:schemeClr val="bg1"/>
                </a:solidFill>
                <a:cs typeface="Times New Roman" pitchFamily="18" charset="0"/>
              </a:rPr>
              <a:t> Next  Brazil???</a:t>
            </a:r>
          </a:p>
        </p:txBody>
      </p:sp>
    </p:spTree>
    <p:extLst>
      <p:ext uri="{BB962C8B-B14F-4D97-AF65-F5344CB8AC3E}">
        <p14:creationId xmlns:p14="http://schemas.microsoft.com/office/powerpoint/2010/main" val="945099593"/>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aribbean Island Sea political map"/>
          <p:cNvPicPr>
            <a:picLocks noChangeAspect="1" noChangeArrowheads="1"/>
          </p:cNvPicPr>
          <p:nvPr/>
        </p:nvPicPr>
        <p:blipFill>
          <a:blip r:embed="rId2" cstate="print"/>
          <a:srcRect/>
          <a:stretch>
            <a:fillRect/>
          </a:stretch>
        </p:blipFill>
        <p:spPr bwMode="auto">
          <a:xfrm>
            <a:off x="0" y="1447800"/>
            <a:ext cx="6934200" cy="5410200"/>
          </a:xfrm>
          <a:prstGeom prst="rect">
            <a:avLst/>
          </a:prstGeom>
          <a:noFill/>
          <a:ln w="50800">
            <a:solidFill>
              <a:schemeClr val="bg1"/>
            </a:solidFill>
          </a:ln>
        </p:spPr>
      </p:pic>
      <p:sp>
        <p:nvSpPr>
          <p:cNvPr id="5" name="Rectangle 2"/>
          <p:cNvSpPr txBox="1">
            <a:spLocks noChangeArrowheads="1"/>
          </p:cNvSpPr>
          <p:nvPr/>
        </p:nvSpPr>
        <p:spPr>
          <a:xfrm>
            <a:off x="228600" y="152400"/>
            <a:ext cx="8610600" cy="1524000"/>
          </a:xfrm>
          <a:prstGeom prst="rect">
            <a:avLst/>
          </a:prstGeom>
          <a:solidFill>
            <a:schemeClr val="accent1"/>
          </a:solidFill>
          <a:ln w="38100">
            <a:solidFill>
              <a:schemeClr val="bg1"/>
            </a:solidFill>
          </a:ln>
        </p:spPr>
        <p:txBody>
          <a:bodyPr/>
          <a:lstStyle/>
          <a:p>
            <a:pPr algn="ctr">
              <a:defRPr/>
            </a:pPr>
            <a:r>
              <a:rPr lang="en-US" sz="4400" b="1" kern="0" dirty="0" smtClean="0">
                <a:solidFill>
                  <a:srgbClr val="FFFF00"/>
                </a:solidFill>
                <a:effectLst>
                  <a:outerShdw blurRad="38100" dist="38100" dir="2700000" algn="tl">
                    <a:srgbClr val="000000"/>
                  </a:outerShdw>
                </a:effectLst>
                <a:latin typeface="+mj-lt"/>
                <a:ea typeface="+mj-ea"/>
                <a:cs typeface="+mj-cs"/>
              </a:rPr>
              <a:t>LAND</a:t>
            </a:r>
            <a:r>
              <a:rPr lang="en-US" sz="4400" b="1" kern="0" dirty="0" smtClean="0">
                <a:solidFill>
                  <a:schemeClr val="bg1"/>
                </a:solidFill>
                <a:effectLst>
                  <a:outerShdw blurRad="38100" dist="38100" dir="2700000" algn="tl">
                    <a:srgbClr val="000000"/>
                  </a:outerShdw>
                </a:effectLst>
                <a:latin typeface="+mj-lt"/>
                <a:ea typeface="+mj-ea"/>
                <a:cs typeface="+mj-cs"/>
              </a:rPr>
              <a:t> - </a:t>
            </a:r>
            <a:r>
              <a:rPr lang="en-US" sz="4000" b="1" kern="0" dirty="0" smtClean="0">
                <a:solidFill>
                  <a:schemeClr val="bg1"/>
                </a:solidFill>
                <a:effectLst>
                  <a:outerShdw blurRad="38100" dist="38100" dir="2700000" algn="tl">
                    <a:srgbClr val="000000"/>
                  </a:outerShdw>
                </a:effectLst>
                <a:latin typeface="+mj-lt"/>
                <a:ea typeface="+mj-ea"/>
                <a:cs typeface="+mj-cs"/>
              </a:rPr>
              <a:t>Cuba </a:t>
            </a:r>
            <a:r>
              <a:rPr lang="en-US" sz="4000" b="1" kern="0" dirty="0">
                <a:solidFill>
                  <a:schemeClr val="bg1"/>
                </a:solidFill>
                <a:effectLst>
                  <a:outerShdw blurRad="38100" dist="38100" dir="2700000" algn="tl">
                    <a:srgbClr val="000000"/>
                  </a:outerShdw>
                </a:effectLst>
                <a:latin typeface="+mj-lt"/>
                <a:ea typeface="+mj-ea"/>
                <a:cs typeface="+mj-cs"/>
              </a:rPr>
              <a:t>is NOT </a:t>
            </a:r>
            <a:r>
              <a:rPr lang="en-US" sz="4000" b="1" kern="0" dirty="0" smtClean="0">
                <a:solidFill>
                  <a:schemeClr val="bg1"/>
                </a:solidFill>
                <a:effectLst>
                  <a:outerShdw blurRad="38100" dist="38100" dir="2700000" algn="tl">
                    <a:srgbClr val="000000"/>
                  </a:outerShdw>
                </a:effectLst>
                <a:latin typeface="+mj-lt"/>
                <a:ea typeface="+mj-ea"/>
                <a:cs typeface="+mj-cs"/>
              </a:rPr>
              <a:t>just another small Caribbean island</a:t>
            </a:r>
            <a:endParaRPr lang="en-US" sz="4000" b="1" kern="0" dirty="0">
              <a:solidFill>
                <a:schemeClr val="bg1"/>
              </a:solidFill>
              <a:effectLst>
                <a:outerShdw blurRad="38100" dist="38100" dir="2700000" algn="tl">
                  <a:srgbClr val="000000"/>
                </a:outerShdw>
              </a:effectLst>
              <a:latin typeface="+mj-lt"/>
              <a:ea typeface="+mj-ea"/>
              <a:cs typeface="+mj-cs"/>
            </a:endParaRPr>
          </a:p>
        </p:txBody>
      </p:sp>
      <p:sp>
        <p:nvSpPr>
          <p:cNvPr id="6" name="TextBox 5"/>
          <p:cNvSpPr txBox="1"/>
          <p:nvPr/>
        </p:nvSpPr>
        <p:spPr>
          <a:xfrm>
            <a:off x="0" y="5288340"/>
            <a:ext cx="6019800" cy="1569660"/>
          </a:xfrm>
          <a:prstGeom prst="rect">
            <a:avLst/>
          </a:prstGeom>
          <a:solidFill>
            <a:schemeClr val="tx1"/>
          </a:solidFill>
          <a:ln>
            <a:solidFill>
              <a:schemeClr val="accent2"/>
            </a:solidFill>
          </a:ln>
        </p:spPr>
        <p:txBody>
          <a:bodyPr wrap="square">
            <a:spAutoFit/>
          </a:bodyPr>
          <a:lstStyle/>
          <a:p>
            <a:pPr marL="1587">
              <a:buClr>
                <a:schemeClr val="tx2"/>
              </a:buClr>
              <a:buSzPct val="125000"/>
              <a:buFontTx/>
              <a:buChar char="•"/>
              <a:defRPr/>
            </a:pPr>
            <a:r>
              <a:rPr lang="en-US" b="1" dirty="0">
                <a:solidFill>
                  <a:schemeClr val="bg1"/>
                </a:solidFill>
                <a:effectLst>
                  <a:outerShdw blurRad="38100" dist="38100" dir="2700000" algn="tl">
                    <a:srgbClr val="000000"/>
                  </a:outerShdw>
                </a:effectLst>
              </a:rPr>
              <a:t> </a:t>
            </a:r>
            <a:r>
              <a:rPr lang="en-US" b="1" dirty="0" smtClean="0">
                <a:solidFill>
                  <a:schemeClr val="accent2"/>
                </a:solidFill>
                <a:latin typeface="+mn-lt"/>
              </a:rPr>
              <a:t>105,000  sq. km. (~40,500 sq. mi.) or</a:t>
            </a:r>
          </a:p>
          <a:p>
            <a:pPr marL="1587">
              <a:buClr>
                <a:schemeClr val="tx2"/>
              </a:buClr>
              <a:buSzPct val="125000"/>
              <a:defRPr/>
            </a:pPr>
            <a:r>
              <a:rPr lang="en-US" b="1" dirty="0" smtClean="0">
                <a:solidFill>
                  <a:schemeClr val="accent2"/>
                </a:solidFill>
                <a:latin typeface="+mn-lt"/>
              </a:rPr>
              <a:t>   about </a:t>
            </a:r>
            <a:r>
              <a:rPr lang="en-US" b="1" dirty="0">
                <a:solidFill>
                  <a:schemeClr val="accent2"/>
                </a:solidFill>
                <a:latin typeface="+mn-lt"/>
              </a:rPr>
              <a:t>¾ the size of Florida </a:t>
            </a:r>
            <a:r>
              <a:rPr lang="en-US" b="1" dirty="0" smtClean="0">
                <a:solidFill>
                  <a:schemeClr val="accent2"/>
                </a:solidFill>
                <a:latin typeface="+mn-lt"/>
              </a:rPr>
              <a:t> </a:t>
            </a:r>
          </a:p>
          <a:p>
            <a:pPr marL="1587">
              <a:buClr>
                <a:schemeClr val="tx2"/>
              </a:buClr>
              <a:buSzPct val="125000"/>
              <a:buFontTx/>
              <a:buChar char="•"/>
              <a:defRPr/>
            </a:pPr>
            <a:r>
              <a:rPr lang="en-US" b="1" dirty="0" smtClean="0">
                <a:solidFill>
                  <a:schemeClr val="accent2"/>
                </a:solidFill>
                <a:latin typeface="+mn-lt"/>
              </a:rPr>
              <a:t> Very </a:t>
            </a:r>
            <a:r>
              <a:rPr lang="en-US" b="1" dirty="0">
                <a:solidFill>
                  <a:schemeClr val="accent2"/>
                </a:solidFill>
                <a:latin typeface="+mn-lt"/>
              </a:rPr>
              <a:t>nearly as large as all of the rest of the Caribbean islands added together </a:t>
            </a:r>
            <a:r>
              <a:rPr lang="en-US" b="1" dirty="0" smtClean="0">
                <a:solidFill>
                  <a:schemeClr val="accent2"/>
                </a:solidFill>
                <a:latin typeface="+mn-lt"/>
              </a:rPr>
              <a:t>  </a:t>
            </a:r>
            <a:endParaRPr lang="en-US" dirty="0">
              <a:solidFill>
                <a:schemeClr val="accent2"/>
              </a:solidFill>
              <a:latin typeface="+mn-lt"/>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381000" y="152400"/>
            <a:ext cx="8305800" cy="1447800"/>
          </a:xfrm>
        </p:spPr>
        <p:txBody>
          <a:bodyPr/>
          <a:lstStyle/>
          <a:p>
            <a:pPr eaLnBrk="1" hangingPunct="1">
              <a:defRPr/>
            </a:pPr>
            <a:r>
              <a:rPr lang="en-US" sz="3800" b="1" dirty="0" smtClean="0">
                <a:cs typeface="Times New Roman" pitchFamily="18" charset="0"/>
              </a:rPr>
              <a:t>TRADE SANCTIONS REFORM AND EXPORT ENHANCEMENT ACT </a:t>
            </a:r>
            <a:endParaRPr lang="en-US" sz="3800" b="1" dirty="0" smtClean="0"/>
          </a:p>
        </p:txBody>
      </p:sp>
      <p:sp>
        <p:nvSpPr>
          <p:cNvPr id="320515" name="Rectangle 3"/>
          <p:cNvSpPr>
            <a:spLocks noGrp="1" noChangeArrowheads="1"/>
          </p:cNvSpPr>
          <p:nvPr>
            <p:ph type="body" idx="1"/>
          </p:nvPr>
        </p:nvSpPr>
        <p:spPr>
          <a:xfrm>
            <a:off x="171450" y="1752600"/>
            <a:ext cx="8743950" cy="4381500"/>
          </a:xfrm>
        </p:spPr>
        <p:txBody>
          <a:bodyPr/>
          <a:lstStyle/>
          <a:p>
            <a:pPr eaLnBrk="1" hangingPunct="1">
              <a:defRPr/>
            </a:pPr>
            <a:r>
              <a:rPr lang="en-US" sz="3000" b="1" dirty="0" smtClean="0">
                <a:solidFill>
                  <a:schemeClr val="bg1"/>
                </a:solidFill>
                <a:cs typeface="Times New Roman" pitchFamily="18" charset="0"/>
              </a:rPr>
              <a:t>The Trade Sanctions Reform and Export Enhancement Act (TSRA) of 2000 allows U.S. firms to sell agricultural products (and medicine) to Cuba.</a:t>
            </a:r>
          </a:p>
          <a:p>
            <a:pPr lvl="1" eaLnBrk="1" hangingPunct="1">
              <a:buFont typeface="Arial" pitchFamily="34" charset="0"/>
              <a:buChar char="•"/>
              <a:defRPr/>
            </a:pPr>
            <a:r>
              <a:rPr lang="en-US" sz="3000" b="1" dirty="0" smtClean="0">
                <a:solidFill>
                  <a:schemeClr val="bg1"/>
                </a:solidFill>
                <a:cs typeface="Times New Roman" pitchFamily="18" charset="0"/>
              </a:rPr>
              <a:t>Cash sales only</a:t>
            </a:r>
          </a:p>
          <a:p>
            <a:pPr lvl="1" eaLnBrk="1" hangingPunct="1">
              <a:buFont typeface="Arial" pitchFamily="34" charset="0"/>
              <a:buChar char="•"/>
              <a:defRPr/>
            </a:pPr>
            <a:r>
              <a:rPr lang="en-US" sz="3000" b="1" dirty="0" smtClean="0">
                <a:solidFill>
                  <a:schemeClr val="bg1"/>
                </a:solidFill>
                <a:cs typeface="Times New Roman" pitchFamily="18" charset="0"/>
              </a:rPr>
              <a:t>One way trade only</a:t>
            </a:r>
          </a:p>
          <a:p>
            <a:pPr eaLnBrk="1" hangingPunct="1">
              <a:buFont typeface="Arial" pitchFamily="34" charset="0"/>
              <a:buChar char="•"/>
              <a:defRPr/>
            </a:pPr>
            <a:r>
              <a:rPr lang="en-US" sz="3000" b="1" dirty="0" smtClean="0">
                <a:effectLst>
                  <a:outerShdw blurRad="38100" dist="38100" dir="2700000" algn="tl">
                    <a:srgbClr val="000000">
                      <a:alpha val="43137"/>
                    </a:srgbClr>
                  </a:outerShdw>
                </a:effectLst>
              </a:rPr>
              <a:t>U.S. agriculture has shipped over </a:t>
            </a:r>
            <a:r>
              <a:rPr lang="en-US" sz="3000" b="1" u="sng" dirty="0">
                <a:solidFill>
                  <a:srgbClr val="FFFF00"/>
                </a:solidFill>
                <a:effectLst>
                  <a:outerShdw blurRad="38100" dist="38100" dir="2700000" algn="tl">
                    <a:srgbClr val="000000">
                      <a:alpha val="43137"/>
                    </a:srgbClr>
                  </a:outerShdw>
                </a:effectLst>
              </a:rPr>
              <a:t>$5 BILLION</a:t>
            </a:r>
            <a:r>
              <a:rPr lang="en-US" sz="3000" b="1" dirty="0">
                <a:solidFill>
                  <a:srgbClr val="FFFF00"/>
                </a:solidFill>
                <a:effectLst>
                  <a:outerShdw blurRad="38100" dist="38100" dir="2700000" algn="tl">
                    <a:srgbClr val="000000">
                      <a:alpha val="43137"/>
                    </a:srgbClr>
                  </a:outerShdw>
                </a:effectLst>
              </a:rPr>
              <a:t> </a:t>
            </a:r>
            <a:r>
              <a:rPr lang="en-US" sz="3000" b="1" dirty="0" smtClean="0">
                <a:solidFill>
                  <a:schemeClr val="bg1"/>
                </a:solidFill>
                <a:effectLst>
                  <a:outerShdw blurRad="38100" dist="38100" dir="2700000" algn="tl">
                    <a:srgbClr val="000000">
                      <a:alpha val="43137"/>
                    </a:srgbClr>
                  </a:outerShdw>
                </a:effectLst>
              </a:rPr>
              <a:t>of</a:t>
            </a:r>
            <a:r>
              <a:rPr lang="en-US" sz="3000" b="1" dirty="0" smtClean="0">
                <a:solidFill>
                  <a:srgbClr val="FFFF00"/>
                </a:solidFill>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food </a:t>
            </a:r>
            <a:r>
              <a:rPr lang="en-US" sz="3000" b="1" dirty="0">
                <a:effectLst>
                  <a:outerShdw blurRad="38100" dist="38100" dir="2700000" algn="tl">
                    <a:srgbClr val="000000">
                      <a:alpha val="43137"/>
                    </a:srgbClr>
                  </a:outerShdw>
                </a:effectLst>
              </a:rPr>
              <a:t>and agricultural exports </a:t>
            </a:r>
            <a:r>
              <a:rPr lang="en-US" sz="3000" b="1" dirty="0" smtClean="0">
                <a:effectLst>
                  <a:outerShdw blurRad="38100" dist="38100" dir="2700000" algn="tl">
                    <a:srgbClr val="000000">
                      <a:alpha val="43137"/>
                    </a:srgbClr>
                  </a:outerShdw>
                </a:effectLst>
              </a:rPr>
              <a:t>to </a:t>
            </a:r>
            <a:r>
              <a:rPr lang="en-US" sz="3000" b="1" dirty="0">
                <a:effectLst>
                  <a:outerShdw blurRad="38100" dist="38100" dir="2700000" algn="tl">
                    <a:srgbClr val="000000">
                      <a:alpha val="43137"/>
                    </a:srgbClr>
                  </a:outerShdw>
                </a:effectLst>
              </a:rPr>
              <a:t>Cuba since </a:t>
            </a:r>
            <a:r>
              <a:rPr lang="en-US" sz="3000" b="1" dirty="0" smtClean="0">
                <a:effectLst>
                  <a:outerShdw blurRad="38100" dist="38100" dir="2700000" algn="tl">
                    <a:srgbClr val="000000">
                      <a:alpha val="43137"/>
                    </a:srgbClr>
                  </a:outerShdw>
                </a:effectLst>
              </a:rPr>
              <a:t>passage of TSRA</a:t>
            </a:r>
            <a:endParaRPr 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7362027"/>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Content Placeholder 6"/>
          <p:cNvGraphicFramePr>
            <a:graphicFrameLocks noGrp="1"/>
          </p:cNvGraphicFramePr>
          <p:nvPr>
            <p:ph idx="1"/>
            <p:extLst>
              <p:ext uri="{D42A27DB-BD31-4B8C-83A1-F6EECF244321}">
                <p14:modId xmlns:p14="http://schemas.microsoft.com/office/powerpoint/2010/main" val="171659237"/>
              </p:ext>
            </p:extLst>
          </p:nvPr>
        </p:nvGraphicFramePr>
        <p:xfrm>
          <a:off x="0" y="1219200"/>
          <a:ext cx="9144000" cy="4800600"/>
        </p:xfrm>
        <a:graphic>
          <a:graphicData uri="http://schemas.openxmlformats.org/presentationml/2006/ole">
            <mc:AlternateContent xmlns:mc="http://schemas.openxmlformats.org/markup-compatibility/2006">
              <mc:Choice xmlns:v="urn:schemas-microsoft-com:vml" Requires="v">
                <p:oleObj spid="_x0000_s740407" name="Worksheet" r:id="rId4" imgW="8286784" imgH="4676865" progId="Excel.Sheet.8">
                  <p:embed/>
                </p:oleObj>
              </mc:Choice>
              <mc:Fallback>
                <p:oleObj name="Worksheet" r:id="rId4" imgW="8286784" imgH="4676865"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9200"/>
                        <a:ext cx="9144000" cy="4800600"/>
                      </a:xfrm>
                      <a:prstGeom prst="rect">
                        <a:avLst/>
                      </a:prstGeom>
                      <a:noFill/>
                      <a:extLst/>
                    </p:spPr>
                  </p:pic>
                </p:oleObj>
              </mc:Fallback>
            </mc:AlternateContent>
          </a:graphicData>
        </a:graphic>
      </p:graphicFrame>
      <p:sp>
        <p:nvSpPr>
          <p:cNvPr id="3076" name="TextBox 1"/>
          <p:cNvSpPr txBox="1">
            <a:spLocks noChangeArrowheads="1"/>
          </p:cNvSpPr>
          <p:nvPr/>
        </p:nvSpPr>
        <p:spPr bwMode="auto">
          <a:xfrm>
            <a:off x="152400" y="6229290"/>
            <a:ext cx="6629400" cy="400110"/>
          </a:xfrm>
          <a:prstGeom prst="rect">
            <a:avLst/>
          </a:prstGeom>
          <a:noFill/>
          <a:ln w="9525">
            <a:noFill/>
            <a:miter lim="800000"/>
            <a:headEnd/>
            <a:tailEnd/>
          </a:ln>
        </p:spPr>
        <p:txBody>
          <a:bodyPr wrap="square">
            <a:spAutoFit/>
          </a:bodyPr>
          <a:lstStyle/>
          <a:p>
            <a:r>
              <a:rPr lang="en-US" sz="2000" b="1" dirty="0">
                <a:solidFill>
                  <a:schemeClr val="tx1"/>
                </a:solidFill>
                <a:effectLst>
                  <a:outerShdw blurRad="38100" dist="38100" dir="2700000" algn="tl">
                    <a:srgbClr val="000000">
                      <a:alpha val="43137"/>
                    </a:srgbClr>
                  </a:outerShdw>
                </a:effectLst>
                <a:latin typeface="Arial" charset="0"/>
                <a:cs typeface="Arial" charset="0"/>
              </a:rPr>
              <a:t>Source: </a:t>
            </a:r>
            <a:r>
              <a:rPr lang="en-US" sz="2000" b="1" dirty="0" smtClean="0">
                <a:solidFill>
                  <a:schemeClr val="tx1"/>
                </a:solidFill>
                <a:effectLst>
                  <a:outerShdw blurRad="38100" dist="38100" dir="2700000" algn="tl">
                    <a:srgbClr val="000000">
                      <a:alpha val="43137"/>
                    </a:srgbClr>
                  </a:outerShdw>
                </a:effectLst>
                <a:latin typeface="Arial" charset="0"/>
                <a:cs typeface="Arial" charset="0"/>
              </a:rPr>
              <a:t>USDA Global Agricultural Trade System data</a:t>
            </a:r>
            <a:endParaRPr lang="en-US" sz="2000" b="1" dirty="0">
              <a:solidFill>
                <a:schemeClr val="tx1"/>
              </a:solidFill>
              <a:effectLst>
                <a:outerShdw blurRad="38100" dist="38100" dir="2700000" algn="tl">
                  <a:srgbClr val="000000">
                    <a:alpha val="43137"/>
                  </a:srgbClr>
                </a:outerShdw>
              </a:effectLst>
              <a:latin typeface="Arial" charset="0"/>
              <a:cs typeface="Arial" charset="0"/>
            </a:endParaRPr>
          </a:p>
        </p:txBody>
      </p:sp>
      <p:sp>
        <p:nvSpPr>
          <p:cNvPr id="7" name="Rectangle 3"/>
          <p:cNvSpPr>
            <a:spLocks noGrp="1" noChangeArrowheads="1"/>
          </p:cNvSpPr>
          <p:nvPr>
            <p:ph type="title"/>
          </p:nvPr>
        </p:nvSpPr>
        <p:spPr>
          <a:xfrm>
            <a:off x="381000" y="76200"/>
            <a:ext cx="8382000" cy="1143000"/>
          </a:xfrm>
          <a:extLst>
            <a:ext uri="{909E8E84-426E-40DD-AFC4-6F175D3DCCD1}">
              <a14:hiddenFill xmlns:a14="http://schemas.microsoft.com/office/drawing/2010/main">
                <a:solidFill>
                  <a:srgbClr val="66FFFF">
                    <a:alpha val="39999"/>
                  </a:srgbClr>
                </a:solidFill>
              </a14:hiddenFill>
            </a:ext>
          </a:extLst>
        </p:spPr>
        <p:txBody>
          <a:bodyPr/>
          <a:lstStyle/>
          <a:p>
            <a:pPr eaLnBrk="1" hangingPunct="1">
              <a:defRPr/>
            </a:pPr>
            <a:r>
              <a:rPr lang="en-US" sz="3600" b="1" dirty="0" smtClean="0">
                <a:solidFill>
                  <a:schemeClr val="tx1"/>
                </a:solidFill>
                <a:latin typeface="+mn-lt"/>
                <a:cs typeface="Arial" pitchFamily="34" charset="0"/>
              </a:rPr>
              <a:t>CUBA FOOD AND AG PURCHASES FROM THE UNITED STATES</a:t>
            </a:r>
            <a:r>
              <a:rPr lang="en-US" sz="3200" b="1" dirty="0" smtClean="0">
                <a:solidFill>
                  <a:schemeClr val="tx1"/>
                </a:solidFill>
                <a:latin typeface="+mn-lt"/>
                <a:cs typeface="Arial" pitchFamily="34" charset="0"/>
              </a:rPr>
              <a:t> (&gt;$5B)</a:t>
            </a:r>
            <a:endParaRPr lang="en-US" sz="3600" b="1" dirty="0" smtClean="0">
              <a:solidFill>
                <a:schemeClr val="tx1"/>
              </a:solidFill>
              <a:latin typeface="+mn-lt"/>
            </a:endParaRPr>
          </a:p>
        </p:txBody>
      </p:sp>
      <p:sp>
        <p:nvSpPr>
          <p:cNvPr id="9" name="TextBox 1"/>
          <p:cNvSpPr txBox="1">
            <a:spLocks noChangeArrowheads="1"/>
          </p:cNvSpPr>
          <p:nvPr/>
        </p:nvSpPr>
        <p:spPr bwMode="auto">
          <a:xfrm>
            <a:off x="3581400" y="1600200"/>
            <a:ext cx="1905000" cy="400110"/>
          </a:xfrm>
          <a:prstGeom prst="rect">
            <a:avLst/>
          </a:prstGeom>
          <a:noFill/>
          <a:ln w="9525">
            <a:noFill/>
            <a:miter lim="800000"/>
            <a:headEnd/>
            <a:tailEnd/>
          </a:ln>
        </p:spPr>
        <p:txBody>
          <a:bodyPr wrap="square">
            <a:spAutoFit/>
          </a:bodyPr>
          <a:lstStyle/>
          <a:p>
            <a:pPr algn="ctr"/>
            <a:r>
              <a:rPr lang="en-US" sz="2000" b="1" dirty="0">
                <a:solidFill>
                  <a:schemeClr val="accent2"/>
                </a:solidFill>
                <a:latin typeface="Arial" charset="0"/>
                <a:cs typeface="Arial" charset="0"/>
              </a:rPr>
              <a:t>$ </a:t>
            </a:r>
            <a:r>
              <a:rPr lang="en-US" sz="2000" b="1" dirty="0" smtClean="0">
                <a:solidFill>
                  <a:schemeClr val="accent2"/>
                </a:solidFill>
                <a:latin typeface="Arial" charset="0"/>
                <a:cs typeface="Arial" charset="0"/>
              </a:rPr>
              <a:t>Million</a:t>
            </a:r>
            <a:endParaRPr lang="en-US" sz="2000" b="1" dirty="0">
              <a:solidFill>
                <a:schemeClr val="accent2"/>
              </a:solidFill>
              <a:latin typeface="Arial" charset="0"/>
              <a:cs typeface="Arial" charset="0"/>
            </a:endParaRPr>
          </a:p>
        </p:txBody>
      </p:sp>
      <p:sp>
        <p:nvSpPr>
          <p:cNvPr id="8" name="TextBox 1"/>
          <p:cNvSpPr txBox="1">
            <a:spLocks noChangeArrowheads="1"/>
          </p:cNvSpPr>
          <p:nvPr/>
        </p:nvSpPr>
        <p:spPr bwMode="auto">
          <a:xfrm>
            <a:off x="7621353" y="1295400"/>
            <a:ext cx="1446447" cy="1938992"/>
          </a:xfrm>
          <a:prstGeom prst="rect">
            <a:avLst/>
          </a:prstGeom>
          <a:solidFill>
            <a:schemeClr val="bg1"/>
          </a:solidFill>
          <a:ln w="15875">
            <a:solidFill>
              <a:schemeClr val="accent2"/>
            </a:solidFill>
            <a:miter lim="800000"/>
            <a:headEnd/>
            <a:tailEnd/>
          </a:ln>
        </p:spPr>
        <p:txBody>
          <a:bodyPr wrap="square">
            <a:spAutoFit/>
          </a:bodyPr>
          <a:lstStyle/>
          <a:p>
            <a:pPr algn="ctr"/>
            <a:r>
              <a:rPr lang="en-US" b="1" dirty="0" smtClean="0">
                <a:solidFill>
                  <a:srgbClr val="FF0000"/>
                </a:solidFill>
                <a:latin typeface="Arial" charset="0"/>
                <a:cs typeface="Arial" charset="0"/>
              </a:rPr>
              <a:t>2014 sales were the lowest 11 yrs! </a:t>
            </a:r>
            <a:endParaRPr lang="en-US" b="1" dirty="0">
              <a:solidFill>
                <a:srgbClr val="FF0000"/>
              </a:solidFill>
              <a:latin typeface="Arial" charset="0"/>
              <a:cs typeface="Arial" charset="0"/>
            </a:endParaRPr>
          </a:p>
        </p:txBody>
      </p:sp>
    </p:spTree>
    <p:extLst>
      <p:ext uri="{BB962C8B-B14F-4D97-AF65-F5344CB8AC3E}">
        <p14:creationId xmlns:p14="http://schemas.microsoft.com/office/powerpoint/2010/main" val="373268876"/>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0819" name="Object 3"/>
          <p:cNvGraphicFramePr>
            <a:graphicFrameLocks noGrp="1"/>
          </p:cNvGraphicFramePr>
          <p:nvPr>
            <p:extLst>
              <p:ext uri="{D42A27DB-BD31-4B8C-83A1-F6EECF244321}">
                <p14:modId xmlns:p14="http://schemas.microsoft.com/office/powerpoint/2010/main" val="2161837965"/>
              </p:ext>
            </p:extLst>
          </p:nvPr>
        </p:nvGraphicFramePr>
        <p:xfrm>
          <a:off x="-76200" y="1371600"/>
          <a:ext cx="9296400" cy="5638800"/>
        </p:xfrm>
        <a:graphic>
          <a:graphicData uri="http://schemas.openxmlformats.org/presentationml/2006/ole">
            <mc:AlternateContent xmlns:mc="http://schemas.openxmlformats.org/markup-compatibility/2006">
              <mc:Choice xmlns:v="urn:schemas-microsoft-com:vml" Requires="v">
                <p:oleObj spid="_x0000_s746513" name="Worksheet" r:id="rId4" imgW="8334257" imgH="4619557" progId="Excel.Sheet.8">
                  <p:embed/>
                </p:oleObj>
              </mc:Choice>
              <mc:Fallback>
                <p:oleObj name="Worksheet" r:id="rId4" imgW="8334257" imgH="4619557" progId="Excel.Sheet.8">
                  <p:embed/>
                  <p:pic>
                    <p:nvPicPr>
                      <p:cNvPr id="0" name=""/>
                      <p:cNvPicPr>
                        <a:picLocks noGrp="1" noChangeArrowheads="1"/>
                      </p:cNvPicPr>
                      <p:nvPr/>
                    </p:nvPicPr>
                    <p:blipFill>
                      <a:blip r:embed="rId5"/>
                      <a:srcRect/>
                      <a:stretch>
                        <a:fillRect/>
                      </a:stretch>
                    </p:blipFill>
                    <p:spPr bwMode="auto">
                      <a:xfrm>
                        <a:off x="-76200" y="1371600"/>
                        <a:ext cx="9296400" cy="5638800"/>
                      </a:xfrm>
                      <a:prstGeom prst="rect">
                        <a:avLst/>
                      </a:prstGeom>
                      <a:noFill/>
                      <a:extLst/>
                    </p:spPr>
                  </p:pic>
                </p:oleObj>
              </mc:Fallback>
            </mc:AlternateContent>
          </a:graphicData>
        </a:graphic>
      </p:graphicFrame>
      <p:sp>
        <p:nvSpPr>
          <p:cNvPr id="3075" name="TextBox 1"/>
          <p:cNvSpPr txBox="1">
            <a:spLocks noChangeArrowheads="1"/>
          </p:cNvSpPr>
          <p:nvPr/>
        </p:nvSpPr>
        <p:spPr bwMode="auto">
          <a:xfrm>
            <a:off x="6324600" y="1657290"/>
            <a:ext cx="1219200" cy="400110"/>
          </a:xfrm>
          <a:prstGeom prst="rect">
            <a:avLst/>
          </a:prstGeom>
          <a:noFill/>
          <a:ln w="9525">
            <a:noFill/>
            <a:miter lim="800000"/>
            <a:headEnd/>
            <a:tailEnd/>
          </a:ln>
        </p:spPr>
        <p:txBody>
          <a:bodyPr>
            <a:spAutoFit/>
          </a:bodyPr>
          <a:lstStyle/>
          <a:p>
            <a:r>
              <a:rPr lang="en-US" sz="2000" b="1" dirty="0">
                <a:solidFill>
                  <a:schemeClr val="accent2"/>
                </a:solidFill>
                <a:latin typeface="Arial" charset="0"/>
                <a:cs typeface="Arial" charset="0"/>
              </a:rPr>
              <a:t>$ </a:t>
            </a:r>
            <a:r>
              <a:rPr lang="en-US" sz="2000" b="1" dirty="0" smtClean="0">
                <a:solidFill>
                  <a:schemeClr val="accent2"/>
                </a:solidFill>
                <a:latin typeface="Arial" charset="0"/>
                <a:cs typeface="Arial" charset="0"/>
              </a:rPr>
              <a:t>Million</a:t>
            </a:r>
            <a:endParaRPr lang="en-US" sz="2000" b="1" dirty="0">
              <a:solidFill>
                <a:schemeClr val="accent2"/>
              </a:solidFill>
              <a:latin typeface="Arial" charset="0"/>
              <a:cs typeface="Arial" charset="0"/>
            </a:endParaRPr>
          </a:p>
        </p:txBody>
      </p:sp>
      <p:sp>
        <p:nvSpPr>
          <p:cNvPr id="3076" name="TextBox 1"/>
          <p:cNvSpPr txBox="1">
            <a:spLocks noChangeArrowheads="1"/>
          </p:cNvSpPr>
          <p:nvPr/>
        </p:nvSpPr>
        <p:spPr bwMode="auto">
          <a:xfrm>
            <a:off x="0" y="6534090"/>
            <a:ext cx="1905000" cy="400110"/>
          </a:xfrm>
          <a:prstGeom prst="rect">
            <a:avLst/>
          </a:prstGeom>
          <a:noFill/>
          <a:ln w="9525">
            <a:noFill/>
            <a:miter lim="800000"/>
            <a:headEnd/>
            <a:tailEnd/>
          </a:ln>
        </p:spPr>
        <p:txBody>
          <a:bodyPr wrap="square">
            <a:spAutoFit/>
          </a:bodyPr>
          <a:lstStyle/>
          <a:p>
            <a:r>
              <a:rPr lang="en-US" sz="2000" b="1" dirty="0">
                <a:solidFill>
                  <a:schemeClr val="accent2"/>
                </a:solidFill>
                <a:latin typeface="Arial" charset="0"/>
                <a:cs typeface="Arial" charset="0"/>
              </a:rPr>
              <a:t>Source: GTIS</a:t>
            </a:r>
          </a:p>
        </p:txBody>
      </p:sp>
      <p:sp>
        <p:nvSpPr>
          <p:cNvPr id="12" name="Rectangle 3"/>
          <p:cNvSpPr txBox="1">
            <a:spLocks noChangeArrowheads="1"/>
          </p:cNvSpPr>
          <p:nvPr/>
        </p:nvSpPr>
        <p:spPr bwMode="auto">
          <a:xfrm>
            <a:off x="304800" y="76200"/>
            <a:ext cx="8534400" cy="1295400"/>
          </a:xfrm>
          <a:prstGeom prst="rect">
            <a:avLst/>
          </a:prstGeom>
          <a:solidFill>
            <a:schemeClr val="accent1"/>
          </a:solidFill>
          <a:ln w="38100">
            <a:solidFill>
              <a:schemeClr val="bg1"/>
            </a:solidFill>
            <a:miter lim="800000"/>
            <a:headEnd/>
            <a:tailEnd/>
          </a:ln>
          <a:effectLs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j-ea"/>
                <a:cs typeface="Arial" pitchFamily="34" charset="0"/>
              </a:rPr>
              <a:t>CUBAN FOOD AND AG. IMPORTS</a:t>
            </a:r>
            <a:br>
              <a:rPr kumimoji="0" lang="en-US" sz="3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j-ea"/>
                <a:cs typeface="Arial" pitchFamily="34" charset="0"/>
              </a:rPr>
            </a:br>
            <a:r>
              <a:rPr kumimoji="0" lang="en-US" sz="3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j-ea"/>
                <a:cs typeface="Arial" pitchFamily="34" charset="0"/>
              </a:rPr>
              <a:t> </a:t>
            </a:r>
            <a:r>
              <a:rPr kumimoji="0" lang="en-US" sz="3600" b="1" i="0" u="sng"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j-ea"/>
                <a:cs typeface="Arial" pitchFamily="34" charset="0"/>
              </a:rPr>
              <a:t>BY COUNTRY</a:t>
            </a:r>
            <a:r>
              <a:rPr kumimoji="0" lang="en-US" sz="3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j-ea"/>
                <a:cs typeface="+mj-cs"/>
              </a:rPr>
              <a:t>, 2000 - 2014</a:t>
            </a:r>
          </a:p>
        </p:txBody>
      </p:sp>
      <p:sp>
        <p:nvSpPr>
          <p:cNvPr id="7" name="TextBox 1"/>
          <p:cNvSpPr txBox="1">
            <a:spLocks noChangeArrowheads="1"/>
          </p:cNvSpPr>
          <p:nvPr/>
        </p:nvSpPr>
        <p:spPr bwMode="auto">
          <a:xfrm>
            <a:off x="990600" y="1273076"/>
            <a:ext cx="3657600" cy="2308324"/>
          </a:xfrm>
          <a:prstGeom prst="rect">
            <a:avLst/>
          </a:prstGeom>
          <a:solidFill>
            <a:schemeClr val="bg1"/>
          </a:solidFill>
          <a:ln w="31750">
            <a:solidFill>
              <a:schemeClr val="accent2"/>
            </a:solidFill>
            <a:miter lim="800000"/>
            <a:headEnd/>
            <a:tailEnd/>
          </a:ln>
        </p:spPr>
        <p:txBody>
          <a:bodyPr wrap="square">
            <a:spAutoFit/>
          </a:bodyPr>
          <a:lstStyle/>
          <a:p>
            <a:pPr algn="ctr"/>
            <a:r>
              <a:rPr lang="en-US" b="1" dirty="0" smtClean="0">
                <a:solidFill>
                  <a:srgbClr val="FF0000"/>
                </a:solidFill>
                <a:latin typeface="Arial" charset="0"/>
                <a:cs typeface="Arial" charset="0"/>
              </a:rPr>
              <a:t>Since 2002 the U.S has been Cuba’s #1 supplier of imported food &amp; agricultural products in all but 2 years (2011, 2014)!</a:t>
            </a:r>
            <a:endParaRPr lang="en-US" b="1" dirty="0">
              <a:solidFill>
                <a:srgbClr val="FF0000"/>
              </a:solidFill>
              <a:latin typeface="Arial" charset="0"/>
              <a:cs typeface="Arial" charset="0"/>
            </a:endParaRPr>
          </a:p>
        </p:txBody>
      </p:sp>
    </p:spTree>
    <p:extLst>
      <p:ext uri="{BB962C8B-B14F-4D97-AF65-F5344CB8AC3E}">
        <p14:creationId xmlns:p14="http://schemas.microsoft.com/office/powerpoint/2010/main" val="366826910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pPr defTabSz="912813"/>
            <a:r>
              <a:rPr lang="en-US" dirty="0"/>
              <a:t> </a:t>
            </a:r>
          </a:p>
        </p:txBody>
      </p:sp>
      <p:sp>
        <p:nvSpPr>
          <p:cNvPr id="302082" name="Rectangle 2"/>
          <p:cNvSpPr>
            <a:spLocks noGrp="1" noChangeArrowheads="1"/>
          </p:cNvSpPr>
          <p:nvPr>
            <p:ph type="title"/>
          </p:nvPr>
        </p:nvSpPr>
        <p:spPr>
          <a:xfrm>
            <a:off x="228600" y="152400"/>
            <a:ext cx="8686800" cy="762000"/>
          </a:xfrm>
        </p:spPr>
        <p:txBody>
          <a:bodyPr/>
          <a:lstStyle/>
          <a:p>
            <a:pPr eaLnBrk="1" hangingPunct="1">
              <a:defRPr/>
            </a:pPr>
            <a:r>
              <a:rPr lang="en-US" sz="3800" b="1" dirty="0" smtClean="0"/>
              <a:t>U.S. STRENGTHS &amp; WEAKNESSES</a:t>
            </a:r>
            <a:endParaRPr lang="en-US" sz="3800" b="1" dirty="0"/>
          </a:p>
        </p:txBody>
      </p:sp>
      <p:sp>
        <p:nvSpPr>
          <p:cNvPr id="4" name="Rectangle 3"/>
          <p:cNvSpPr txBox="1">
            <a:spLocks noChangeArrowheads="1"/>
          </p:cNvSpPr>
          <p:nvPr/>
        </p:nvSpPr>
        <p:spPr bwMode="auto">
          <a:xfrm>
            <a:off x="381000" y="990600"/>
            <a:ext cx="84582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1313" marR="0" lvl="0" indent="-341313" algn="l" defTabSz="914400" rtl="0" eaLnBrk="1" fontAlgn="base" latinLnBrk="0" hangingPunct="1">
              <a:lnSpc>
                <a:spcPct val="100000"/>
              </a:lnSpc>
              <a:spcBef>
                <a:spcPct val="20000"/>
              </a:spcBef>
              <a:spcAft>
                <a:spcPct val="0"/>
              </a:spcAft>
              <a:buClr>
                <a:schemeClr val="tx2"/>
              </a:buClr>
              <a:buSzPct val="125000"/>
              <a:buFontTx/>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U.S. </a:t>
            </a:r>
            <a:r>
              <a:rPr lang="en-US" sz="2800" b="1" kern="0" dirty="0" smtClean="0">
                <a:effectLst>
                  <a:outerShdw blurRad="38100" dist="38100" dir="2700000" algn="tl">
                    <a:srgbClr val="000000"/>
                  </a:outerShdw>
                </a:effectLst>
                <a:latin typeface="+mn-lt"/>
              </a:rPr>
              <a:t>strengths as an ag. and food supplier:</a:t>
            </a:r>
            <a:endPar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Times New Roman" pitchFamily="18" charset="0"/>
            </a:endParaRPr>
          </a:p>
          <a:p>
            <a:pPr marL="741363" marR="0" lvl="1" indent="-284163" algn="l" defTabSz="914400" rtl="0" eaLnBrk="1" fontAlgn="base" latinLnBrk="0" hangingPunct="1">
              <a:lnSpc>
                <a:spcPct val="100000"/>
              </a:lnSpc>
              <a:spcBef>
                <a:spcPct val="20000"/>
              </a:spcBef>
              <a:spcAft>
                <a:spcPct val="0"/>
              </a:spcAft>
              <a:buClr>
                <a:schemeClr val="tx2"/>
              </a:buClr>
              <a:buSzPct val="150000"/>
              <a:buFont typeface="Arial" pitchFamily="34" charset="0"/>
              <a:buChar char="+"/>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rPr>
              <a:t> Geographic proximity </a:t>
            </a:r>
          </a:p>
          <a:p>
            <a:pPr marL="1198563" lvl="2" indent="-284163">
              <a:spcBef>
                <a:spcPct val="20000"/>
              </a:spcBef>
              <a:buClr>
                <a:schemeClr val="tx2"/>
              </a:buClr>
              <a:buFont typeface="Arial" pitchFamily="34" charset="0"/>
              <a:buChar char="•"/>
              <a:defRPr/>
            </a:pPr>
            <a:r>
              <a:rPr kumimoji="0" lang="en-US"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rPr>
              <a:t>lower transportation costs </a:t>
            </a:r>
          </a:p>
          <a:p>
            <a:pPr marL="1198563" lvl="2" indent="-284163">
              <a:spcBef>
                <a:spcPct val="20000"/>
              </a:spcBef>
              <a:buClr>
                <a:schemeClr val="tx2"/>
              </a:buClr>
              <a:buFont typeface="Arial" pitchFamily="34" charset="0"/>
              <a:buChar char="•"/>
              <a:defRPr/>
            </a:pPr>
            <a:r>
              <a:rPr kumimoji="0" lang="en-US"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rPr>
              <a:t>faster delivery (particularly important for highly perishable, high value</a:t>
            </a:r>
            <a:r>
              <a:rPr kumimoji="0" lang="en-US" b="1" i="0" u="none" strike="noStrike" kern="0" cap="none" spc="0" normalizeH="0" noProof="0" dirty="0" smtClean="0">
                <a:ln>
                  <a:noFill/>
                </a:ln>
                <a:solidFill>
                  <a:schemeClr val="bg1"/>
                </a:solidFill>
                <a:effectLst>
                  <a:outerShdw blurRad="38100" dist="38100" dir="2700000" algn="tl">
                    <a:srgbClr val="000000"/>
                  </a:outerShdw>
                </a:effectLst>
                <a:uLnTx/>
                <a:uFillTx/>
                <a:latin typeface="+mn-lt"/>
                <a:cs typeface="Times New Roman" pitchFamily="18" charset="0"/>
              </a:rPr>
              <a:t> commodities)</a:t>
            </a:r>
            <a:endParaRPr lang="en-US" b="1" kern="0" dirty="0" smtClean="0">
              <a:solidFill>
                <a:schemeClr val="bg1"/>
              </a:solidFill>
              <a:effectLst>
                <a:outerShdw blurRad="38100" dist="38100" dir="2700000" algn="tl">
                  <a:srgbClr val="000000"/>
                </a:outerShdw>
              </a:effectLst>
              <a:latin typeface="+mn-lt"/>
              <a:cs typeface="Times New Roman" pitchFamily="18" charset="0"/>
            </a:endParaRPr>
          </a:p>
          <a:p>
            <a:pPr marL="1254126" lvl="2" indent="-341313">
              <a:spcBef>
                <a:spcPct val="20000"/>
              </a:spcBef>
              <a:buClr>
                <a:schemeClr val="tx2"/>
              </a:buClr>
              <a:buSzPct val="100000"/>
              <a:buFontTx/>
              <a:buChar char="•"/>
              <a:defRPr/>
            </a:pPr>
            <a:r>
              <a:rPr kumimoji="0" lang="en-US"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rPr>
              <a:t>allows for lower economic order quantities</a:t>
            </a:r>
            <a:endParaRPr lang="en-US" sz="2800" b="1" kern="0" dirty="0" smtClean="0">
              <a:solidFill>
                <a:schemeClr val="bg1"/>
              </a:solidFill>
              <a:effectLst>
                <a:outerShdw blurRad="38100" dist="38100" dir="2700000" algn="tl">
                  <a:srgbClr val="000000"/>
                </a:outerShdw>
              </a:effectLst>
              <a:latin typeface="+mn-lt"/>
              <a:cs typeface="Times New Roman" pitchFamily="18" charset="0"/>
            </a:endParaRPr>
          </a:p>
          <a:p>
            <a:pPr marL="741363" lvl="1" indent="-284163">
              <a:spcBef>
                <a:spcPct val="20000"/>
              </a:spcBef>
              <a:buClr>
                <a:schemeClr val="tx2"/>
              </a:buClr>
              <a:buSzPct val="150000"/>
              <a:buFont typeface="Arial" pitchFamily="34" charset="0"/>
              <a:buChar char="+"/>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 Reliable supplier of high quality products</a:t>
            </a:r>
            <a:endParaRPr kumimoji="0" lang="en-US"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endParaRPr>
          </a:p>
          <a:p>
            <a:pPr marL="285750" indent="-284163">
              <a:spcBef>
                <a:spcPct val="20000"/>
              </a:spcBef>
              <a:buClr>
                <a:schemeClr val="tx2"/>
              </a:buClr>
              <a:buFont typeface="Arial" pitchFamily="34" charset="0"/>
              <a:buChar char="•"/>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U.S. weaknesses as an ag. and food supplier:</a:t>
            </a:r>
            <a:endPar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endParaRPr>
          </a:p>
          <a:p>
            <a:pPr marL="741363" marR="0" lvl="1" indent="-284163" algn="l" defTabSz="914400" rtl="0" eaLnBrk="1" fontAlgn="base" latinLnBrk="0" hangingPunct="1">
              <a:lnSpc>
                <a:spcPct val="100000"/>
              </a:lnSpc>
              <a:spcBef>
                <a:spcPct val="20000"/>
              </a:spcBef>
              <a:spcAft>
                <a:spcPct val="0"/>
              </a:spcAft>
              <a:buClr>
                <a:schemeClr val="tx2"/>
              </a:buClr>
              <a:buSzPct val="200000"/>
              <a:buFont typeface="Arial" pitchFamily="34" charset="0"/>
              <a:buChar char="-"/>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rPr>
              <a:t> Cash sale requirements</a:t>
            </a:r>
          </a:p>
          <a:p>
            <a:pPr marL="741363" marR="0" lvl="1" indent="-284163" algn="l" defTabSz="914400" rtl="0" eaLnBrk="1" fontAlgn="base" latinLnBrk="0" hangingPunct="1">
              <a:lnSpc>
                <a:spcPct val="100000"/>
              </a:lnSpc>
              <a:spcBef>
                <a:spcPct val="20000"/>
              </a:spcBef>
              <a:spcAft>
                <a:spcPct val="0"/>
              </a:spcAft>
              <a:buClr>
                <a:schemeClr val="tx2"/>
              </a:buClr>
              <a:buSzPct val="200000"/>
              <a:buFont typeface="Arial" pitchFamily="34" charset="0"/>
              <a:buChar char="-"/>
              <a:tabLst/>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 Transactions must go through third-country banks</a:t>
            </a:r>
          </a:p>
          <a:p>
            <a:pPr marL="741363" marR="0" lvl="1" indent="-284163" algn="l" defTabSz="914400" rtl="0" eaLnBrk="1" fontAlgn="base" latinLnBrk="0" hangingPunct="1">
              <a:lnSpc>
                <a:spcPct val="100000"/>
              </a:lnSpc>
              <a:spcBef>
                <a:spcPct val="20000"/>
              </a:spcBef>
              <a:spcAft>
                <a:spcPct val="0"/>
              </a:spcAft>
              <a:buClr>
                <a:schemeClr val="tx2"/>
              </a:buClr>
              <a:buSzPct val="200000"/>
              <a:buFont typeface="Arial" pitchFamily="34" charset="0"/>
              <a:buChar char="-"/>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rPr>
              <a:t> U.S. policy can be erratic</a:t>
            </a:r>
          </a:p>
        </p:txBody>
      </p:sp>
    </p:spTree>
    <p:extLst>
      <p:ext uri="{BB962C8B-B14F-4D97-AF65-F5344CB8AC3E}">
        <p14:creationId xmlns:p14="http://schemas.microsoft.com/office/powerpoint/2010/main" val="1967724940"/>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pPr defTabSz="912813"/>
            <a:r>
              <a:rPr lang="en-US" dirty="0"/>
              <a:t> </a:t>
            </a:r>
          </a:p>
        </p:txBody>
      </p:sp>
      <p:sp>
        <p:nvSpPr>
          <p:cNvPr id="302082" name="Rectangle 2"/>
          <p:cNvSpPr>
            <a:spLocks noGrp="1" noChangeArrowheads="1"/>
          </p:cNvSpPr>
          <p:nvPr>
            <p:ph type="title"/>
          </p:nvPr>
        </p:nvSpPr>
        <p:spPr>
          <a:xfrm>
            <a:off x="228600" y="152400"/>
            <a:ext cx="8686800" cy="1752600"/>
          </a:xfrm>
        </p:spPr>
        <p:txBody>
          <a:bodyPr/>
          <a:lstStyle/>
          <a:p>
            <a:pPr eaLnBrk="1" hangingPunct="1">
              <a:defRPr/>
            </a:pPr>
            <a:r>
              <a:rPr lang="en-US" sz="3800" b="1" dirty="0" smtClean="0"/>
              <a:t>HOW DOES THE RECENT ANNOUNCEMENT AFFECT U.S. STRENGTHS AND WEAKNESSES?</a:t>
            </a:r>
            <a:endParaRPr lang="en-US" sz="3800" b="1" dirty="0"/>
          </a:p>
        </p:txBody>
      </p:sp>
      <p:sp>
        <p:nvSpPr>
          <p:cNvPr id="4" name="Rectangle 3"/>
          <p:cNvSpPr txBox="1">
            <a:spLocks noChangeArrowheads="1"/>
          </p:cNvSpPr>
          <p:nvPr/>
        </p:nvSpPr>
        <p:spPr bwMode="auto">
          <a:xfrm>
            <a:off x="228600" y="1981200"/>
            <a:ext cx="87630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1313" marR="0" lvl="0" indent="-341313" algn="l" defTabSz="914400" rtl="0" eaLnBrk="1" fontAlgn="base" latinLnBrk="0" hangingPunct="1">
              <a:lnSpc>
                <a:spcPct val="100000"/>
              </a:lnSpc>
              <a:spcBef>
                <a:spcPct val="20000"/>
              </a:spcBef>
              <a:spcAft>
                <a:spcPct val="0"/>
              </a:spcAft>
              <a:buClr>
                <a:schemeClr val="tx2"/>
              </a:buClr>
              <a:buSzPct val="125000"/>
              <a:buFontTx/>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U.S. </a:t>
            </a:r>
            <a:r>
              <a:rPr lang="en-US" sz="2800" b="1" kern="0" dirty="0" smtClean="0">
                <a:effectLst>
                  <a:outerShdw blurRad="38100" dist="38100" dir="2700000" algn="tl">
                    <a:srgbClr val="000000"/>
                  </a:outerShdw>
                </a:effectLst>
                <a:latin typeface="+mn-lt"/>
              </a:rPr>
              <a:t>strengths as a supplier:</a:t>
            </a:r>
            <a:endPar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endParaRPr>
          </a:p>
          <a:p>
            <a:pPr marL="741363" marR="0" lvl="1" indent="-284163" algn="l" defTabSz="914400" rtl="0" eaLnBrk="1" fontAlgn="base" latinLnBrk="0" hangingPunct="1">
              <a:lnSpc>
                <a:spcPct val="100000"/>
              </a:lnSpc>
              <a:spcBef>
                <a:spcPct val="20000"/>
              </a:spcBef>
              <a:spcAft>
                <a:spcPct val="0"/>
              </a:spcAft>
              <a:buClr>
                <a:schemeClr val="tx2"/>
              </a:buClr>
              <a:buSzPct val="150000"/>
              <a:buFont typeface="Arial" pitchFamily="34" charset="0"/>
              <a:buChar char="+"/>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rPr>
              <a:t> Geographic proximity – </a:t>
            </a:r>
            <a:r>
              <a:rPr kumimoji="0" lang="en-US"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cs typeface="Times New Roman" pitchFamily="18" charset="0"/>
              </a:rPr>
              <a:t>No change</a:t>
            </a:r>
          </a:p>
          <a:p>
            <a:pPr marL="741363" marR="0" lvl="1" indent="-284163" algn="l" defTabSz="914400" rtl="0" eaLnBrk="1" fontAlgn="base" latinLnBrk="0" hangingPunct="1">
              <a:lnSpc>
                <a:spcPct val="100000"/>
              </a:lnSpc>
              <a:spcBef>
                <a:spcPct val="20000"/>
              </a:spcBef>
              <a:spcAft>
                <a:spcPct val="0"/>
              </a:spcAft>
              <a:buClr>
                <a:schemeClr val="tx2"/>
              </a:buClr>
              <a:buSzPct val="150000"/>
              <a:buFont typeface="Arial" pitchFamily="34" charset="0"/>
              <a:buChar char="+"/>
              <a:tabLst/>
              <a:defRPr/>
            </a:pPr>
            <a:r>
              <a:rPr lang="en-US" sz="2800" b="1" kern="0" dirty="0" smtClean="0">
                <a:solidFill>
                  <a:srgbClr val="FFFF00"/>
                </a:solidFill>
                <a:effectLst>
                  <a:outerShdw blurRad="38100" dist="38100" dir="2700000" algn="tl">
                    <a:srgbClr val="000000"/>
                  </a:outerShdw>
                </a:effectLst>
                <a:latin typeface="+mn-lt"/>
                <a:cs typeface="Times New Roman" pitchFamily="18" charset="0"/>
              </a:rPr>
              <a:t> </a:t>
            </a:r>
            <a:r>
              <a:rPr lang="en-US" sz="2800" b="1" kern="0" dirty="0" smtClean="0">
                <a:solidFill>
                  <a:schemeClr val="bg1"/>
                </a:solidFill>
                <a:effectLst>
                  <a:outerShdw blurRad="38100" dist="38100" dir="2700000" algn="tl">
                    <a:srgbClr val="000000"/>
                  </a:outerShdw>
                </a:effectLst>
                <a:latin typeface="+mn-lt"/>
                <a:cs typeface="Times New Roman" pitchFamily="18" charset="0"/>
              </a:rPr>
              <a:t>High quality supplier – </a:t>
            </a:r>
            <a:r>
              <a:rPr lang="en-US" sz="2800" b="1" kern="0" dirty="0" smtClean="0">
                <a:solidFill>
                  <a:srgbClr val="FFFF00"/>
                </a:solidFill>
                <a:effectLst>
                  <a:outerShdw blurRad="38100" dist="38100" dir="2700000" algn="tl">
                    <a:srgbClr val="000000"/>
                  </a:outerShdw>
                </a:effectLst>
                <a:latin typeface="+mn-lt"/>
                <a:cs typeface="Times New Roman" pitchFamily="18" charset="0"/>
              </a:rPr>
              <a:t>No change </a:t>
            </a:r>
            <a:endPar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endParaRPr>
          </a:p>
          <a:p>
            <a:pPr marL="285750" indent="-284163">
              <a:spcBef>
                <a:spcPct val="20000"/>
              </a:spcBef>
              <a:buClr>
                <a:schemeClr val="tx2"/>
              </a:buClr>
              <a:buSzPct val="125000"/>
              <a:buFont typeface="Arial" pitchFamily="34" charset="0"/>
              <a:buChar char="•"/>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U.S. weaknesses as a supplier:</a:t>
            </a:r>
            <a:endPar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endParaRPr>
          </a:p>
          <a:p>
            <a:pPr marL="741363" marR="0" lvl="1" indent="-284163" algn="l" defTabSz="914400" rtl="0" eaLnBrk="1" fontAlgn="base" latinLnBrk="0" hangingPunct="1">
              <a:lnSpc>
                <a:spcPct val="100000"/>
              </a:lnSpc>
              <a:spcBef>
                <a:spcPct val="20000"/>
              </a:spcBef>
              <a:spcAft>
                <a:spcPct val="0"/>
              </a:spcAft>
              <a:buClr>
                <a:schemeClr val="tx2"/>
              </a:buClr>
              <a:buSzPct val="200000"/>
              <a:buFont typeface="Arial" pitchFamily="34" charset="0"/>
              <a:buChar char="-"/>
              <a:tabLst/>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rPr>
              <a:t> Cash sale requirements – </a:t>
            </a:r>
            <a:r>
              <a:rPr kumimoji="0" lang="en-US" sz="28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cs typeface="Times New Roman" pitchFamily="18" charset="0"/>
              </a:rPr>
              <a:t>Minor change</a:t>
            </a:r>
          </a:p>
          <a:p>
            <a:pPr marL="741363" marR="0" lvl="1" indent="-284163" algn="l" defTabSz="914400" rtl="0" eaLnBrk="1" fontAlgn="base" latinLnBrk="0" hangingPunct="1">
              <a:lnSpc>
                <a:spcPct val="100000"/>
              </a:lnSpc>
              <a:spcBef>
                <a:spcPct val="20000"/>
              </a:spcBef>
              <a:spcAft>
                <a:spcPct val="0"/>
              </a:spcAft>
              <a:buClr>
                <a:schemeClr val="tx2"/>
              </a:buClr>
              <a:buSzPct val="200000"/>
              <a:buFont typeface="Arial" pitchFamily="34" charset="0"/>
              <a:buChar char="-"/>
              <a:tabLst/>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 Transactions must go through third-country banks –</a:t>
            </a:r>
            <a:r>
              <a:rPr lang="en-US" sz="2800" b="1" kern="0" dirty="0" smtClean="0">
                <a:solidFill>
                  <a:srgbClr val="FFFF00"/>
                </a:solidFill>
                <a:effectLst>
                  <a:outerShdw blurRad="38100" dist="38100" dir="2700000" algn="tl">
                    <a:srgbClr val="000000"/>
                  </a:outerShdw>
                </a:effectLst>
                <a:latin typeface="+mn-lt"/>
                <a:cs typeface="Times New Roman" pitchFamily="18" charset="0"/>
              </a:rPr>
              <a:t> Soon to change (minor factor)</a:t>
            </a:r>
          </a:p>
          <a:p>
            <a:pPr marL="741363" lvl="1" indent="-284163">
              <a:spcBef>
                <a:spcPct val="20000"/>
              </a:spcBef>
              <a:buClr>
                <a:schemeClr val="tx2"/>
              </a:buClr>
              <a:buSzPct val="200000"/>
              <a:buFont typeface="Arial" pitchFamily="34" charset="0"/>
              <a:buChar char="-"/>
              <a:defRPr/>
            </a:pPr>
            <a:r>
              <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rPr>
              <a:t> U.S. policy can be erratic </a:t>
            </a:r>
            <a:r>
              <a:rPr lang="en-US" sz="2800" b="1" kern="0" dirty="0" smtClean="0">
                <a:solidFill>
                  <a:schemeClr val="bg1"/>
                </a:solidFill>
                <a:effectLst>
                  <a:outerShdw blurRad="38100" dist="38100" dir="2700000" algn="tl">
                    <a:srgbClr val="000000"/>
                  </a:outerShdw>
                </a:effectLst>
                <a:latin typeface="+mn-lt"/>
                <a:cs typeface="Times New Roman" pitchFamily="18" charset="0"/>
              </a:rPr>
              <a:t>– </a:t>
            </a:r>
            <a:r>
              <a:rPr lang="en-US" sz="2800" b="1" kern="0" dirty="0" smtClean="0">
                <a:solidFill>
                  <a:srgbClr val="FFFF00"/>
                </a:solidFill>
                <a:effectLst>
                  <a:outerShdw blurRad="38100" dist="38100" dir="2700000" algn="tl">
                    <a:srgbClr val="000000"/>
                  </a:outerShdw>
                </a:effectLst>
                <a:latin typeface="+mn-lt"/>
                <a:cs typeface="Times New Roman" pitchFamily="18" charset="0"/>
              </a:rPr>
              <a:t>No change</a:t>
            </a:r>
            <a:endParaRPr kumimoji="0" lang="en-US" sz="28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n-lt"/>
              <a:cs typeface="Times New Roman" pitchFamily="18" charset="0"/>
            </a:endParaRPr>
          </a:p>
        </p:txBody>
      </p:sp>
    </p:spTree>
    <p:extLst>
      <p:ext uri="{BB962C8B-B14F-4D97-AF65-F5344CB8AC3E}">
        <p14:creationId xmlns:p14="http://schemas.microsoft.com/office/powerpoint/2010/main" val="2136577114"/>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pPr defTabSz="912813"/>
            <a:r>
              <a:rPr lang="en-US" dirty="0"/>
              <a:t> </a:t>
            </a:r>
          </a:p>
        </p:txBody>
      </p:sp>
      <p:sp>
        <p:nvSpPr>
          <p:cNvPr id="302082" name="Rectangle 2"/>
          <p:cNvSpPr>
            <a:spLocks noGrp="1" noChangeArrowheads="1"/>
          </p:cNvSpPr>
          <p:nvPr>
            <p:ph type="title"/>
          </p:nvPr>
        </p:nvSpPr>
        <p:spPr>
          <a:xfrm>
            <a:off x="228600" y="152400"/>
            <a:ext cx="8686800" cy="1752600"/>
          </a:xfrm>
        </p:spPr>
        <p:txBody>
          <a:bodyPr/>
          <a:lstStyle/>
          <a:p>
            <a:pPr eaLnBrk="1" hangingPunct="1">
              <a:defRPr/>
            </a:pPr>
            <a:r>
              <a:rPr lang="en-US" sz="3800" b="1" dirty="0" smtClean="0"/>
              <a:t>HOW MIGHT THE RECENT ANNOUNCEMENT AFFECT U.S. FOOD AND AG EXPORTS TO CUBA?</a:t>
            </a:r>
            <a:endParaRPr lang="en-US" sz="3800" b="1" dirty="0"/>
          </a:p>
        </p:txBody>
      </p:sp>
      <p:sp>
        <p:nvSpPr>
          <p:cNvPr id="4" name="Rectangle 3"/>
          <p:cNvSpPr txBox="1">
            <a:spLocks noChangeArrowheads="1"/>
          </p:cNvSpPr>
          <p:nvPr/>
        </p:nvSpPr>
        <p:spPr bwMode="auto">
          <a:xfrm>
            <a:off x="228600" y="2057400"/>
            <a:ext cx="88392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1313" marR="0" lvl="0" indent="-341313" algn="l" defTabSz="914400" rtl="0" eaLnBrk="1" fontAlgn="base" latinLnBrk="0" hangingPunct="1">
              <a:lnSpc>
                <a:spcPct val="100000"/>
              </a:lnSpc>
              <a:spcBef>
                <a:spcPct val="20000"/>
              </a:spcBef>
              <a:spcAft>
                <a:spcPct val="0"/>
              </a:spcAft>
              <a:buClr>
                <a:schemeClr val="tx2"/>
              </a:buClr>
              <a:buSzPct val="125000"/>
              <a:buFontTx/>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President’s announcement</a:t>
            </a:r>
            <a:r>
              <a:rPr kumimoji="0" lang="en-US" sz="2800" b="1" i="0" u="none" strike="noStrike" kern="0" cap="none" spc="0" normalizeH="0" noProof="0" dirty="0" smtClean="0">
                <a:ln>
                  <a:noFill/>
                </a:ln>
                <a:solidFill>
                  <a:schemeClr val="tx1"/>
                </a:solidFill>
                <a:effectLst>
                  <a:outerShdw blurRad="38100" dist="38100" dir="2700000" algn="tl">
                    <a:srgbClr val="000000"/>
                  </a:outerShdw>
                </a:effectLst>
                <a:uLnTx/>
                <a:uFillTx/>
                <a:latin typeface="+mn-lt"/>
              </a:rPr>
              <a:t> </a:t>
            </a:r>
            <a:r>
              <a:rPr kumimoji="0" 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rPr>
              <a:t>does</a:t>
            </a:r>
            <a:r>
              <a:rPr kumimoji="0" lang="en-US" sz="2800" b="1" i="0" u="none" strike="noStrike" kern="0" cap="none" spc="0" normalizeH="0" noProof="0" dirty="0" smtClean="0">
                <a:ln>
                  <a:noFill/>
                </a:ln>
                <a:solidFill>
                  <a:schemeClr val="tx1"/>
                </a:solidFill>
                <a:effectLst>
                  <a:outerShdw blurRad="38100" dist="38100" dir="2700000" algn="tl">
                    <a:srgbClr val="000000"/>
                  </a:outerShdw>
                </a:effectLst>
                <a:uLnTx/>
                <a:uFillTx/>
                <a:latin typeface="+mn-lt"/>
              </a:rPr>
              <a:t> not materially change the terms &amp; conditions for U.S. food and agricultural product sales to Cuba.</a:t>
            </a:r>
          </a:p>
          <a:p>
            <a:pPr marL="341313" marR="0" lvl="0" indent="-341313" algn="l" defTabSz="914400" rtl="0" eaLnBrk="1" fontAlgn="base" latinLnBrk="0" hangingPunct="1">
              <a:lnSpc>
                <a:spcPct val="100000"/>
              </a:lnSpc>
              <a:spcBef>
                <a:spcPct val="20000"/>
              </a:spcBef>
              <a:spcAft>
                <a:spcPct val="0"/>
              </a:spcAft>
              <a:buClr>
                <a:schemeClr val="tx2"/>
              </a:buClr>
              <a:buSzPct val="125000"/>
              <a:buFontTx/>
              <a:buChar char="•"/>
              <a:tabLst/>
              <a:defRPr/>
            </a:pPr>
            <a:r>
              <a:rPr lang="en-US" sz="2800" b="1" kern="0" dirty="0" smtClean="0">
                <a:effectLst>
                  <a:outerShdw blurRad="38100" dist="38100" dir="2700000" algn="tl">
                    <a:srgbClr val="000000"/>
                  </a:outerShdw>
                </a:effectLst>
                <a:latin typeface="+mn-lt"/>
              </a:rPr>
              <a:t>So expect no significant increase in U.S. exports</a:t>
            </a:r>
          </a:p>
          <a:p>
            <a:pPr marL="341313" marR="0" lvl="0" indent="-341313" algn="l" defTabSz="914400" rtl="0" eaLnBrk="1" fontAlgn="base" latinLnBrk="0" hangingPunct="1">
              <a:lnSpc>
                <a:spcPct val="100000"/>
              </a:lnSpc>
              <a:spcBef>
                <a:spcPct val="20000"/>
              </a:spcBef>
              <a:spcAft>
                <a:spcPct val="0"/>
              </a:spcAft>
              <a:buClr>
                <a:schemeClr val="tx2"/>
              </a:buClr>
              <a:buSzPct val="125000"/>
              <a:buFontTx/>
              <a:buChar char="•"/>
              <a:tabLst/>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U.S</a:t>
            </a:r>
            <a:r>
              <a:rPr lang="en-US" sz="2800" b="1" kern="0" dirty="0">
                <a:solidFill>
                  <a:schemeClr val="bg1"/>
                </a:solidFill>
                <a:effectLst>
                  <a:outerShdw blurRad="38100" dist="38100" dir="2700000" algn="tl">
                    <a:srgbClr val="000000"/>
                  </a:outerShdw>
                </a:effectLst>
                <a:latin typeface="+mn-lt"/>
                <a:cs typeface="Times New Roman" pitchFamily="18" charset="0"/>
              </a:rPr>
              <a:t>. sales to Cuba for the first </a:t>
            </a:r>
            <a:r>
              <a:rPr lang="en-US" sz="2800" b="1" kern="0" dirty="0" smtClean="0">
                <a:solidFill>
                  <a:schemeClr val="bg1"/>
                </a:solidFill>
                <a:effectLst>
                  <a:outerShdw blurRad="38100" dist="38100" dir="2700000" algn="tl">
                    <a:srgbClr val="000000"/>
                  </a:outerShdw>
                </a:effectLst>
                <a:latin typeface="+mn-lt"/>
                <a:cs typeface="Times New Roman" pitchFamily="18" charset="0"/>
              </a:rPr>
              <a:t>six </a:t>
            </a:r>
            <a:r>
              <a:rPr lang="en-US" sz="2800" b="1" kern="0" dirty="0">
                <a:solidFill>
                  <a:schemeClr val="bg1"/>
                </a:solidFill>
                <a:effectLst>
                  <a:outerShdw blurRad="38100" dist="38100" dir="2700000" algn="tl">
                    <a:srgbClr val="000000"/>
                  </a:outerShdw>
                </a:effectLst>
                <a:latin typeface="+mn-lt"/>
                <a:cs typeface="Times New Roman" pitchFamily="18" charset="0"/>
              </a:rPr>
              <a:t>months of 2015 </a:t>
            </a:r>
            <a:r>
              <a:rPr lang="en-US" sz="2800" b="1" u="sng" kern="0" dirty="0" smtClean="0">
                <a:solidFill>
                  <a:schemeClr val="bg1"/>
                </a:solidFill>
                <a:effectLst>
                  <a:outerShdw blurRad="38100" dist="38100" dir="2700000" algn="tl">
                    <a:srgbClr val="000000"/>
                  </a:outerShdw>
                </a:effectLst>
                <a:latin typeface="+mn-lt"/>
                <a:cs typeface="Times New Roman" pitchFamily="18" charset="0"/>
              </a:rPr>
              <a:t>have decreased by more than 40% from </a:t>
            </a:r>
            <a:r>
              <a:rPr lang="en-US" sz="2800" b="1" u="sng" kern="0" dirty="0">
                <a:solidFill>
                  <a:schemeClr val="bg1"/>
                </a:solidFill>
                <a:effectLst>
                  <a:outerShdw blurRad="38100" dist="38100" dir="2700000" algn="tl">
                    <a:srgbClr val="000000"/>
                  </a:outerShdw>
                </a:effectLst>
                <a:latin typeface="+mn-lt"/>
                <a:cs typeface="Times New Roman" pitchFamily="18" charset="0"/>
              </a:rPr>
              <a:t>the same period last </a:t>
            </a:r>
            <a:r>
              <a:rPr lang="en-US" sz="2800" b="1" u="sng" kern="0" dirty="0" smtClean="0">
                <a:solidFill>
                  <a:schemeClr val="bg1"/>
                </a:solidFill>
                <a:effectLst>
                  <a:outerShdw blurRad="38100" dist="38100" dir="2700000" algn="tl">
                    <a:srgbClr val="000000"/>
                  </a:outerShdw>
                </a:effectLst>
                <a:latin typeface="+mn-lt"/>
                <a:cs typeface="Times New Roman" pitchFamily="18" charset="0"/>
              </a:rPr>
              <a:t>year</a:t>
            </a:r>
            <a:r>
              <a:rPr lang="en-US" sz="2800" b="1" kern="0" dirty="0" smtClean="0">
                <a:solidFill>
                  <a:schemeClr val="bg1"/>
                </a:solidFill>
                <a:effectLst>
                  <a:outerShdw blurRad="38100" dist="38100" dir="2700000" algn="tl">
                    <a:srgbClr val="000000"/>
                  </a:outerShdw>
                </a:effectLst>
                <a:latin typeface="+mn-lt"/>
                <a:cs typeface="Times New Roman" pitchFamily="18" charset="0"/>
              </a:rPr>
              <a:t>.</a:t>
            </a:r>
          </a:p>
          <a:p>
            <a:pPr marL="341313" marR="0" lvl="0" indent="-341313" algn="l" defTabSz="914400" rtl="0" eaLnBrk="1" fontAlgn="base" latinLnBrk="0" hangingPunct="1">
              <a:lnSpc>
                <a:spcPct val="100000"/>
              </a:lnSpc>
              <a:spcBef>
                <a:spcPct val="20000"/>
              </a:spcBef>
              <a:spcAft>
                <a:spcPct val="0"/>
              </a:spcAft>
              <a:buClr>
                <a:schemeClr val="tx2"/>
              </a:buClr>
              <a:buSzPct val="125000"/>
              <a:buFontTx/>
              <a:buChar char="•"/>
              <a:tabLst/>
              <a:defRPr/>
            </a:pPr>
            <a:r>
              <a:rPr lang="en-US" sz="2800" b="1" kern="0" dirty="0" smtClean="0">
                <a:solidFill>
                  <a:schemeClr val="bg1"/>
                </a:solidFill>
                <a:effectLst>
                  <a:outerShdw blurRad="38100" dist="38100" dir="2700000" algn="tl">
                    <a:srgbClr val="000000"/>
                  </a:outerShdw>
                </a:effectLst>
                <a:latin typeface="+mn-lt"/>
                <a:cs typeface="Times New Roman" pitchFamily="18" charset="0"/>
              </a:rPr>
              <a:t>Prospects for 2015 look poor, unless </a:t>
            </a:r>
            <a:r>
              <a:rPr lang="en-US" sz="2800" b="1" kern="0" dirty="0">
                <a:solidFill>
                  <a:schemeClr val="bg1"/>
                </a:solidFill>
                <a:effectLst>
                  <a:outerShdw blurRad="38100" dist="38100" dir="2700000" algn="tl">
                    <a:srgbClr val="000000"/>
                  </a:outerShdw>
                </a:effectLst>
                <a:latin typeface="+mn-lt"/>
                <a:cs typeface="Times New Roman" pitchFamily="18" charset="0"/>
              </a:rPr>
              <a:t>Cuba </a:t>
            </a:r>
            <a:r>
              <a:rPr lang="en-US" sz="2800" b="1" kern="0" dirty="0" smtClean="0">
                <a:solidFill>
                  <a:schemeClr val="bg1"/>
                </a:solidFill>
                <a:effectLst>
                  <a:outerShdw blurRad="38100" dist="38100" dir="2700000" algn="tl">
                    <a:srgbClr val="000000"/>
                  </a:outerShdw>
                </a:effectLst>
                <a:latin typeface="+mn-lt"/>
                <a:cs typeface="Times New Roman" pitchFamily="18" charset="0"/>
              </a:rPr>
              <a:t>sees some political benefit </a:t>
            </a:r>
            <a:r>
              <a:rPr lang="en-US" sz="2800" b="1" kern="0" dirty="0">
                <a:solidFill>
                  <a:schemeClr val="bg1"/>
                </a:solidFill>
                <a:effectLst>
                  <a:outerShdw blurRad="38100" dist="38100" dir="2700000" algn="tl">
                    <a:srgbClr val="000000"/>
                  </a:outerShdw>
                </a:effectLst>
                <a:latin typeface="+mn-lt"/>
                <a:cs typeface="Times New Roman" pitchFamily="18" charset="0"/>
              </a:rPr>
              <a:t>to </a:t>
            </a:r>
            <a:r>
              <a:rPr lang="en-US" sz="2800" b="1" kern="0" dirty="0" smtClean="0">
                <a:solidFill>
                  <a:schemeClr val="bg1"/>
                </a:solidFill>
                <a:effectLst>
                  <a:outerShdw blurRad="38100" dist="38100" dir="2700000" algn="tl">
                    <a:srgbClr val="000000"/>
                  </a:outerShdw>
                </a:effectLst>
                <a:latin typeface="+mn-lt"/>
                <a:cs typeface="Times New Roman" pitchFamily="18" charset="0"/>
              </a:rPr>
              <a:t>increasing      purchases </a:t>
            </a:r>
            <a:r>
              <a:rPr lang="en-US" sz="2800" b="1" kern="0" dirty="0">
                <a:solidFill>
                  <a:schemeClr val="bg1"/>
                </a:solidFill>
                <a:effectLst>
                  <a:outerShdw blurRad="38100" dist="38100" dir="2700000" algn="tl">
                    <a:srgbClr val="000000"/>
                  </a:outerShdw>
                </a:effectLst>
                <a:latin typeface="+mn-lt"/>
                <a:cs typeface="Times New Roman" pitchFamily="18" charset="0"/>
              </a:rPr>
              <a:t>from the </a:t>
            </a:r>
            <a:r>
              <a:rPr lang="en-US" sz="2800" b="1" kern="0" dirty="0" smtClean="0">
                <a:solidFill>
                  <a:schemeClr val="bg1"/>
                </a:solidFill>
                <a:effectLst>
                  <a:outerShdw blurRad="38100" dist="38100" dir="2700000" algn="tl">
                    <a:srgbClr val="000000"/>
                  </a:outerShdw>
                </a:effectLst>
                <a:latin typeface="+mn-lt"/>
                <a:cs typeface="Times New Roman" pitchFamily="18" charset="0"/>
              </a:rPr>
              <a:t>U.S.</a:t>
            </a:r>
            <a:endParaRPr kumimoji="0" lang="en-US" sz="2800" b="1" i="0" u="none" strike="noStrike" kern="0" cap="none" spc="0" normalizeH="0" noProof="0" dirty="0" smtClean="0">
              <a:ln>
                <a:noFill/>
              </a:ln>
              <a:solidFill>
                <a:schemeClr val="bg1"/>
              </a:solidFill>
              <a:effectLst>
                <a:outerShdw blurRad="38100" dist="38100" dir="2700000" algn="tl">
                  <a:srgbClr val="000000"/>
                </a:outerShdw>
              </a:effectLst>
              <a:uLnTx/>
              <a:uFillTx/>
              <a:latin typeface="+mn-lt"/>
              <a:cs typeface="Times New Roman" pitchFamily="18" charset="0"/>
            </a:endParaRPr>
          </a:p>
        </p:txBody>
      </p:sp>
    </p:spTree>
    <p:extLst>
      <p:ext uri="{BB962C8B-B14F-4D97-AF65-F5344CB8AC3E}">
        <p14:creationId xmlns:p14="http://schemas.microsoft.com/office/powerpoint/2010/main" val="1459766982"/>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washingtonpost.com/rf/image_296h/2010-2019/Wires/Online/2012-01-19/AP/Images/APTOPIX%20Cuba%20Oil%20Dreams.JPEG-00277.jpg"/>
          <p:cNvPicPr/>
          <p:nvPr/>
        </p:nvPicPr>
        <p:blipFill>
          <a:blip r:embed="rId3" cstate="print"/>
          <a:srcRect/>
          <a:stretch>
            <a:fillRect/>
          </a:stretch>
        </p:blipFill>
        <p:spPr bwMode="auto">
          <a:xfrm>
            <a:off x="304800" y="228600"/>
            <a:ext cx="6019800" cy="6400800"/>
          </a:xfrm>
          <a:prstGeom prst="rect">
            <a:avLst/>
          </a:prstGeom>
          <a:noFill/>
          <a:ln w="34925">
            <a:solidFill>
              <a:schemeClr val="tx1"/>
            </a:solidFill>
            <a:miter lim="800000"/>
            <a:headEnd/>
            <a:tailEnd/>
          </a:ln>
        </p:spPr>
      </p:pic>
      <p:sp>
        <p:nvSpPr>
          <p:cNvPr id="7" name="Rectangle 3"/>
          <p:cNvSpPr>
            <a:spLocks noGrp="1" noChangeArrowheads="1"/>
          </p:cNvSpPr>
          <p:nvPr>
            <p:ph type="title"/>
          </p:nvPr>
        </p:nvSpPr>
        <p:spPr>
          <a:xfrm>
            <a:off x="5715000" y="381000"/>
            <a:ext cx="3276600" cy="3200400"/>
          </a:xfrm>
          <a:extLst>
            <a:ext uri="{909E8E84-426E-40DD-AFC4-6F175D3DCCD1}">
              <a14:hiddenFill xmlns:a14="http://schemas.microsoft.com/office/drawing/2010/main">
                <a:solidFill>
                  <a:srgbClr val="66FFFF">
                    <a:alpha val="39999"/>
                  </a:srgbClr>
                </a:solidFill>
              </a14:hiddenFill>
            </a:ext>
          </a:extLst>
        </p:spPr>
        <p:txBody>
          <a:bodyPr/>
          <a:lstStyle/>
          <a:p>
            <a:pPr eaLnBrk="1" hangingPunct="1">
              <a:defRPr/>
            </a:pPr>
            <a:r>
              <a:rPr lang="en-US" sz="3800" b="1" dirty="0" smtClean="0">
                <a:solidFill>
                  <a:schemeClr val="tx1"/>
                </a:solidFill>
                <a:latin typeface="+mn-lt"/>
                <a:cs typeface="Arial" pitchFamily="34" charset="0"/>
              </a:rPr>
              <a:t>ANOTHER POTENTIAL GAME CHANGER – OIL!</a:t>
            </a:r>
            <a:endParaRPr lang="en-US" sz="3800" b="1" dirty="0" smtClean="0">
              <a:solidFill>
                <a:schemeClr val="tx1"/>
              </a:solidFill>
              <a:latin typeface="+mn-lt"/>
            </a:endParaRPr>
          </a:p>
        </p:txBody>
      </p:sp>
      <p:sp>
        <p:nvSpPr>
          <p:cNvPr id="5" name="Rectangle 4"/>
          <p:cNvSpPr/>
          <p:nvPr/>
        </p:nvSpPr>
        <p:spPr>
          <a:xfrm>
            <a:off x="6553200" y="3657600"/>
            <a:ext cx="2362200" cy="2308324"/>
          </a:xfrm>
          <a:prstGeom prst="rect">
            <a:avLst/>
          </a:prstGeom>
        </p:spPr>
        <p:txBody>
          <a:bodyPr wrap="square">
            <a:spAutoFit/>
          </a:bodyPr>
          <a:lstStyle/>
          <a:p>
            <a:r>
              <a:rPr lang="en-US" b="1" dirty="0" smtClean="0">
                <a:solidFill>
                  <a:schemeClr val="tx1"/>
                </a:solidFill>
                <a:latin typeface="+mn-lt"/>
              </a:rPr>
              <a:t>Photo by: </a:t>
            </a:r>
          </a:p>
          <a:p>
            <a:r>
              <a:rPr lang="en-US" b="1" dirty="0" smtClean="0">
                <a:solidFill>
                  <a:schemeClr val="tx1"/>
                </a:solidFill>
                <a:latin typeface="+mn-lt"/>
              </a:rPr>
              <a:t>Javier Galeano  Associated Press </a:t>
            </a:r>
          </a:p>
          <a:p>
            <a:r>
              <a:rPr lang="en-US" b="1" dirty="0" smtClean="0">
                <a:solidFill>
                  <a:schemeClr val="tx1"/>
                </a:solidFill>
                <a:latin typeface="+mn-lt"/>
              </a:rPr>
              <a:t>January 19, 2012 </a:t>
            </a:r>
            <a:endParaRPr lang="en-US" b="1" dirty="0">
              <a:solidFill>
                <a:schemeClr val="tx1"/>
              </a:solidFill>
              <a:latin typeface="+mn-lt"/>
            </a:endParaRPr>
          </a:p>
        </p:txBody>
      </p:sp>
      <p:sp>
        <p:nvSpPr>
          <p:cNvPr id="6" name="Rectangle 5"/>
          <p:cNvSpPr/>
          <p:nvPr/>
        </p:nvSpPr>
        <p:spPr>
          <a:xfrm>
            <a:off x="914400" y="304800"/>
            <a:ext cx="2133600" cy="13716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4686049"/>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81000" y="5638800"/>
            <a:ext cx="3048000" cy="738664"/>
          </a:xfrm>
          <a:prstGeom prst="rect">
            <a:avLst/>
          </a:prstGeom>
          <a:solidFill>
            <a:schemeClr val="tx1"/>
          </a:solidFill>
        </p:spPr>
        <p:txBody>
          <a:bodyPr wrap="square">
            <a:spAutoFit/>
          </a:bodyPr>
          <a:lstStyle/>
          <a:p>
            <a:r>
              <a:rPr lang="en-US" sz="1400" b="1" dirty="0" smtClean="0">
                <a:solidFill>
                  <a:schemeClr val="accent2"/>
                </a:solidFill>
              </a:rPr>
              <a:t>http://upload.wikimedia.org/wikipedia/commons/1/1f/US_Interest_section_Habana_4495.JPG</a:t>
            </a:r>
            <a:endParaRPr lang="en-US" sz="1400" b="1" dirty="0">
              <a:solidFill>
                <a:schemeClr val="accent2"/>
              </a:solidFill>
            </a:endParaRPr>
          </a:p>
        </p:txBody>
      </p:sp>
      <p:pic>
        <p:nvPicPr>
          <p:cNvPr id="579594" name="Picture 10"/>
          <p:cNvPicPr>
            <a:picLocks noChangeAspect="1" noChangeArrowheads="1"/>
          </p:cNvPicPr>
          <p:nvPr/>
        </p:nvPicPr>
        <p:blipFill>
          <a:blip r:embed="rId3" cstate="print"/>
          <a:srcRect/>
          <a:stretch>
            <a:fillRect/>
          </a:stretch>
        </p:blipFill>
        <p:spPr bwMode="auto">
          <a:xfrm>
            <a:off x="0" y="0"/>
            <a:ext cx="9144000" cy="7037657"/>
          </a:xfrm>
          <a:prstGeom prst="rect">
            <a:avLst/>
          </a:prstGeom>
          <a:noFill/>
          <a:ln w="34925">
            <a:solidFill>
              <a:schemeClr val="bg1"/>
            </a:solidFill>
            <a:miter lim="800000"/>
            <a:headEnd/>
            <a:tailEnd/>
          </a:ln>
          <a:effectLst/>
        </p:spPr>
      </p:pic>
      <p:sp>
        <p:nvSpPr>
          <p:cNvPr id="47106" name="Footer Placeholder 5"/>
          <p:cNvSpPr>
            <a:spLocks noGrp="1"/>
          </p:cNvSpPr>
          <p:nvPr>
            <p:ph type="ftr" sz="quarter" idx="11"/>
          </p:nvPr>
        </p:nvSpPr>
        <p:spPr>
          <a:noFill/>
        </p:spPr>
        <p:txBody>
          <a:bodyPr/>
          <a:lstStyle/>
          <a:p>
            <a:pPr defTabSz="912813"/>
            <a:r>
              <a:rPr lang="en-US" dirty="0"/>
              <a:t> </a:t>
            </a:r>
          </a:p>
        </p:txBody>
      </p:sp>
      <p:sp>
        <p:nvSpPr>
          <p:cNvPr id="300034" name="Rectangle 2"/>
          <p:cNvSpPr>
            <a:spLocks noGrp="1" noChangeArrowheads="1"/>
          </p:cNvSpPr>
          <p:nvPr>
            <p:ph type="title"/>
          </p:nvPr>
        </p:nvSpPr>
        <p:spPr>
          <a:xfrm>
            <a:off x="4038600" y="76200"/>
            <a:ext cx="5029200" cy="2209800"/>
          </a:xfrm>
          <a:solidFill>
            <a:schemeClr val="accent1"/>
          </a:solidFill>
          <a:ln w="38100">
            <a:solidFill>
              <a:schemeClr val="bg1"/>
            </a:solidFill>
          </a:ln>
        </p:spPr>
        <p:txBody>
          <a:bodyPr/>
          <a:lstStyle/>
          <a:p>
            <a:pPr eaLnBrk="1" hangingPunct="1">
              <a:defRPr/>
            </a:pPr>
            <a:r>
              <a:rPr lang="en-US" b="1" dirty="0" smtClean="0">
                <a:solidFill>
                  <a:schemeClr val="bg1"/>
                </a:solidFill>
              </a:rPr>
              <a:t>U.S</a:t>
            </a:r>
            <a:r>
              <a:rPr lang="en-US" b="1" dirty="0">
                <a:solidFill>
                  <a:schemeClr val="bg1"/>
                </a:solidFill>
              </a:rPr>
              <a:t>. INTERESTS </a:t>
            </a:r>
            <a:r>
              <a:rPr lang="en-US" b="1" dirty="0" smtClean="0">
                <a:solidFill>
                  <a:schemeClr val="bg1"/>
                </a:solidFill>
              </a:rPr>
              <a:t>SECTION – NOW THE U.S EMBASSY</a:t>
            </a:r>
            <a:endParaRPr lang="en-US" b="1" dirty="0">
              <a:solidFill>
                <a:schemeClr val="bg1"/>
              </a:solidFill>
            </a:endParaRPr>
          </a:p>
        </p:txBody>
      </p:sp>
      <p:sp>
        <p:nvSpPr>
          <p:cNvPr id="47109" name="Text Box 5"/>
          <p:cNvSpPr txBox="1">
            <a:spLocks noChangeArrowheads="1"/>
          </p:cNvSpPr>
          <p:nvPr/>
        </p:nvSpPr>
        <p:spPr bwMode="auto">
          <a:xfrm>
            <a:off x="685800" y="5791200"/>
            <a:ext cx="2438400" cy="641350"/>
          </a:xfrm>
          <a:prstGeom prst="rect">
            <a:avLst/>
          </a:prstGeom>
          <a:noFill/>
          <a:ln w="9525">
            <a:noFill/>
            <a:miter lim="800000"/>
            <a:headEnd/>
            <a:tailEnd/>
          </a:ln>
        </p:spPr>
        <p:txBody>
          <a:bodyPr lIns="92075" tIns="46038" rIns="92075" bIns="46038">
            <a:spAutoFit/>
          </a:bodyPr>
          <a:lstStyle/>
          <a:p>
            <a:pPr defTabSz="912813" eaLnBrk="0" hangingPunct="0">
              <a:lnSpc>
                <a:spcPct val="90000"/>
              </a:lnSpc>
              <a:spcBef>
                <a:spcPct val="20000"/>
              </a:spcBef>
              <a:buClr>
                <a:schemeClr val="accent1"/>
              </a:buClr>
              <a:buSzPct val="70000"/>
              <a:buFont typeface="Wingdings" pitchFamily="2" charset="2"/>
              <a:buNone/>
            </a:pPr>
            <a:endParaRPr kumimoji="1" lang="en-US" sz="4000" dirty="0">
              <a:latin typeface="Arial Black" pitchFamily="34" charset="0"/>
            </a:endParaRPr>
          </a:p>
        </p:txBody>
      </p:sp>
      <p:sp>
        <p:nvSpPr>
          <p:cNvPr id="263170" name="AutoShape 2" descr="http://www.google.com/url?sa=i&amp;source=images&amp;cd=&amp;docid=A_juMtNQLV4SxM&amp;tbnid=8zEhRh1eosxs5M:&amp;ved=0CAUQjBw4Kw&amp;url=http%3A%2F%2Fwww.semissourian.com%2Fphotos%2F16%2F14%2F90%2F1614906-L.jpg&amp;ei=Er4NVND4Acm8ggSPjYKYDw&amp;psig=AFQjCNFhFNuo8AH5VWUwcJgQC2_THyU3ig&amp;ust=141027317011650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63172" name="AutoShape 4" descr="http://www.google.com/url?sa=i&amp;source=images&amp;cd=&amp;docid=A_juMtNQLV4SxM&amp;tbnid=8zEhRh1eosxs5M:&amp;ved=0CAUQjBw4Kw&amp;url=http%3A%2F%2Fwww.semissourian.com%2Fphotos%2F16%2F14%2F90%2F1614906-L.jpg&amp;ei=Er4NVND4Acm8ggSPjYKYDw&amp;psig=AFQjCNFhFNuo8AH5VWUwcJgQC2_THyU3ig&amp;ust=141027317011650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63174" name="AutoShape 6" descr="http://www.google.com/url?sa=i&amp;source=images&amp;cd=&amp;docid=A_juMtNQLV4SxM&amp;tbnid=8zEhRh1eosxs5M:&amp;ved=0CAUQjBw4Kw&amp;url=http%3A%2F%2Fwww.semissourian.com%2Fphotos%2F16%2F14%2F90%2F1614906-L.jpg&amp;ei=Er4NVND4Acm8ggSPjYKYDw&amp;psig=AFQjCNFhFNuo8AH5VWUwcJgQC2_THyU3ig&amp;ust=141027317011650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63176" name="AutoShape 8" descr="http://www.google.com/url?sa=i&amp;source=images&amp;cd=&amp;docid=A_juMtNQLV4SxM&amp;tbnid=8zEhRh1eosxs5M:&amp;ved=0CAUQjBw4Kw&amp;url=http%3A%2F%2Fwww.semissourian.com%2Fphotos%2F16%2F14%2F90%2F1614906-L.jpg&amp;ei=Er4NVND4Acm8ggSPjYKYDw&amp;psig=AFQjCNFhFNuo8AH5VWUwcJgQC2_THyU3ig&amp;ust=141027317011650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5257800"/>
            <a:ext cx="3048000" cy="523220"/>
          </a:xfrm>
          <a:prstGeom prst="rect">
            <a:avLst/>
          </a:prstGeom>
          <a:solidFill>
            <a:schemeClr val="tx1"/>
          </a:solidFill>
        </p:spPr>
        <p:txBody>
          <a:bodyPr wrap="square">
            <a:spAutoFit/>
          </a:bodyPr>
          <a:lstStyle/>
          <a:p>
            <a:r>
              <a:rPr lang="en-US" sz="1400" b="1" dirty="0" smtClean="0">
                <a:solidFill>
                  <a:schemeClr val="accent2"/>
                </a:solidFill>
                <a:hlinkClick r:id="rId3"/>
              </a:rPr>
              <a:t>http://cryptome.org/2015-info/us-interests-cu/pict77.jpg</a:t>
            </a:r>
            <a:r>
              <a:rPr lang="en-US" sz="1400" b="1" dirty="0" smtClean="0">
                <a:solidFill>
                  <a:schemeClr val="accent2"/>
                </a:solidFill>
              </a:rPr>
              <a:t>  </a:t>
            </a:r>
            <a:endParaRPr lang="en-US" sz="1400" b="1" dirty="0">
              <a:solidFill>
                <a:schemeClr val="accent2"/>
              </a:solidFill>
            </a:endParaRPr>
          </a:p>
        </p:txBody>
      </p:sp>
      <p:pic>
        <p:nvPicPr>
          <p:cNvPr id="713731" name="Picture 3"/>
          <p:cNvPicPr>
            <a:picLocks noChangeAspect="1" noChangeArrowheads="1"/>
          </p:cNvPicPr>
          <p:nvPr/>
        </p:nvPicPr>
        <p:blipFill>
          <a:blip r:embed="rId4" cstate="print"/>
          <a:srcRect/>
          <a:stretch>
            <a:fillRect/>
          </a:stretch>
        </p:blipFill>
        <p:spPr bwMode="auto">
          <a:xfrm>
            <a:off x="152400" y="152399"/>
            <a:ext cx="8001000" cy="5720715"/>
          </a:xfrm>
          <a:prstGeom prst="rect">
            <a:avLst/>
          </a:prstGeom>
          <a:noFill/>
          <a:ln w="47625">
            <a:solidFill>
              <a:schemeClr val="bg1"/>
            </a:solidFill>
            <a:miter lim="800000"/>
            <a:headEnd/>
            <a:tailEnd/>
          </a:ln>
          <a:effectLst/>
        </p:spPr>
      </p:pic>
      <p:sp>
        <p:nvSpPr>
          <p:cNvPr id="300034" name="Rectangle 2"/>
          <p:cNvSpPr>
            <a:spLocks noGrp="1" noChangeArrowheads="1"/>
          </p:cNvSpPr>
          <p:nvPr>
            <p:ph type="title"/>
          </p:nvPr>
        </p:nvSpPr>
        <p:spPr>
          <a:xfrm>
            <a:off x="6400800" y="228600"/>
            <a:ext cx="2514600" cy="1752600"/>
          </a:xfrm>
          <a:solidFill>
            <a:schemeClr val="accent1"/>
          </a:solidFill>
          <a:ln w="38100">
            <a:solidFill>
              <a:schemeClr val="bg1"/>
            </a:solidFill>
          </a:ln>
        </p:spPr>
        <p:txBody>
          <a:bodyPr/>
          <a:lstStyle/>
          <a:p>
            <a:pPr eaLnBrk="1" hangingPunct="1">
              <a:defRPr/>
            </a:pPr>
            <a:r>
              <a:rPr lang="en-US" sz="3600" b="1" dirty="0" smtClean="0">
                <a:solidFill>
                  <a:schemeClr val="bg1"/>
                </a:solidFill>
              </a:rPr>
              <a:t>THE ULTIMATE IRONY?</a:t>
            </a:r>
            <a:endParaRPr lang="en-US" sz="3600" b="1" dirty="0">
              <a:solidFill>
                <a:schemeClr val="bg1"/>
              </a:solidFill>
            </a:endParaRPr>
          </a:p>
        </p:txBody>
      </p:sp>
      <p:sp>
        <p:nvSpPr>
          <p:cNvPr id="47109" name="Text Box 5"/>
          <p:cNvSpPr txBox="1">
            <a:spLocks noChangeArrowheads="1"/>
          </p:cNvSpPr>
          <p:nvPr/>
        </p:nvSpPr>
        <p:spPr bwMode="auto">
          <a:xfrm>
            <a:off x="685800" y="5791200"/>
            <a:ext cx="2438400" cy="641350"/>
          </a:xfrm>
          <a:prstGeom prst="rect">
            <a:avLst/>
          </a:prstGeom>
          <a:noFill/>
          <a:ln w="9525">
            <a:noFill/>
            <a:miter lim="800000"/>
            <a:headEnd/>
            <a:tailEnd/>
          </a:ln>
        </p:spPr>
        <p:txBody>
          <a:bodyPr lIns="92075" tIns="46038" rIns="92075" bIns="46038">
            <a:spAutoFit/>
          </a:bodyPr>
          <a:lstStyle/>
          <a:p>
            <a:pPr defTabSz="912813" eaLnBrk="0" hangingPunct="0">
              <a:lnSpc>
                <a:spcPct val="90000"/>
              </a:lnSpc>
              <a:spcBef>
                <a:spcPct val="20000"/>
              </a:spcBef>
              <a:buClr>
                <a:schemeClr val="accent1"/>
              </a:buClr>
              <a:buSzPct val="70000"/>
              <a:buFont typeface="Wingdings" pitchFamily="2" charset="2"/>
              <a:buNone/>
            </a:pPr>
            <a:endParaRPr kumimoji="1" lang="en-US" sz="4000" dirty="0">
              <a:latin typeface="Arial Black" pitchFamily="34" charset="0"/>
            </a:endParaRPr>
          </a:p>
        </p:txBody>
      </p:sp>
      <p:sp>
        <p:nvSpPr>
          <p:cNvPr id="263170" name="AutoShape 2" descr="http://www.google.com/url?sa=i&amp;source=images&amp;cd=&amp;docid=A_juMtNQLV4SxM&amp;tbnid=8zEhRh1eosxs5M:&amp;ved=0CAUQjBw4Kw&amp;url=http%3A%2F%2Fwww.semissourian.com%2Fphotos%2F16%2F14%2F90%2F1614906-L.jpg&amp;ei=Er4NVND4Acm8ggSPjYKYDw&amp;psig=AFQjCNFhFNuo8AH5VWUwcJgQC2_THyU3ig&amp;ust=141027317011650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63172" name="AutoShape 4" descr="http://www.google.com/url?sa=i&amp;source=images&amp;cd=&amp;docid=A_juMtNQLV4SxM&amp;tbnid=8zEhRh1eosxs5M:&amp;ved=0CAUQjBw4Kw&amp;url=http%3A%2F%2Fwww.semissourian.com%2Fphotos%2F16%2F14%2F90%2F1614906-L.jpg&amp;ei=Er4NVND4Acm8ggSPjYKYDw&amp;psig=AFQjCNFhFNuo8AH5VWUwcJgQC2_THyU3ig&amp;ust=141027317011650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63174" name="AutoShape 6" descr="http://www.google.com/url?sa=i&amp;source=images&amp;cd=&amp;docid=A_juMtNQLV4SxM&amp;tbnid=8zEhRh1eosxs5M:&amp;ved=0CAUQjBw4Kw&amp;url=http%3A%2F%2Fwww.semissourian.com%2Fphotos%2F16%2F14%2F90%2F1614906-L.jpg&amp;ei=Er4NVND4Acm8ggSPjYKYDw&amp;psig=AFQjCNFhFNuo8AH5VWUwcJgQC2_THyU3ig&amp;ust=141027317011650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63176" name="AutoShape 8" descr="http://www.google.com/url?sa=i&amp;source=images&amp;cd=&amp;docid=A_juMtNQLV4SxM&amp;tbnid=8zEhRh1eosxs5M:&amp;ved=0CAUQjBw4Kw&amp;url=http%3A%2F%2Fwww.semissourian.com%2Fphotos%2F16%2F14%2F90%2F1614906-L.jpg&amp;ei=Er4NVND4Acm8ggSPjYKYDw&amp;psig=AFQjCNFhFNuo8AH5VWUwcJgQC2_THyU3ig&amp;ust=1410273170116503"/>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cxnSp>
        <p:nvCxnSpPr>
          <p:cNvPr id="16" name="Straight Connector 15"/>
          <p:cNvCxnSpPr/>
          <p:nvPr/>
        </p:nvCxnSpPr>
        <p:spPr>
          <a:xfrm>
            <a:off x="762000" y="1676400"/>
            <a:ext cx="6629400" cy="99060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76800" y="4648200"/>
            <a:ext cx="2209800" cy="30480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086600" y="2667000"/>
            <a:ext cx="304800" cy="228600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76800" y="4648200"/>
            <a:ext cx="2209800" cy="30480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971800" y="4648200"/>
            <a:ext cx="1905000" cy="38100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57200" y="1676400"/>
            <a:ext cx="304800" cy="22860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00" y="1905000"/>
            <a:ext cx="2514600" cy="312420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39" name="Rectangle 2"/>
          <p:cNvSpPr txBox="1">
            <a:spLocks noChangeArrowheads="1"/>
          </p:cNvSpPr>
          <p:nvPr/>
        </p:nvSpPr>
        <p:spPr bwMode="auto">
          <a:xfrm>
            <a:off x="76200" y="5105400"/>
            <a:ext cx="6400800" cy="1676400"/>
          </a:xfrm>
          <a:prstGeom prst="rect">
            <a:avLst/>
          </a:prstGeom>
          <a:solidFill>
            <a:schemeClr val="accent1"/>
          </a:solidFill>
          <a:ln w="38100">
            <a:solidFill>
              <a:schemeClr val="bg1"/>
            </a:solid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800" b="1" kern="0" dirty="0" smtClean="0">
                <a:solidFill>
                  <a:schemeClr val="bg1"/>
                </a:solidFill>
                <a:effectLst>
                  <a:outerShdw blurRad="38100" dist="38100" dir="2700000" algn="tl">
                    <a:srgbClr val="000000"/>
                  </a:outerShdw>
                </a:effectLst>
                <a:latin typeface="+mn-lt"/>
              </a:rPr>
              <a:t>For years the United States has had the largest delegation of foreign service personnel in Cuba of any country in the world!</a:t>
            </a:r>
            <a:endParaRPr kumimoji="0" lang="en-US" sz="2800" b="1" i="0" u="none" strike="noStrike" kern="0" cap="none" spc="0" normalizeH="0" baseline="0" noProof="0" dirty="0">
              <a:ln>
                <a:noFill/>
              </a:ln>
              <a:solidFill>
                <a:schemeClr val="bg1"/>
              </a:solidFill>
              <a:effectLst>
                <a:outerShdw blurRad="38100" dist="38100" dir="2700000" algn="tl">
                  <a:srgbClr val="000000"/>
                </a:outerShdw>
              </a:effectLst>
              <a:uLnTx/>
              <a:uFillTx/>
              <a:latin typeface="+mn-lt"/>
              <a:ea typeface="+mj-ea"/>
              <a:cs typeface="+mj-cs"/>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4294967295"/>
          </p:nvPr>
        </p:nvSpPr>
        <p:spPr bwMode="auto">
          <a:xfrm>
            <a:off x="3124200" y="6248400"/>
            <a:ext cx="2895600" cy="457200"/>
          </a:xfrm>
          <a:prstGeom prst="rect">
            <a:avLst/>
          </a:prstGeom>
          <a:noFill/>
          <a:ln>
            <a:miter lim="800000"/>
            <a:headEnd/>
            <a:tailEnd/>
          </a:ln>
        </p:spPr>
        <p:txBody>
          <a:bodyPr/>
          <a:lstStyle/>
          <a:p>
            <a:pPr defTabSz="912813"/>
            <a:r>
              <a:rPr lang="en-US" dirty="0"/>
              <a:t> </a:t>
            </a:r>
          </a:p>
        </p:txBody>
      </p:sp>
      <p:sp>
        <p:nvSpPr>
          <p:cNvPr id="390146" name="Rectangle 2"/>
          <p:cNvSpPr>
            <a:spLocks noGrp="1" noChangeArrowheads="1"/>
          </p:cNvSpPr>
          <p:nvPr>
            <p:ph type="title"/>
          </p:nvPr>
        </p:nvSpPr>
        <p:spPr>
          <a:xfrm>
            <a:off x="1981200" y="228600"/>
            <a:ext cx="5181600" cy="1600200"/>
          </a:xfrm>
        </p:spPr>
        <p:txBody>
          <a:bodyPr/>
          <a:lstStyle/>
          <a:p>
            <a:pPr eaLnBrk="1" hangingPunct="1">
              <a:lnSpc>
                <a:spcPct val="90000"/>
              </a:lnSpc>
              <a:defRPr/>
            </a:pPr>
            <a:r>
              <a:rPr lang="en-US" sz="3800" b="1" dirty="0" smtClean="0">
                <a:cs typeface="Times New Roman" pitchFamily="18" charset="0"/>
              </a:rPr>
              <a:t>THANK YOU!</a:t>
            </a:r>
            <a:endParaRPr lang="en-US" sz="3800" b="1" dirty="0"/>
          </a:p>
        </p:txBody>
      </p:sp>
      <p:sp>
        <p:nvSpPr>
          <p:cNvPr id="390147" name="Rectangle 3"/>
          <p:cNvSpPr>
            <a:spLocks noGrp="1" noChangeArrowheads="1"/>
          </p:cNvSpPr>
          <p:nvPr>
            <p:ph type="body" idx="1"/>
          </p:nvPr>
        </p:nvSpPr>
        <p:spPr>
          <a:xfrm>
            <a:off x="152400" y="2057400"/>
            <a:ext cx="8839200" cy="3810000"/>
          </a:xfrm>
        </p:spPr>
        <p:txBody>
          <a:bodyPr/>
          <a:lstStyle/>
          <a:p>
            <a:pPr marL="0" indent="0" algn="ctr" eaLnBrk="1" hangingPunct="1">
              <a:buNone/>
              <a:defRPr/>
            </a:pPr>
            <a:r>
              <a:rPr lang="en-US" sz="3600" b="1" dirty="0" smtClean="0">
                <a:solidFill>
                  <a:schemeClr val="bg1"/>
                </a:solidFill>
                <a:cs typeface="Times New Roman" pitchFamily="18" charset="0"/>
              </a:rPr>
              <a:t>Bill Messina</a:t>
            </a:r>
          </a:p>
          <a:p>
            <a:pPr marL="0" indent="0" algn="ctr" eaLnBrk="1" hangingPunct="1">
              <a:buNone/>
              <a:defRPr/>
            </a:pPr>
            <a:r>
              <a:rPr lang="en-US" sz="3600" b="1" dirty="0" smtClean="0">
                <a:solidFill>
                  <a:schemeClr val="bg1"/>
                </a:solidFill>
                <a:cs typeface="Times New Roman" pitchFamily="18" charset="0"/>
              </a:rPr>
              <a:t>University of Florida/IFAS</a:t>
            </a:r>
          </a:p>
          <a:p>
            <a:pPr marL="0" indent="0" algn="ctr" eaLnBrk="1" hangingPunct="1">
              <a:buNone/>
              <a:defRPr/>
            </a:pPr>
            <a:r>
              <a:rPr lang="en-US" sz="3600" b="1" dirty="0" smtClean="0">
                <a:solidFill>
                  <a:schemeClr val="bg1"/>
                </a:solidFill>
                <a:cs typeface="Times New Roman" pitchFamily="18" charset="0"/>
              </a:rPr>
              <a:t>Food and Resource Economics Dept.</a:t>
            </a:r>
          </a:p>
          <a:p>
            <a:pPr marL="0" indent="0" algn="ctr" eaLnBrk="1" hangingPunct="1">
              <a:buNone/>
              <a:defRPr/>
            </a:pPr>
            <a:r>
              <a:rPr lang="en-US" sz="3600" b="1" dirty="0" smtClean="0">
                <a:solidFill>
                  <a:schemeClr val="bg1"/>
                </a:solidFill>
                <a:cs typeface="Times New Roman" pitchFamily="18" charset="0"/>
              </a:rPr>
              <a:t>Email: </a:t>
            </a:r>
            <a:r>
              <a:rPr lang="en-US" sz="3600" b="1" dirty="0" smtClean="0">
                <a:solidFill>
                  <a:schemeClr val="bg1"/>
                </a:solidFill>
                <a:cs typeface="Times New Roman" pitchFamily="18" charset="0"/>
                <a:hlinkClick r:id="rId3"/>
              </a:rPr>
              <a:t>wamess@ufl.edu</a:t>
            </a:r>
            <a:endParaRPr lang="en-US" sz="3600" b="1" dirty="0" smtClean="0">
              <a:solidFill>
                <a:schemeClr val="bg1"/>
              </a:solidFill>
              <a:cs typeface="Times New Roman" pitchFamily="18" charset="0"/>
            </a:endParaRPr>
          </a:p>
          <a:p>
            <a:pPr marL="0" indent="0" algn="ctr" eaLnBrk="1" hangingPunct="1">
              <a:buNone/>
              <a:defRPr/>
            </a:pPr>
            <a:r>
              <a:rPr lang="en-US" sz="3600" b="1" dirty="0" smtClean="0">
                <a:solidFill>
                  <a:schemeClr val="bg1"/>
                </a:solidFill>
                <a:cs typeface="Times New Roman" pitchFamily="18" charset="0"/>
              </a:rPr>
              <a:t>Voice: 352 294-7656</a:t>
            </a:r>
          </a:p>
        </p:txBody>
      </p:sp>
    </p:spTree>
    <p:extLst>
      <p:ext uri="{BB962C8B-B14F-4D97-AF65-F5344CB8AC3E}">
        <p14:creationId xmlns:p14="http://schemas.microsoft.com/office/powerpoint/2010/main" val="1652616885"/>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Vinales, Cuba"/>
          <p:cNvPicPr>
            <a:picLocks noChangeAspect="1" noChangeArrowheads="1"/>
          </p:cNvPicPr>
          <p:nvPr/>
        </p:nvPicPr>
        <p:blipFill>
          <a:blip r:embed="rId3" cstate="print"/>
          <a:srcRect/>
          <a:stretch>
            <a:fillRect/>
          </a:stretch>
        </p:blipFill>
        <p:spPr bwMode="auto">
          <a:xfrm>
            <a:off x="0" y="1447800"/>
            <a:ext cx="6934200" cy="5486400"/>
          </a:xfrm>
          <a:prstGeom prst="rect">
            <a:avLst/>
          </a:prstGeom>
          <a:noFill/>
          <a:ln w="9525">
            <a:noFill/>
            <a:miter lim="800000"/>
            <a:headEnd/>
            <a:tailEnd/>
          </a:ln>
        </p:spPr>
      </p:pic>
      <p:sp>
        <p:nvSpPr>
          <p:cNvPr id="7170" name="Footer Placeholder 4"/>
          <p:cNvSpPr>
            <a:spLocks noGrp="1"/>
          </p:cNvSpPr>
          <p:nvPr>
            <p:ph type="ftr" sz="quarter" idx="11"/>
          </p:nvPr>
        </p:nvSpPr>
        <p:spPr>
          <a:noFill/>
        </p:spPr>
        <p:txBody>
          <a:bodyPr/>
          <a:lstStyle/>
          <a:p>
            <a:pPr defTabSz="912813"/>
            <a:r>
              <a:rPr lang="en-US" dirty="0"/>
              <a:t> </a:t>
            </a:r>
          </a:p>
        </p:txBody>
      </p:sp>
      <p:sp>
        <p:nvSpPr>
          <p:cNvPr id="302082" name="Rectangle 2"/>
          <p:cNvSpPr>
            <a:spLocks noGrp="1" noChangeArrowheads="1"/>
          </p:cNvSpPr>
          <p:nvPr>
            <p:ph type="title"/>
          </p:nvPr>
        </p:nvSpPr>
        <p:spPr>
          <a:xfrm>
            <a:off x="228600" y="152400"/>
            <a:ext cx="8610600" cy="1524000"/>
          </a:xfrm>
        </p:spPr>
        <p:txBody>
          <a:bodyPr/>
          <a:lstStyle/>
          <a:p>
            <a:pPr eaLnBrk="1" hangingPunct="1">
              <a:defRPr/>
            </a:pPr>
            <a:r>
              <a:rPr lang="en-US" sz="4400" b="1" dirty="0" smtClean="0">
                <a:solidFill>
                  <a:srgbClr val="FFFF00"/>
                </a:solidFill>
              </a:rPr>
              <a:t>LAND</a:t>
            </a:r>
            <a:r>
              <a:rPr lang="en-US" sz="4400" b="1" dirty="0" smtClean="0"/>
              <a:t> - Cuba is NOT just another </a:t>
            </a:r>
            <a:r>
              <a:rPr lang="en-US" sz="4400" b="1" u="sng" dirty="0" smtClean="0"/>
              <a:t>coral</a:t>
            </a:r>
            <a:r>
              <a:rPr lang="en-US" sz="4400" b="1" dirty="0" smtClean="0"/>
              <a:t> Caribbean island</a:t>
            </a:r>
            <a:endParaRPr lang="en-US" sz="4400" b="1" dirty="0"/>
          </a:p>
        </p:txBody>
      </p:sp>
      <p:sp>
        <p:nvSpPr>
          <p:cNvPr id="302083" name="Rectangle 3"/>
          <p:cNvSpPr>
            <a:spLocks noGrp="1" noChangeArrowheads="1"/>
          </p:cNvSpPr>
          <p:nvPr>
            <p:ph type="body" idx="1"/>
          </p:nvPr>
        </p:nvSpPr>
        <p:spPr>
          <a:xfrm>
            <a:off x="7010400" y="1752600"/>
            <a:ext cx="2209800" cy="2895600"/>
          </a:xfrm>
        </p:spPr>
        <p:txBody>
          <a:bodyPr/>
          <a:lstStyle/>
          <a:p>
            <a:pPr marL="342900" indent="-342900" eaLnBrk="1" hangingPunct="1">
              <a:defRPr/>
            </a:pPr>
            <a:r>
              <a:rPr lang="en-US" sz="2800" b="1" dirty="0" smtClean="0">
                <a:solidFill>
                  <a:schemeClr val="bg1"/>
                </a:solidFill>
                <a:cs typeface="Times New Roman" pitchFamily="18" charset="0"/>
              </a:rPr>
              <a:t>Good soils</a:t>
            </a:r>
          </a:p>
          <a:p>
            <a:pPr marL="342900" indent="-342900" eaLnBrk="1" hangingPunct="1">
              <a:defRPr/>
            </a:pPr>
            <a:r>
              <a:rPr lang="en-US" sz="2800" b="1" dirty="0" smtClean="0">
                <a:solidFill>
                  <a:schemeClr val="bg1"/>
                </a:solidFill>
                <a:cs typeface="Times New Roman" pitchFamily="18" charset="0"/>
              </a:rPr>
              <a:t>70</a:t>
            </a:r>
            <a:r>
              <a:rPr lang="en-US" sz="2800" b="1" dirty="0" smtClean="0">
                <a:solidFill>
                  <a:schemeClr val="bg1"/>
                </a:solidFill>
                <a:effectLst>
                  <a:outerShdw blurRad="38100" dist="38100" dir="2700000" algn="tl">
                    <a:srgbClr val="000000">
                      <a:alpha val="43137"/>
                    </a:srgbClr>
                  </a:outerShdw>
                </a:effectLst>
                <a:cs typeface="Times New Roman" pitchFamily="18" charset="0"/>
              </a:rPr>
              <a:t>%</a:t>
            </a:r>
            <a:r>
              <a:rPr lang="en-US" sz="2800" b="1" dirty="0" smtClean="0">
                <a:solidFill>
                  <a:schemeClr val="bg1"/>
                </a:solidFill>
                <a:cs typeface="Times New Roman" pitchFamily="18" charset="0"/>
              </a:rPr>
              <a:t>+ of land is arable</a:t>
            </a:r>
          </a:p>
          <a:p>
            <a:pPr marL="342900" indent="-342900" eaLnBrk="1" hangingPunct="1">
              <a:defRPr/>
            </a:pPr>
            <a:r>
              <a:rPr lang="en-US" sz="2800" b="1" dirty="0" smtClean="0">
                <a:solidFill>
                  <a:schemeClr val="bg1"/>
                </a:solidFill>
                <a:cs typeface="Times New Roman" pitchFamily="18" charset="0"/>
              </a:rPr>
              <a:t>Some water issues</a:t>
            </a:r>
          </a:p>
          <a:p>
            <a:pPr marL="342900" indent="-342900" eaLnBrk="1" hangingPunct="1">
              <a:defRPr/>
            </a:pPr>
            <a:r>
              <a:rPr lang="en-US" sz="2800" b="1" dirty="0" smtClean="0">
                <a:solidFill>
                  <a:schemeClr val="bg1"/>
                </a:solidFill>
                <a:cs typeface="Times New Roman" pitchFamily="18" charset="0"/>
              </a:rPr>
              <a:t>Rainfall</a:t>
            </a:r>
            <a:endParaRPr lang="en-US" sz="2800" b="1" dirty="0">
              <a:solidFill>
                <a:schemeClr val="bg1"/>
              </a:solidFill>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a:stretch>
            <a:fillRect/>
          </a:stretch>
        </p:blipFill>
        <p:spPr bwMode="auto">
          <a:xfrm>
            <a:off x="1864683" y="1524000"/>
            <a:ext cx="7279317" cy="5334000"/>
          </a:xfrm>
          <a:prstGeom prst="rect">
            <a:avLst/>
          </a:prstGeom>
          <a:noFill/>
          <a:ln w="9525">
            <a:noFill/>
            <a:miter lim="800000"/>
            <a:headEnd/>
            <a:tailEnd/>
          </a:ln>
        </p:spPr>
      </p:pic>
      <p:sp>
        <p:nvSpPr>
          <p:cNvPr id="320514" name="Rectangle 2"/>
          <p:cNvSpPr>
            <a:spLocks noGrp="1" noChangeArrowheads="1"/>
          </p:cNvSpPr>
          <p:nvPr>
            <p:ph type="title"/>
          </p:nvPr>
        </p:nvSpPr>
        <p:spPr>
          <a:xfrm>
            <a:off x="381000" y="76200"/>
            <a:ext cx="8305800" cy="1371600"/>
          </a:xfrm>
        </p:spPr>
        <p:txBody>
          <a:bodyPr/>
          <a:lstStyle/>
          <a:p>
            <a:pPr eaLnBrk="1" hangingPunct="1">
              <a:defRPr/>
            </a:pPr>
            <a:r>
              <a:rPr lang="en-US" sz="3600" b="1" dirty="0" smtClean="0"/>
              <a:t>MILD WINTER CLIMATE,  but HURRICANES!  </a:t>
            </a:r>
            <a:endParaRPr lang="en-US" sz="2400" b="1" dirty="0" smtClean="0"/>
          </a:p>
        </p:txBody>
      </p:sp>
      <p:sp>
        <p:nvSpPr>
          <p:cNvPr id="6" name="Rectangle 2"/>
          <p:cNvSpPr txBox="1">
            <a:spLocks noChangeArrowheads="1"/>
          </p:cNvSpPr>
          <p:nvPr/>
        </p:nvSpPr>
        <p:spPr bwMode="auto">
          <a:xfrm>
            <a:off x="0" y="4648200"/>
            <a:ext cx="3733800" cy="2209800"/>
          </a:xfrm>
          <a:prstGeom prst="rect">
            <a:avLst/>
          </a:prstGeom>
          <a:solidFill>
            <a:schemeClr val="accent1"/>
          </a:solidFill>
          <a:ln w="38100">
            <a:solidFill>
              <a:schemeClr val="bg1"/>
            </a:solidFill>
            <a:miter lim="800000"/>
            <a:headEnd/>
            <a:tailEnd/>
          </a:ln>
          <a:effectLst/>
        </p:spPr>
        <p:txBody>
          <a:bodyPr anchor="ctr"/>
          <a:lstStyle/>
          <a:p>
            <a:pPr marL="0" lvl="1">
              <a:defRPr/>
            </a:pPr>
            <a:r>
              <a:rPr lang="en-US" b="1" kern="0" dirty="0" smtClean="0">
                <a:solidFill>
                  <a:schemeClr val="bg1"/>
                </a:solidFill>
                <a:effectLst>
                  <a:outerShdw blurRad="38100" dist="38100" dir="2700000" algn="tl">
                    <a:srgbClr val="000000"/>
                  </a:outerShdw>
                </a:effectLst>
                <a:latin typeface="Arial" charset="0"/>
                <a:cs typeface="Times New Roman" pitchFamily="18" charset="0"/>
              </a:rPr>
              <a:t>2008 Hurricane Season</a:t>
            </a:r>
          </a:p>
          <a:p>
            <a:pPr marL="0" lvl="1">
              <a:defRPr/>
            </a:pPr>
            <a:r>
              <a:rPr lang="en-US" b="1" kern="0" dirty="0" smtClean="0">
                <a:solidFill>
                  <a:schemeClr val="bg1"/>
                </a:solidFill>
                <a:effectLst>
                  <a:outerShdw blurRad="38100" dist="38100" dir="2700000" algn="tl">
                    <a:srgbClr val="000000"/>
                  </a:outerShdw>
                </a:effectLst>
                <a:latin typeface="Arial" charset="0"/>
                <a:cs typeface="Times New Roman" pitchFamily="18" charset="0"/>
              </a:rPr>
              <a:t>T.S</a:t>
            </a:r>
            <a:r>
              <a:rPr lang="en-US" b="1" kern="0" dirty="0">
                <a:solidFill>
                  <a:schemeClr val="bg1"/>
                </a:solidFill>
                <a:effectLst>
                  <a:outerShdw blurRad="38100" dist="38100" dir="2700000" algn="tl">
                    <a:srgbClr val="000000"/>
                  </a:outerShdw>
                </a:effectLst>
                <a:latin typeface="Arial" charset="0"/>
                <a:cs typeface="Times New Roman" pitchFamily="18" charset="0"/>
              </a:rPr>
              <a:t>. Fay: 8/16 – 8/18   </a:t>
            </a:r>
            <a:br>
              <a:rPr lang="en-US" b="1" kern="0" dirty="0">
                <a:solidFill>
                  <a:schemeClr val="bg1"/>
                </a:solidFill>
                <a:effectLst>
                  <a:outerShdw blurRad="38100" dist="38100" dir="2700000" algn="tl">
                    <a:srgbClr val="000000"/>
                  </a:outerShdw>
                </a:effectLst>
                <a:latin typeface="Arial" charset="0"/>
                <a:cs typeface="Times New Roman" pitchFamily="18" charset="0"/>
              </a:rPr>
            </a:br>
            <a:r>
              <a:rPr lang="en-US" b="1" kern="0" dirty="0" smtClean="0">
                <a:solidFill>
                  <a:schemeClr val="bg1"/>
                </a:solidFill>
                <a:effectLst>
                  <a:outerShdw blurRad="38100" dist="38100" dir="2700000" algn="tl">
                    <a:srgbClr val="000000"/>
                  </a:outerShdw>
                </a:effectLst>
                <a:latin typeface="Arial" charset="0"/>
                <a:cs typeface="Times New Roman" pitchFamily="18" charset="0"/>
              </a:rPr>
              <a:t>H</a:t>
            </a:r>
            <a:r>
              <a:rPr lang="en-US" b="1" kern="0" dirty="0">
                <a:solidFill>
                  <a:schemeClr val="bg1"/>
                </a:solidFill>
                <a:effectLst>
                  <a:outerShdw blurRad="38100" dist="38100" dir="2700000" algn="tl">
                    <a:srgbClr val="000000"/>
                  </a:outerShdw>
                </a:effectLst>
                <a:latin typeface="Arial" charset="0"/>
                <a:cs typeface="Times New Roman" pitchFamily="18" charset="0"/>
              </a:rPr>
              <a:t>. Gustav: 8/30 - 9/1</a:t>
            </a:r>
            <a:br>
              <a:rPr lang="en-US" b="1" kern="0" dirty="0">
                <a:solidFill>
                  <a:schemeClr val="bg1"/>
                </a:solidFill>
                <a:effectLst>
                  <a:outerShdw blurRad="38100" dist="38100" dir="2700000" algn="tl">
                    <a:srgbClr val="000000"/>
                  </a:outerShdw>
                </a:effectLst>
                <a:latin typeface="Arial" charset="0"/>
                <a:cs typeface="Times New Roman" pitchFamily="18" charset="0"/>
              </a:rPr>
            </a:br>
            <a:r>
              <a:rPr lang="en-US" b="1" kern="0" dirty="0" smtClean="0">
                <a:solidFill>
                  <a:schemeClr val="bg1"/>
                </a:solidFill>
                <a:effectLst>
                  <a:outerShdw blurRad="38100" dist="38100" dir="2700000" algn="tl">
                    <a:srgbClr val="000000"/>
                  </a:outerShdw>
                </a:effectLst>
                <a:latin typeface="Arial" charset="0"/>
                <a:cs typeface="Times New Roman" pitchFamily="18" charset="0"/>
              </a:rPr>
              <a:t>H</a:t>
            </a:r>
            <a:r>
              <a:rPr lang="en-US" b="1" kern="0" dirty="0">
                <a:solidFill>
                  <a:schemeClr val="bg1"/>
                </a:solidFill>
                <a:effectLst>
                  <a:outerShdw blurRad="38100" dist="38100" dir="2700000" algn="tl">
                    <a:srgbClr val="000000"/>
                  </a:outerShdw>
                </a:effectLst>
                <a:latin typeface="Arial" charset="0"/>
                <a:cs typeface="Times New Roman" pitchFamily="18" charset="0"/>
              </a:rPr>
              <a:t>. Hanna: 9/2 – 9/3 </a:t>
            </a:r>
            <a:br>
              <a:rPr lang="en-US" b="1" kern="0" dirty="0">
                <a:solidFill>
                  <a:schemeClr val="bg1"/>
                </a:solidFill>
                <a:effectLst>
                  <a:outerShdw blurRad="38100" dist="38100" dir="2700000" algn="tl">
                    <a:srgbClr val="000000"/>
                  </a:outerShdw>
                </a:effectLst>
                <a:latin typeface="Arial" charset="0"/>
                <a:cs typeface="Times New Roman" pitchFamily="18" charset="0"/>
              </a:rPr>
            </a:br>
            <a:r>
              <a:rPr lang="en-US" b="1" kern="0" dirty="0" smtClean="0">
                <a:solidFill>
                  <a:schemeClr val="bg1"/>
                </a:solidFill>
                <a:effectLst>
                  <a:outerShdw blurRad="38100" dist="38100" dir="2700000" algn="tl">
                    <a:srgbClr val="000000"/>
                  </a:outerShdw>
                </a:effectLst>
                <a:latin typeface="Arial" charset="0"/>
                <a:cs typeface="Times New Roman" pitchFamily="18" charset="0"/>
              </a:rPr>
              <a:t>H</a:t>
            </a:r>
            <a:r>
              <a:rPr lang="en-US" b="1" kern="0" dirty="0">
                <a:solidFill>
                  <a:schemeClr val="bg1"/>
                </a:solidFill>
                <a:effectLst>
                  <a:outerShdw blurRad="38100" dist="38100" dir="2700000" algn="tl">
                    <a:srgbClr val="000000"/>
                  </a:outerShdw>
                </a:effectLst>
                <a:latin typeface="Arial" charset="0"/>
                <a:cs typeface="Times New Roman" pitchFamily="18" charset="0"/>
              </a:rPr>
              <a:t>. Ike: 9/8 – 9/9</a:t>
            </a:r>
            <a:br>
              <a:rPr lang="en-US" b="1" kern="0" dirty="0">
                <a:solidFill>
                  <a:schemeClr val="bg1"/>
                </a:solidFill>
                <a:effectLst>
                  <a:outerShdw blurRad="38100" dist="38100" dir="2700000" algn="tl">
                    <a:srgbClr val="000000"/>
                  </a:outerShdw>
                </a:effectLst>
                <a:latin typeface="Arial" charset="0"/>
                <a:cs typeface="Times New Roman" pitchFamily="18" charset="0"/>
              </a:rPr>
            </a:br>
            <a:r>
              <a:rPr lang="en-US" b="1" kern="0" dirty="0" smtClean="0">
                <a:solidFill>
                  <a:schemeClr val="bg1"/>
                </a:solidFill>
                <a:effectLst>
                  <a:outerShdw blurRad="38100" dist="38100" dir="2700000" algn="tl">
                    <a:srgbClr val="000000"/>
                  </a:outerShdw>
                </a:effectLst>
                <a:latin typeface="Arial" charset="0"/>
                <a:cs typeface="Times New Roman" pitchFamily="18" charset="0"/>
              </a:rPr>
              <a:t>T.S</a:t>
            </a:r>
            <a:r>
              <a:rPr lang="en-US" b="1" kern="0" dirty="0">
                <a:solidFill>
                  <a:schemeClr val="bg1"/>
                </a:solidFill>
                <a:effectLst>
                  <a:outerShdw blurRad="38100" dist="38100" dir="2700000" algn="tl">
                    <a:srgbClr val="000000"/>
                  </a:outerShdw>
                </a:effectLst>
                <a:latin typeface="Arial" charset="0"/>
                <a:cs typeface="Times New Roman" pitchFamily="18" charset="0"/>
              </a:rPr>
              <a:t>. Paloma: 11/8 – 11/9</a:t>
            </a:r>
            <a:endParaRPr lang="en-US" b="1" kern="0" dirty="0">
              <a:solidFill>
                <a:schemeClr val="bg1"/>
              </a:solidFill>
              <a:effectLst>
                <a:outerShdw blurRad="38100" dist="38100" dir="2700000" algn="tl">
                  <a:srgbClr val="000000"/>
                </a:outerShdw>
              </a:effectLst>
              <a:latin typeface="Arial" charset="0"/>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2895600" y="228600"/>
            <a:ext cx="2895600" cy="838200"/>
          </a:xfrm>
        </p:spPr>
        <p:txBody>
          <a:bodyPr/>
          <a:lstStyle/>
          <a:p>
            <a:pPr eaLnBrk="1" hangingPunct="1">
              <a:defRPr/>
            </a:pPr>
            <a:r>
              <a:rPr lang="en-US" b="1" dirty="0" smtClean="0">
                <a:solidFill>
                  <a:srgbClr val="FFFF00"/>
                </a:solidFill>
                <a:cs typeface="Times New Roman" pitchFamily="18" charset="0"/>
              </a:rPr>
              <a:t>LABOR</a:t>
            </a:r>
            <a:endParaRPr lang="en-US" b="1" dirty="0" smtClean="0">
              <a:solidFill>
                <a:srgbClr val="FFFF00"/>
              </a:solidFill>
            </a:endParaRPr>
          </a:p>
        </p:txBody>
      </p:sp>
      <p:sp>
        <p:nvSpPr>
          <p:cNvPr id="320515" name="Rectangle 3"/>
          <p:cNvSpPr>
            <a:spLocks noGrp="1" noChangeArrowheads="1"/>
          </p:cNvSpPr>
          <p:nvPr>
            <p:ph type="body" idx="1"/>
          </p:nvPr>
        </p:nvSpPr>
        <p:spPr>
          <a:xfrm>
            <a:off x="381000" y="1143000"/>
            <a:ext cx="8305800" cy="4495800"/>
          </a:xfrm>
        </p:spPr>
        <p:txBody>
          <a:bodyPr/>
          <a:lstStyle/>
          <a:p>
            <a:pPr eaLnBrk="1" hangingPunct="1">
              <a:defRPr/>
            </a:pPr>
            <a:r>
              <a:rPr lang="en-US" b="1" dirty="0" smtClean="0">
                <a:solidFill>
                  <a:schemeClr val="bg1"/>
                </a:solidFill>
                <a:cs typeface="Times New Roman" pitchFamily="18" charset="0"/>
              </a:rPr>
              <a:t>Impressive, universal education system</a:t>
            </a:r>
          </a:p>
          <a:p>
            <a:pPr eaLnBrk="1" hangingPunct="1">
              <a:defRPr/>
            </a:pPr>
            <a:endParaRPr lang="en-US" sz="3600" b="1" dirty="0">
              <a:solidFill>
                <a:schemeClr val="bg1"/>
              </a:solidFill>
              <a:cs typeface="Times New Roman" pitchFamily="18" charset="0"/>
            </a:endParaRPr>
          </a:p>
          <a:p>
            <a:pPr eaLnBrk="1" hangingPunct="1">
              <a:defRPr/>
            </a:pPr>
            <a:endParaRPr lang="en-US" sz="3600" b="1" dirty="0" smtClean="0">
              <a:solidFill>
                <a:schemeClr val="bg1"/>
              </a:solidFill>
              <a:cs typeface="Times New Roman" pitchFamily="18" charset="0"/>
            </a:endParaRPr>
          </a:p>
          <a:p>
            <a:pPr eaLnBrk="1" hangingPunct="1">
              <a:defRPr/>
            </a:pPr>
            <a:endParaRPr lang="en-US" sz="3600" b="1" dirty="0" smtClean="0">
              <a:solidFill>
                <a:schemeClr val="bg1"/>
              </a:solidFill>
              <a:cs typeface="Times New Roman" pitchFamily="18" charset="0"/>
            </a:endParaRPr>
          </a:p>
          <a:p>
            <a:pPr eaLnBrk="1" hangingPunct="1">
              <a:defRPr/>
            </a:pPr>
            <a:endParaRPr lang="en-US" sz="3600" b="1" dirty="0">
              <a:solidFill>
                <a:schemeClr val="bg1"/>
              </a:solidFill>
              <a:cs typeface="Times New Roman" pitchFamily="18" charset="0"/>
            </a:endParaRPr>
          </a:p>
          <a:p>
            <a:pPr eaLnBrk="1" hangingPunct="1">
              <a:defRPr/>
            </a:pPr>
            <a:r>
              <a:rPr lang="en-US" b="1" dirty="0" smtClean="0">
                <a:solidFill>
                  <a:schemeClr val="bg1"/>
                </a:solidFill>
                <a:cs typeface="Times New Roman" pitchFamily="18" charset="0"/>
              </a:rPr>
              <a:t>Some labor shortages experienced in agriculture, but this is gradually changing as agriculture becomes more lucrative</a:t>
            </a:r>
          </a:p>
        </p:txBody>
      </p:sp>
      <p:graphicFrame>
        <p:nvGraphicFramePr>
          <p:cNvPr id="2" name="Table 1"/>
          <p:cNvGraphicFramePr>
            <a:graphicFrameLocks noGrp="1"/>
          </p:cNvGraphicFramePr>
          <p:nvPr>
            <p:extLst>
              <p:ext uri="{D42A27DB-BD31-4B8C-83A1-F6EECF244321}">
                <p14:modId xmlns:p14="http://schemas.microsoft.com/office/powerpoint/2010/main" val="1848073121"/>
              </p:ext>
            </p:extLst>
          </p:nvPr>
        </p:nvGraphicFramePr>
        <p:xfrm>
          <a:off x="1295400" y="1828800"/>
          <a:ext cx="6477001" cy="2499360"/>
        </p:xfrm>
        <a:graphic>
          <a:graphicData uri="http://schemas.openxmlformats.org/drawingml/2006/table">
            <a:tbl>
              <a:tblPr firstRow="1" bandRow="1">
                <a:tableStyleId>{5C22544A-7EE6-4342-B048-85BDC9FD1C3A}</a:tableStyleId>
              </a:tblPr>
              <a:tblGrid>
                <a:gridCol w="3532910"/>
                <a:gridCol w="2944091"/>
              </a:tblGrid>
              <a:tr h="370840">
                <a:tc>
                  <a:txBody>
                    <a:bodyPr/>
                    <a:lstStyle/>
                    <a:p>
                      <a:endParaRPr lang="en-US" sz="2800" b="1"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effectLst>
                            <a:outerShdw blurRad="38100" dist="38100" dir="2700000" algn="tl">
                              <a:srgbClr val="000000">
                                <a:alpha val="43137"/>
                              </a:srgbClr>
                            </a:outerShdw>
                          </a:effectLst>
                        </a:rPr>
                        <a:t>LITERACY RATE</a:t>
                      </a:r>
                    </a:p>
                  </a:txBody>
                  <a:tcPr/>
                </a:tc>
              </a:tr>
              <a:tr h="370840">
                <a:tc>
                  <a:txBody>
                    <a:bodyPr/>
                    <a:lstStyle/>
                    <a:p>
                      <a:r>
                        <a:rPr lang="en-US" sz="2800" b="1" dirty="0" smtClean="0">
                          <a:solidFill>
                            <a:schemeClr val="accent2"/>
                          </a:solidFill>
                          <a:effectLst/>
                        </a:rPr>
                        <a:t>CUBA</a:t>
                      </a:r>
                      <a:endParaRPr lang="en-US" sz="2800" b="1" dirty="0">
                        <a:solidFill>
                          <a:schemeClr val="accent2"/>
                        </a:solidFill>
                        <a:effectLst/>
                      </a:endParaRPr>
                    </a:p>
                  </a:txBody>
                  <a:tcPr/>
                </a:tc>
                <a:tc>
                  <a:txBody>
                    <a:bodyPr/>
                    <a:lstStyle/>
                    <a:p>
                      <a:pPr algn="ctr"/>
                      <a:r>
                        <a:rPr lang="en-US" sz="2800" b="1" dirty="0" smtClean="0">
                          <a:solidFill>
                            <a:schemeClr val="accent2"/>
                          </a:solidFill>
                          <a:effectLst/>
                        </a:rPr>
                        <a:t>99.8%</a:t>
                      </a:r>
                      <a:endParaRPr lang="en-US" sz="2800" b="1" dirty="0">
                        <a:solidFill>
                          <a:schemeClr val="accent2"/>
                        </a:solidFill>
                        <a:effectLst/>
                      </a:endParaRPr>
                    </a:p>
                  </a:txBody>
                  <a:tcPr/>
                </a:tc>
              </a:tr>
              <a:tr h="370840">
                <a:tc>
                  <a:txBody>
                    <a:bodyPr/>
                    <a:lstStyle/>
                    <a:p>
                      <a:r>
                        <a:rPr lang="en-US" sz="2800" b="1" dirty="0" smtClean="0">
                          <a:solidFill>
                            <a:schemeClr val="accent2"/>
                          </a:solidFill>
                          <a:effectLst/>
                        </a:rPr>
                        <a:t>UNITED STATES</a:t>
                      </a:r>
                      <a:endParaRPr lang="en-US" sz="2800" b="1" dirty="0">
                        <a:solidFill>
                          <a:schemeClr val="accent2"/>
                        </a:solidFill>
                        <a:effectLst/>
                      </a:endParaRPr>
                    </a:p>
                  </a:txBody>
                  <a:tcPr/>
                </a:tc>
                <a:tc>
                  <a:txBody>
                    <a:bodyPr/>
                    <a:lstStyle/>
                    <a:p>
                      <a:pPr algn="ctr"/>
                      <a:r>
                        <a:rPr lang="en-US" sz="2800" b="1" dirty="0" smtClean="0">
                          <a:solidFill>
                            <a:schemeClr val="accent2"/>
                          </a:solidFill>
                          <a:effectLst/>
                        </a:rPr>
                        <a:t>99%</a:t>
                      </a:r>
                    </a:p>
                  </a:txBody>
                  <a:tcPr/>
                </a:tc>
              </a:tr>
              <a:tr h="370840">
                <a:tc gridSpan="2">
                  <a:txBody>
                    <a:bodyPr/>
                    <a:lstStyle/>
                    <a:p>
                      <a:r>
                        <a:rPr lang="en-US" sz="2800" b="1" dirty="0" smtClean="0">
                          <a:solidFill>
                            <a:schemeClr val="accent2"/>
                          </a:solidFill>
                          <a:effectLst/>
                        </a:rPr>
                        <a:t>     SOURCE:</a:t>
                      </a:r>
                      <a:r>
                        <a:rPr lang="en-US" sz="2800" b="1" baseline="0" dirty="0" smtClean="0">
                          <a:solidFill>
                            <a:schemeClr val="accent2"/>
                          </a:solidFill>
                          <a:effectLst/>
                        </a:rPr>
                        <a:t> CIA World Factbook</a:t>
                      </a:r>
                      <a:endParaRPr lang="en-US" sz="2800" b="1" dirty="0">
                        <a:solidFill>
                          <a:schemeClr val="accent2"/>
                        </a:solidFill>
                        <a:effectLst/>
                      </a:endParaRPr>
                    </a:p>
                  </a:txBody>
                  <a:tcPr/>
                </a:tc>
                <a:tc hMerge="1">
                  <a:txBody>
                    <a:bodyPr/>
                    <a:lstStyle/>
                    <a:p>
                      <a:pPr algn="ctr"/>
                      <a:endParaRPr lang="en-US" b="1" dirty="0" smtClean="0">
                        <a:solidFill>
                          <a:schemeClr val="accent2"/>
                        </a:solidFill>
                        <a:effectLst/>
                      </a:endParaRPr>
                    </a:p>
                  </a:txBody>
                  <a:tcPr/>
                </a:tc>
              </a:tr>
            </a:tbl>
          </a:graphicData>
        </a:graphic>
      </p:graphicFrame>
    </p:spTree>
    <p:extLst>
      <p:ext uri="{BB962C8B-B14F-4D97-AF65-F5344CB8AC3E}">
        <p14:creationId xmlns:p14="http://schemas.microsoft.com/office/powerpoint/2010/main" val="207587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descr="Flying over Cuba5"/>
          <p:cNvPicPr>
            <a:picLocks noGrp="1" noChangeAspect="1" noChangeArrowheads="1"/>
          </p:cNvPicPr>
          <p:nvPr>
            <p:ph type="body" idx="1"/>
          </p:nvPr>
        </p:nvPicPr>
        <p:blipFill>
          <a:blip r:embed="rId3" cstate="print"/>
          <a:srcRect/>
          <a:stretch>
            <a:fillRect/>
          </a:stretch>
        </p:blipFill>
        <p:spPr>
          <a:xfrm>
            <a:off x="76200" y="1447800"/>
            <a:ext cx="8991600" cy="5410200"/>
          </a:xfrm>
          <a:ln w="63500">
            <a:solidFill>
              <a:schemeClr val="bg1"/>
            </a:solidFill>
          </a:ln>
        </p:spPr>
      </p:pic>
      <p:sp>
        <p:nvSpPr>
          <p:cNvPr id="8194" name="Footer Placeholder 4"/>
          <p:cNvSpPr>
            <a:spLocks noGrp="1"/>
          </p:cNvSpPr>
          <p:nvPr>
            <p:ph type="ftr" sz="quarter" idx="11"/>
          </p:nvPr>
        </p:nvSpPr>
        <p:spPr>
          <a:noFill/>
        </p:spPr>
        <p:txBody>
          <a:bodyPr/>
          <a:lstStyle/>
          <a:p>
            <a:pPr defTabSz="912813"/>
            <a:r>
              <a:rPr lang="en-US" dirty="0"/>
              <a:t> </a:t>
            </a:r>
          </a:p>
        </p:txBody>
      </p:sp>
      <p:sp>
        <p:nvSpPr>
          <p:cNvPr id="245762" name="Rectangle 2"/>
          <p:cNvSpPr>
            <a:spLocks noGrp="1" noChangeArrowheads="1"/>
          </p:cNvSpPr>
          <p:nvPr>
            <p:ph type="title"/>
          </p:nvPr>
        </p:nvSpPr>
        <p:spPr>
          <a:xfrm>
            <a:off x="457200" y="76200"/>
            <a:ext cx="8153400" cy="1752600"/>
          </a:xfrm>
        </p:spPr>
        <p:txBody>
          <a:bodyPr/>
          <a:lstStyle/>
          <a:p>
            <a:pPr eaLnBrk="1" hangingPunct="1">
              <a:defRPr/>
            </a:pPr>
            <a:r>
              <a:rPr lang="en-US" b="1" dirty="0" smtClean="0"/>
              <a:t>Cuba’s Rich Agricultural Tradition is Apparent as You Fly into Havana</a:t>
            </a:r>
            <a:endParaRPr lang="en-US" b="1" dirty="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FFFFFF"/>
      </a:dk1>
      <a:lt1>
        <a:srgbClr val="FFFFFF"/>
      </a:lt1>
      <a:dk2>
        <a:srgbClr val="FF6600"/>
      </a:dk2>
      <a:lt2>
        <a:srgbClr val="808080"/>
      </a:lt2>
      <a:accent1>
        <a:srgbClr val="FF6600"/>
      </a:accent1>
      <a:accent2>
        <a:srgbClr val="000000"/>
      </a:accent2>
      <a:accent3>
        <a:srgbClr val="FFFFFF"/>
      </a:accent3>
      <a:accent4>
        <a:srgbClr val="DADADA"/>
      </a:accent4>
      <a:accent5>
        <a:srgbClr val="FFB8AA"/>
      </a:accent5>
      <a:accent6>
        <a:srgbClr val="000000"/>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88653</TotalTime>
  <Words>2179</Words>
  <Application>Microsoft Office PowerPoint</Application>
  <PresentationFormat>On-screen Show (4:3)</PresentationFormat>
  <Paragraphs>332</Paragraphs>
  <Slides>59</Slides>
  <Notes>55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6" baseType="lpstr">
      <vt:lpstr>Arial Unicode MS</vt:lpstr>
      <vt:lpstr>Arial</vt:lpstr>
      <vt:lpstr>Arial Black</vt:lpstr>
      <vt:lpstr>Times New Roman</vt:lpstr>
      <vt:lpstr>Wingdings</vt:lpstr>
      <vt:lpstr>Default Design</vt:lpstr>
      <vt:lpstr>Worksheet</vt:lpstr>
      <vt:lpstr>PowerPoint Presentation</vt:lpstr>
      <vt:lpstr>OUR ROLE . . . ANALYSTS, NOT ADVOCATES</vt:lpstr>
      <vt:lpstr>REGARDING  PRESIDENT OBAMA’S  DECEMBER ANNOUNCEMENT . . .</vt:lpstr>
      <vt:lpstr>AN ECONOMIST’S APPROACH TO ANALYZING CUBAN AGRICULTURE</vt:lpstr>
      <vt:lpstr>PowerPoint Presentation</vt:lpstr>
      <vt:lpstr>LAND - Cuba is NOT just another coral Caribbean island</vt:lpstr>
      <vt:lpstr>MILD WINTER CLIMATE,  but HURRICANES!  </vt:lpstr>
      <vt:lpstr>LABOR</vt:lpstr>
      <vt:lpstr>Cuba’s Rich Agricultural Tradition is Apparent as You Fly into Havana</vt:lpstr>
      <vt:lpstr>PINAR DEL RIO - WESTERN CUBA</vt:lpstr>
      <vt:lpstr>EASTERN CUBA (SIERRA  MAESTRA  MTNS  IN THE BACKGROUND)</vt:lpstr>
      <vt:lpstr>“VALLEY OF THE SUGAR MILLS”   IN CENTRAL CUBA</vt:lpstr>
      <vt:lpstr>NO, NOT REALLY . . .</vt:lpstr>
      <vt:lpstr>FACTORS CONTRIBUTING TO THE HIGH LEVEL OF RELIANCE ON FOOD IMPORTS</vt:lpstr>
      <vt:lpstr>THE ISSUE OF CAPITAL</vt:lpstr>
      <vt:lpstr>CUBAN NON-SUGAR AGRICULTURAL PRODUCTION 2000 to 2014</vt:lpstr>
      <vt:lpstr>CUBA’S FOOD RATION SYSTEM</vt:lpstr>
      <vt:lpstr>CUBA’S FOOD RATION STORES </vt:lpstr>
      <vt:lpstr>PowerPoint Presentation</vt:lpstr>
      <vt:lpstr>THE CUBAN GOVERNMENT RECOGNIZES THAT INCENTIVES WORK!</vt:lpstr>
      <vt:lpstr>THE CUBAN GOVERNMENT RECOGNIZES THAT INCENTIVES WORK!</vt:lpstr>
      <vt:lpstr>CITRUS – 2008 </vt:lpstr>
      <vt:lpstr>VEGETABLES</vt:lpstr>
      <vt:lpstr>VEGETABLES (urban gardens)</vt:lpstr>
      <vt:lpstr>TROPICAL FRUIT</vt:lpstr>
      <vt:lpstr>LIVESTOCK  AND CATTLE RANCHING</vt:lpstr>
      <vt:lpstr>MARINE FISHERIES</vt:lpstr>
      <vt:lpstr>PowerPoint Presentation</vt:lpstr>
      <vt:lpstr>SUGAR</vt:lpstr>
      <vt:lpstr>CUBA’S AGRICULTURAL PRODUCTION PATTERNS AND FLORIDA’S ARE VERY SIMILAR!</vt:lpstr>
      <vt:lpstr>PowerPoint Presentation</vt:lpstr>
      <vt:lpstr>POST-EMBARGO –  POTENTIAL CHALLENGES</vt:lpstr>
      <vt:lpstr>POST-EMBARGO – POTENTIAL OPPORTUNITIES</vt:lpstr>
      <vt:lpstr>OVERSEAS COMPETITION</vt:lpstr>
      <vt:lpstr>CUBA’S FOREIGN INVESTMENT NEEDS</vt:lpstr>
      <vt:lpstr>$2 to $2.5 BILLION IN F.D.I. –   A VERY AMBITIOUS TARGET!</vt:lpstr>
      <vt:lpstr>CREDIT WORTHINESS?</vt:lpstr>
      <vt:lpstr>FROM THE U.S. SMALL BUSINESS ADMINISTRATION</vt:lpstr>
      <vt:lpstr>CUBAN SUGAR PRODUCTION – 1989/90, 2010/11 &amp; 2014/15 SEASONS</vt:lpstr>
      <vt:lpstr>SUGAR EXPORTS – DRIVING THE CUBAN ECONOMY</vt:lpstr>
      <vt:lpstr>CUBAN SUGAR PRODUCTION – 1989/90, 2010/11 &amp; 2014/15 SEASONS</vt:lpstr>
      <vt:lpstr>BRAZIL IS A POTENTIAL    “GAME-CHANGER” FOR CUBA</vt:lpstr>
      <vt:lpstr>PowerPoint Presentation</vt:lpstr>
      <vt:lpstr>PowerPoint Presentation</vt:lpstr>
      <vt:lpstr>PowerPoint Presentation</vt:lpstr>
      <vt:lpstr>PowerPoint Presentation</vt:lpstr>
      <vt:lpstr>CUBAN SUGAR PRODUCTION – 1989/90, 2010/11 &amp; 2014/15 SEASONS</vt:lpstr>
      <vt:lpstr>BRAZIL’S AGRICULTURAL INVESTMENT, THOUGH LIMITED, HAS HAD AN IMPACT </vt:lpstr>
      <vt:lpstr>BRAZIL IS BECOMING AN INCREASINGLY IMPORTANT PLAYER IN CUBA</vt:lpstr>
      <vt:lpstr>TRADE SANCTIONS REFORM AND EXPORT ENHANCEMENT ACT </vt:lpstr>
      <vt:lpstr>CUBA FOOD AND AG PURCHASES FROM THE UNITED STATES (&gt;$5B)</vt:lpstr>
      <vt:lpstr>PowerPoint Presentation</vt:lpstr>
      <vt:lpstr>U.S. STRENGTHS &amp; WEAKNESSES</vt:lpstr>
      <vt:lpstr>HOW DOES THE RECENT ANNOUNCEMENT AFFECT U.S. STRENGTHS AND WEAKNESSES?</vt:lpstr>
      <vt:lpstr>HOW MIGHT THE RECENT ANNOUNCEMENT AFFECT U.S. FOOD AND AG EXPORTS TO CUBA?</vt:lpstr>
      <vt:lpstr>ANOTHER POTENTIAL GAME CHANGER – OIL!</vt:lpstr>
      <vt:lpstr>U.S. INTERESTS SECTION – NOW THE U.S EMBASSY</vt:lpstr>
      <vt:lpstr>THE ULTIMATE IRONY?</vt:lpstr>
      <vt:lpstr>THANK YOU!</vt:lpstr>
    </vt:vector>
  </TitlesOfParts>
  <Company>University of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WAMessina</dc:creator>
  <cp:lastModifiedBy>FRE User</cp:lastModifiedBy>
  <cp:revision>668</cp:revision>
  <cp:lastPrinted>2004-10-14T18:06:53Z</cp:lastPrinted>
  <dcterms:created xsi:type="dcterms:W3CDTF">2004-10-14T15:16:22Z</dcterms:created>
  <dcterms:modified xsi:type="dcterms:W3CDTF">2015-08-27T11:02:05Z</dcterms:modified>
</cp:coreProperties>
</file>