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0"/>
  </p:notesMasterIdLst>
  <p:sldIdLst>
    <p:sldId id="256" r:id="rId2"/>
    <p:sldId id="757" r:id="rId3"/>
    <p:sldId id="853" r:id="rId4"/>
    <p:sldId id="756" r:id="rId5"/>
    <p:sldId id="767" r:id="rId6"/>
    <p:sldId id="854" r:id="rId7"/>
    <p:sldId id="855" r:id="rId8"/>
    <p:sldId id="856" r:id="rId9"/>
    <p:sldId id="860" r:id="rId10"/>
    <p:sldId id="861" r:id="rId11"/>
    <p:sldId id="862" r:id="rId12"/>
    <p:sldId id="857" r:id="rId13"/>
    <p:sldId id="858" r:id="rId14"/>
    <p:sldId id="859" r:id="rId15"/>
    <p:sldId id="864" r:id="rId16"/>
    <p:sldId id="865" r:id="rId17"/>
    <p:sldId id="866" r:id="rId18"/>
    <p:sldId id="867" r:id="rId19"/>
    <p:sldId id="868" r:id="rId20"/>
    <p:sldId id="869" r:id="rId21"/>
    <p:sldId id="870" r:id="rId22"/>
    <p:sldId id="863" r:id="rId23"/>
    <p:sldId id="871" r:id="rId24"/>
    <p:sldId id="872" r:id="rId25"/>
    <p:sldId id="874" r:id="rId26"/>
    <p:sldId id="878" r:id="rId27"/>
    <p:sldId id="879" r:id="rId28"/>
    <p:sldId id="875" r:id="rId29"/>
    <p:sldId id="880" r:id="rId30"/>
    <p:sldId id="895" r:id="rId31"/>
    <p:sldId id="881" r:id="rId32"/>
    <p:sldId id="882" r:id="rId33"/>
    <p:sldId id="883" r:id="rId34"/>
    <p:sldId id="884" r:id="rId35"/>
    <p:sldId id="885" r:id="rId36"/>
    <p:sldId id="886" r:id="rId37"/>
    <p:sldId id="887" r:id="rId38"/>
    <p:sldId id="876" r:id="rId39"/>
    <p:sldId id="877" r:id="rId40"/>
    <p:sldId id="889" r:id="rId41"/>
    <p:sldId id="891" r:id="rId42"/>
    <p:sldId id="892" r:id="rId43"/>
    <p:sldId id="888" r:id="rId44"/>
    <p:sldId id="893" r:id="rId45"/>
    <p:sldId id="890" r:id="rId46"/>
    <p:sldId id="873" r:id="rId47"/>
    <p:sldId id="894" r:id="rId48"/>
    <p:sldId id="896" r:id="rId49"/>
    <p:sldId id="898" r:id="rId50"/>
    <p:sldId id="897" r:id="rId51"/>
    <p:sldId id="899" r:id="rId52"/>
    <p:sldId id="900" r:id="rId53"/>
    <p:sldId id="901" r:id="rId54"/>
    <p:sldId id="902" r:id="rId55"/>
    <p:sldId id="903" r:id="rId56"/>
    <p:sldId id="904" r:id="rId57"/>
    <p:sldId id="905" r:id="rId58"/>
    <p:sldId id="294" r:id="rId5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3028"/>
    <a:srgbClr val="004459"/>
    <a:srgbClr val="544726"/>
    <a:srgbClr val="5959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showOutlineIcons="0">
    <p:restoredLeft sz="34567" autoAdjust="0"/>
    <p:restoredTop sz="86357" autoAdjust="0"/>
  </p:normalViewPr>
  <p:slideViewPr>
    <p:cSldViewPr>
      <p:cViewPr varScale="1">
        <p:scale>
          <a:sx n="79" d="100"/>
          <a:sy n="79" d="100"/>
        </p:scale>
        <p:origin x="828" y="96"/>
      </p:cViewPr>
      <p:guideLst>
        <p:guide orient="horz" pos="2160"/>
        <p:guide pos="2880"/>
      </p:guideLst>
    </p:cSldViewPr>
  </p:slideViewPr>
  <p:outlineViewPr>
    <p:cViewPr>
      <p:scale>
        <a:sx n="33" d="100"/>
        <a:sy n="33" d="100"/>
      </p:scale>
      <p:origin x="0" y="-57474"/>
    </p:cViewPr>
  </p:outlineViewPr>
  <p:notesTextViewPr>
    <p:cViewPr>
      <p:scale>
        <a:sx n="1" d="1"/>
        <a:sy n="1" d="1"/>
      </p:scale>
      <p:origin x="0" y="0"/>
    </p:cViewPr>
  </p:notesTextViewPr>
  <p:sorterViewPr>
    <p:cViewPr varScale="1">
      <p:scale>
        <a:sx n="100" d="100"/>
        <a:sy n="100" d="100"/>
      </p:scale>
      <p:origin x="0" y="-1273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5F5D315-03AA-47C5-97BF-0A8236795DAB}" type="datetimeFigureOut">
              <a:rPr lang="en-US" smtClean="0"/>
              <a:t>8/27/2015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6793BCF-86BD-4FB7-9574-A6C01AF32D34}" type="slidenum">
              <a:rPr lang="en-US" smtClean="0"/>
              <a:t>‹#›</a:t>
            </a:fld>
            <a:endParaRPr lang="en-US"/>
          </a:p>
        </p:txBody>
      </p:sp>
    </p:spTree>
    <p:extLst>
      <p:ext uri="{BB962C8B-B14F-4D97-AF65-F5344CB8AC3E}">
        <p14:creationId xmlns:p14="http://schemas.microsoft.com/office/powerpoint/2010/main" val="25432840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2130425"/>
            <a:ext cx="7772400" cy="1470025"/>
          </a:xfrm>
        </p:spPr>
        <p:txBody>
          <a:bodyPr/>
          <a:lstStyle>
            <a:lvl1pPr>
              <a:defRPr baseline="0">
                <a:solidFill>
                  <a:srgbClr val="F2BF49"/>
                </a:solidFill>
              </a:defRPr>
            </a:lvl1pPr>
          </a:lstStyle>
          <a:p>
            <a:r>
              <a:rPr lang="en-US" dirty="0" smtClean="0"/>
              <a:t>Title</a:t>
            </a:r>
            <a:endParaRPr lang="en-US" dirty="0"/>
          </a:p>
        </p:txBody>
      </p:sp>
      <p:sp>
        <p:nvSpPr>
          <p:cNvPr id="3" name="Subtitle 2"/>
          <p:cNvSpPr>
            <a:spLocks noGrp="1"/>
          </p:cNvSpPr>
          <p:nvPr>
            <p:ph type="subTitle" idx="1" hasCustomPrompt="1"/>
          </p:nvPr>
        </p:nvSpPr>
        <p:spPr>
          <a:xfrm>
            <a:off x="1371600" y="3657600"/>
            <a:ext cx="6400800" cy="1752600"/>
          </a:xfrm>
        </p:spPr>
        <p:txBody>
          <a:bodyPr/>
          <a:lstStyle>
            <a:lvl1pPr marL="0" indent="0" algn="ctr">
              <a:spcBef>
                <a:spcPts val="0"/>
              </a:spcBef>
              <a:buNone/>
              <a:defRPr baseline="0">
                <a:solidFill>
                  <a:srgbClr val="C4B796"/>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Subtitle</a:t>
            </a:r>
            <a:endParaRPr lang="en-US" dirty="0"/>
          </a:p>
        </p:txBody>
      </p:sp>
      <p:sp>
        <p:nvSpPr>
          <p:cNvPr id="4" name="Date Placeholder 3"/>
          <p:cNvSpPr>
            <a:spLocks noGrp="1"/>
          </p:cNvSpPr>
          <p:nvPr>
            <p:ph type="dt" sz="half" idx="10"/>
          </p:nvPr>
        </p:nvSpPr>
        <p:spPr/>
        <p:txBody>
          <a:bodyPr/>
          <a:lstStyle/>
          <a:p>
            <a:fld id="{BACD8982-F8FF-41F5-9042-F29A6C381551}" type="datetimeFigureOut">
              <a:rPr lang="en-US" smtClean="0"/>
              <a:t>8/27/2015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71279E-3686-4F38-9C8C-41863791EA89}" type="slidenum">
              <a:rPr lang="en-US" smtClean="0"/>
              <a:t>‹#›</a:t>
            </a:fld>
            <a:endParaRPr lang="en-US"/>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0" y="5410200"/>
            <a:ext cx="5357032" cy="1463040"/>
          </a:xfrm>
          <a:prstGeom prst="rect">
            <a:avLst/>
          </a:prstGeom>
        </p:spPr>
      </p:pic>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181600"/>
            <a:ext cx="3385480" cy="1676400"/>
          </a:xfrm>
          <a:prstGeom prst="rect">
            <a:avLst/>
          </a:prstGeom>
        </p:spPr>
      </p:pic>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10000" y="5394960"/>
            <a:ext cx="5357032" cy="1463040"/>
          </a:xfrm>
          <a:prstGeom prst="rect">
            <a:avLst/>
          </a:prstGeom>
        </p:spPr>
      </p:pic>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5181600"/>
            <a:ext cx="3385480" cy="1676400"/>
          </a:xfrm>
          <a:prstGeom prst="rect">
            <a:avLst/>
          </a:prstGeom>
        </p:spPr>
      </p:pic>
      <p:pic>
        <p:nvPicPr>
          <p:cNvPr id="12" name="Picture 2"/>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3175" y="3409950"/>
            <a:ext cx="9150350" cy="19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121458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CD8982-F8FF-41F5-9042-F29A6C381551}" type="datetimeFigureOut">
              <a:rPr lang="en-US" smtClean="0"/>
              <a:t>8/27/2015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71279E-3686-4F38-9C8C-41863791EA89}" type="slidenum">
              <a:rPr lang="en-US" smtClean="0"/>
              <a:t>‹#›</a:t>
            </a:fld>
            <a:endParaRPr lang="en-US"/>
          </a:p>
        </p:txBody>
      </p:sp>
    </p:spTree>
    <p:extLst>
      <p:ext uri="{BB962C8B-B14F-4D97-AF65-F5344CB8AC3E}">
        <p14:creationId xmlns:p14="http://schemas.microsoft.com/office/powerpoint/2010/main" val="39739271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CD8982-F8FF-41F5-9042-F29A6C381551}" type="datetimeFigureOut">
              <a:rPr lang="en-US" smtClean="0"/>
              <a:t>8/27/2015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71279E-3686-4F38-9C8C-41863791EA89}" type="slidenum">
              <a:rPr lang="en-US" smtClean="0"/>
              <a:t>‹#›</a:t>
            </a:fld>
            <a:endParaRPr lang="en-US"/>
          </a:p>
        </p:txBody>
      </p:sp>
    </p:spTree>
    <p:extLst>
      <p:ext uri="{BB962C8B-B14F-4D97-AF65-F5344CB8AC3E}">
        <p14:creationId xmlns:p14="http://schemas.microsoft.com/office/powerpoint/2010/main" val="36264399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Net Investment Income Tax</a:t>
            </a:r>
            <a:endParaRPr lang="en-US" dirty="0"/>
          </a:p>
        </p:txBody>
      </p:sp>
      <p:sp>
        <p:nvSpPr>
          <p:cNvPr id="3" name="Content Placeholder 2"/>
          <p:cNvSpPr>
            <a:spLocks noGrp="1"/>
          </p:cNvSpPr>
          <p:nvPr>
            <p:ph idx="1" hasCustomPrompt="1"/>
          </p:nvPr>
        </p:nvSpPr>
        <p:spPr/>
        <p:txBody>
          <a:bodyPr/>
          <a:lstStyle>
            <a:lvl1pPr>
              <a:defRPr baseline="0">
                <a:solidFill>
                  <a:srgbClr val="EAE2B7"/>
                </a:solidFill>
              </a:defRPr>
            </a:lvl1pPr>
            <a:lvl2pPr>
              <a:defRPr/>
            </a:lvl2pPr>
            <a:lvl3pPr>
              <a:defRPr/>
            </a:lvl3pPr>
            <a:lvl4pPr>
              <a:defRPr/>
            </a:lvl4pPr>
          </a:lstStyle>
          <a:p>
            <a:pPr lvl="0"/>
            <a:r>
              <a:rPr lang="en-US" dirty="0" smtClean="0"/>
              <a:t>Instituted with Affordable Care act</a:t>
            </a:r>
          </a:p>
          <a:p>
            <a:pPr lvl="1"/>
            <a:r>
              <a:rPr lang="en-US" dirty="0" smtClean="0"/>
              <a:t>3.8 percent of income above a certain </a:t>
            </a:r>
            <a:r>
              <a:rPr lang="en-US" dirty="0" err="1" smtClean="0"/>
              <a:t>threshhold</a:t>
            </a:r>
            <a:endParaRPr lang="en-US" dirty="0" smtClean="0"/>
          </a:p>
          <a:p>
            <a:pPr lvl="2"/>
            <a:r>
              <a:rPr lang="en-US" dirty="0" smtClean="0"/>
              <a:t>Applies regardless of </a:t>
            </a:r>
          </a:p>
        </p:txBody>
      </p:sp>
      <p:sp>
        <p:nvSpPr>
          <p:cNvPr id="4" name="Date Placeholder 3"/>
          <p:cNvSpPr>
            <a:spLocks noGrp="1"/>
          </p:cNvSpPr>
          <p:nvPr>
            <p:ph type="dt" sz="half" idx="10"/>
          </p:nvPr>
        </p:nvSpPr>
        <p:spPr/>
        <p:txBody>
          <a:bodyPr/>
          <a:lstStyle/>
          <a:p>
            <a:fld id="{BACD8982-F8FF-41F5-9042-F29A6C381551}" type="datetimeFigureOut">
              <a:rPr lang="en-US" smtClean="0"/>
              <a:t>8/27/2015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71279E-3686-4F38-9C8C-41863791EA89}" type="slidenum">
              <a:rPr lang="en-US" smtClean="0"/>
              <a:t>‹#›</a:t>
            </a:fld>
            <a:endParaRPr lang="en-US"/>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75" y="1447800"/>
            <a:ext cx="9150350" cy="19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6799828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Title</a:t>
            </a:r>
            <a:endParaRPr lang="en-US" dirty="0"/>
          </a:p>
        </p:txBody>
      </p:sp>
      <p:sp>
        <p:nvSpPr>
          <p:cNvPr id="3" name="Content Placeholder 2"/>
          <p:cNvSpPr>
            <a:spLocks noGrp="1"/>
          </p:cNvSpPr>
          <p:nvPr>
            <p:ph idx="1" hasCustomPrompt="1"/>
          </p:nvPr>
        </p:nvSpPr>
        <p:spPr/>
        <p:txBody>
          <a:bodyPr/>
          <a:lstStyle>
            <a:lvl1pPr marL="457200" indent="-457200">
              <a:buFont typeface="Arial" panose="020B0604020202020204" pitchFamily="34" charset="0"/>
              <a:buChar char="•"/>
              <a:defRPr baseline="0">
                <a:solidFill>
                  <a:srgbClr val="EAE2B7"/>
                </a:solidFill>
              </a:defRPr>
            </a:lvl1pPr>
            <a:lvl2pPr>
              <a:defRPr/>
            </a:lvl2pPr>
            <a:lvl3pPr>
              <a:defRPr/>
            </a:lvl3pPr>
            <a:lvl4pPr>
              <a:defRPr/>
            </a:lvl4pPr>
          </a:lstStyle>
          <a:p>
            <a:pPr lvl="0"/>
            <a:r>
              <a:rPr lang="en-US" dirty="0" smtClean="0"/>
              <a:t>Level One</a:t>
            </a:r>
          </a:p>
          <a:p>
            <a:pPr lvl="1"/>
            <a:r>
              <a:rPr lang="en-US" dirty="0" smtClean="0"/>
              <a:t>Second Level</a:t>
            </a:r>
          </a:p>
          <a:p>
            <a:pPr lvl="2"/>
            <a:r>
              <a:rPr lang="en-US" dirty="0" smtClean="0"/>
              <a:t>Third Level</a:t>
            </a:r>
          </a:p>
          <a:p>
            <a:pPr lvl="3"/>
            <a:r>
              <a:rPr lang="en-US" dirty="0" smtClean="0"/>
              <a:t>Fourth</a:t>
            </a:r>
          </a:p>
        </p:txBody>
      </p:sp>
      <p:sp>
        <p:nvSpPr>
          <p:cNvPr id="4" name="Date Placeholder 3"/>
          <p:cNvSpPr>
            <a:spLocks noGrp="1"/>
          </p:cNvSpPr>
          <p:nvPr>
            <p:ph type="dt" sz="half" idx="10"/>
          </p:nvPr>
        </p:nvSpPr>
        <p:spPr/>
        <p:txBody>
          <a:bodyPr/>
          <a:lstStyle/>
          <a:p>
            <a:fld id="{BACD8982-F8FF-41F5-9042-F29A6C381551}" type="datetimeFigureOut">
              <a:rPr lang="en-US" smtClean="0"/>
              <a:t>8/27/2015</a:t>
            </a:fld>
            <a:endParaRPr lang="en-US"/>
          </a:p>
        </p:txBody>
      </p:sp>
      <p:sp>
        <p:nvSpPr>
          <p:cNvPr id="6" name="Slide Number Placeholder 5"/>
          <p:cNvSpPr>
            <a:spLocks noGrp="1"/>
          </p:cNvSpPr>
          <p:nvPr>
            <p:ph type="sldNum" sz="quarter" idx="12"/>
          </p:nvPr>
        </p:nvSpPr>
        <p:spPr/>
        <p:txBody>
          <a:bodyPr/>
          <a:lstStyle/>
          <a:p>
            <a:fld id="{3371279E-3686-4F38-9C8C-41863791EA89}" type="slidenum">
              <a:rPr lang="en-US" smtClean="0"/>
              <a:t>‹#›</a:t>
            </a:fld>
            <a:endParaRPr lang="en-US" dirty="0"/>
          </a:p>
        </p:txBody>
      </p:sp>
      <p:pic>
        <p:nvPicPr>
          <p:cNvPr id="7"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175" y="1447800"/>
            <a:ext cx="9150350" cy="19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Text Placeholder 10"/>
          <p:cNvSpPr>
            <a:spLocks noGrp="1"/>
          </p:cNvSpPr>
          <p:nvPr>
            <p:ph type="body" sz="quarter" idx="13" hasCustomPrompt="1"/>
          </p:nvPr>
        </p:nvSpPr>
        <p:spPr>
          <a:xfrm>
            <a:off x="7848600" y="152400"/>
            <a:ext cx="914400" cy="304800"/>
          </a:xfrm>
        </p:spPr>
        <p:txBody>
          <a:bodyPr>
            <a:normAutofit/>
          </a:bodyPr>
          <a:lstStyle>
            <a:lvl1pPr marL="0" indent="0">
              <a:buNone/>
              <a:defRPr sz="1400" baseline="0">
                <a:solidFill>
                  <a:schemeClr val="bg2"/>
                </a:solidFill>
              </a:defRPr>
            </a:lvl1pPr>
          </a:lstStyle>
          <a:p>
            <a:pPr lvl="0"/>
            <a:r>
              <a:rPr lang="en-US" dirty="0" smtClean="0"/>
              <a:t>Page No.</a:t>
            </a:r>
            <a:endParaRPr lang="en-US" dirty="0"/>
          </a:p>
        </p:txBody>
      </p:sp>
    </p:spTree>
    <p:extLst>
      <p:ext uri="{BB962C8B-B14F-4D97-AF65-F5344CB8AC3E}">
        <p14:creationId xmlns:p14="http://schemas.microsoft.com/office/powerpoint/2010/main" val="151797538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baseline="0">
                <a:solidFill>
                  <a:srgbClr val="F2BF49"/>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normAutofit/>
          </a:bodyPr>
          <a:lstStyle>
            <a:lvl1pPr marL="0" indent="0">
              <a:buNone/>
              <a:defRPr sz="2500" baseline="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BACD8982-F8FF-41F5-9042-F29A6C381551}" type="datetimeFigureOut">
              <a:rPr lang="en-US" smtClean="0"/>
              <a:t>8/27/2015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71279E-3686-4F38-9C8C-41863791EA89}" type="slidenum">
              <a:rPr lang="en-US" smtClean="0"/>
              <a:t>‹#›</a:t>
            </a:fld>
            <a:endParaRPr lang="en-US"/>
          </a:p>
        </p:txBody>
      </p:sp>
      <p:pic>
        <p:nvPicPr>
          <p:cNvPr id="2050"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350" y="5086350"/>
            <a:ext cx="9156700" cy="19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976818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rgbClr val="F2BF49"/>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ACD8982-F8FF-41F5-9042-F29A6C381551}" type="datetimeFigureOut">
              <a:rPr lang="en-US" smtClean="0"/>
              <a:t>8/27/2015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71279E-3686-4F38-9C8C-41863791EA89}" type="slidenum">
              <a:rPr lang="en-US" smtClean="0"/>
              <a:t>‹#›</a:t>
            </a:fld>
            <a:endParaRPr lang="en-US"/>
          </a:p>
        </p:txBody>
      </p:sp>
      <p:pic>
        <p:nvPicPr>
          <p:cNvPr id="8"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175" y="1371600"/>
            <a:ext cx="9150350" cy="19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434259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rgbClr val="F2BF49"/>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ACD8982-F8FF-41F5-9042-F29A6C381551}" type="datetimeFigureOut">
              <a:rPr lang="en-US" smtClean="0"/>
              <a:t>8/27/2015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71279E-3686-4F38-9C8C-41863791EA89}" type="slidenum">
              <a:rPr lang="en-US" smtClean="0"/>
              <a:t>‹#›</a:t>
            </a:fld>
            <a:endParaRPr lang="en-US"/>
          </a:p>
        </p:txBody>
      </p:sp>
      <p:pic>
        <p:nvPicPr>
          <p:cNvPr id="10"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350" y="1371600"/>
            <a:ext cx="9156700" cy="19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03220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ACD8982-F8FF-41F5-9042-F29A6C381551}" type="datetimeFigureOut">
              <a:rPr lang="en-US" smtClean="0"/>
              <a:t>8/27/2015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71279E-3686-4F38-9C8C-41863791EA89}" type="slidenum">
              <a:rPr lang="en-US" smtClean="0"/>
              <a:t>‹#›</a:t>
            </a:fld>
            <a:endParaRPr lang="en-US"/>
          </a:p>
        </p:txBody>
      </p:sp>
    </p:spTree>
    <p:extLst>
      <p:ext uri="{BB962C8B-B14F-4D97-AF65-F5344CB8AC3E}">
        <p14:creationId xmlns:p14="http://schemas.microsoft.com/office/powerpoint/2010/main" val="3696789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CD8982-F8FF-41F5-9042-F29A6C381551}" type="datetimeFigureOut">
              <a:rPr lang="en-US" smtClean="0"/>
              <a:t>8/27/2015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71279E-3686-4F38-9C8C-41863791EA89}" type="slidenum">
              <a:rPr lang="en-US" smtClean="0"/>
              <a:t>‹#›</a:t>
            </a:fld>
            <a:endParaRPr lang="en-US"/>
          </a:p>
        </p:txBody>
      </p:sp>
    </p:spTree>
    <p:extLst>
      <p:ext uri="{BB962C8B-B14F-4D97-AF65-F5344CB8AC3E}">
        <p14:creationId xmlns:p14="http://schemas.microsoft.com/office/powerpoint/2010/main" val="1715361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baseline="0">
                <a:solidFill>
                  <a:srgbClr val="F2BF49"/>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CD8982-F8FF-41F5-9042-F29A6C381551}" type="datetimeFigureOut">
              <a:rPr lang="en-US" smtClean="0"/>
              <a:t>8/27/2015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71279E-3686-4F38-9C8C-41863791EA89}" type="slidenum">
              <a:rPr lang="en-US" smtClean="0"/>
              <a:t>‹#›</a:t>
            </a:fld>
            <a:endParaRPr lang="en-US"/>
          </a:p>
        </p:txBody>
      </p:sp>
    </p:spTree>
    <p:extLst>
      <p:ext uri="{BB962C8B-B14F-4D97-AF65-F5344CB8AC3E}">
        <p14:creationId xmlns:p14="http://schemas.microsoft.com/office/powerpoint/2010/main" val="13095760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CD8982-F8FF-41F5-9042-F29A6C381551}" type="datetimeFigureOut">
              <a:rPr lang="en-US" smtClean="0"/>
              <a:t>8/27/2015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71279E-3686-4F38-9C8C-41863791EA89}" type="slidenum">
              <a:rPr lang="en-US" smtClean="0"/>
              <a:t>‹#›</a:t>
            </a:fld>
            <a:endParaRPr lang="en-US"/>
          </a:p>
        </p:txBody>
      </p:sp>
    </p:spTree>
    <p:extLst>
      <p:ext uri="{BB962C8B-B14F-4D97-AF65-F5344CB8AC3E}">
        <p14:creationId xmlns:p14="http://schemas.microsoft.com/office/powerpoint/2010/main" val="3503294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CD8982-F8FF-41F5-9042-F29A6C381551}" type="datetimeFigureOut">
              <a:rPr lang="en-US" smtClean="0"/>
              <a:t>8/27/2015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71279E-3686-4F38-9C8C-41863791EA89}" type="slidenum">
              <a:rPr lang="en-US" smtClean="0"/>
              <a:t>‹#›</a:t>
            </a:fld>
            <a:endParaRPr lang="en-US"/>
          </a:p>
        </p:txBody>
      </p:sp>
    </p:spTree>
    <p:extLst>
      <p:ext uri="{BB962C8B-B14F-4D97-AF65-F5344CB8AC3E}">
        <p14:creationId xmlns:p14="http://schemas.microsoft.com/office/powerpoint/2010/main" val="21103165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iming>
    <p:tnLst>
      <p:par>
        <p:cTn id="1" dur="indefinite" restart="never" nodeType="tmRoot"/>
      </p:par>
    </p:tnLst>
  </p:timing>
  <p:txStyles>
    <p:titleStyle>
      <a:lvl1pPr algn="ctr" defTabSz="914400" rtl="0" eaLnBrk="1" latinLnBrk="0" hangingPunct="1">
        <a:spcBef>
          <a:spcPct val="0"/>
        </a:spcBef>
        <a:buNone/>
        <a:defRPr sz="4400" kern="1200" baseline="0">
          <a:solidFill>
            <a:srgbClr val="F2BF49"/>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baseline="0">
          <a:solidFill>
            <a:srgbClr val="C4B796"/>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baseline="0">
          <a:solidFill>
            <a:srgbClr val="EAE2B7"/>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baseline="0">
          <a:solidFill>
            <a:srgbClr val="EAE2B7"/>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baseline="0">
          <a:solidFill>
            <a:srgbClr val="EAE2B7"/>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baseline="0">
          <a:solidFill>
            <a:srgbClr val="EAE2B7"/>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838200"/>
            <a:ext cx="7772400" cy="1981200"/>
          </a:xfrm>
        </p:spPr>
        <p:txBody>
          <a:bodyPr>
            <a:normAutofit fontScale="90000"/>
          </a:bodyPr>
          <a:lstStyle/>
          <a:p>
            <a:r>
              <a:rPr lang="en-US" dirty="0" smtClean="0">
                <a:latin typeface="Arial Rounded MT Bold" panose="020F0704030504030204" pitchFamily="34" charset="0"/>
              </a:rPr>
              <a:t>2015 Florida Agriculture Financial Management Conference</a:t>
            </a:r>
            <a:endParaRPr lang="en-US" dirty="0">
              <a:latin typeface="Arial Rounded MT Bold" panose="020F0704030504030204" pitchFamily="34" charset="0"/>
            </a:endParaRPr>
          </a:p>
        </p:txBody>
      </p:sp>
      <p:sp>
        <p:nvSpPr>
          <p:cNvPr id="3" name="Subtitle 2"/>
          <p:cNvSpPr>
            <a:spLocks noGrp="1"/>
          </p:cNvSpPr>
          <p:nvPr>
            <p:ph type="subTitle" idx="1"/>
          </p:nvPr>
        </p:nvSpPr>
        <p:spPr/>
        <p:txBody>
          <a:bodyPr>
            <a:normAutofit/>
          </a:bodyPr>
          <a:lstStyle/>
          <a:p>
            <a:r>
              <a:rPr lang="en-US" b="1" dirty="0" smtClean="0">
                <a:latin typeface="Aharoni" panose="02010803020104030203" pitchFamily="2" charset="-79"/>
                <a:cs typeface="Aharoni" panose="02010803020104030203" pitchFamily="2" charset="-79"/>
              </a:rPr>
              <a:t>Current Agricultural Taxation Issues &amp; Planning Strategies</a:t>
            </a:r>
          </a:p>
          <a:p>
            <a:r>
              <a:rPr lang="en-US" sz="2800" b="1" dirty="0" smtClean="0">
                <a:latin typeface="Aharoni" panose="02010803020104030203" pitchFamily="2" charset="-79"/>
                <a:cs typeface="Aharoni" panose="02010803020104030203" pitchFamily="2" charset="-79"/>
              </a:rPr>
              <a:t>Roger A. McEowen</a:t>
            </a:r>
            <a:endParaRPr lang="en-US" sz="2800" b="1" dirty="0">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27359909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Legislation</a:t>
            </a:r>
            <a:endParaRPr lang="en-US" dirty="0"/>
          </a:p>
        </p:txBody>
      </p:sp>
      <p:sp>
        <p:nvSpPr>
          <p:cNvPr id="3" name="Content Placeholder 2"/>
          <p:cNvSpPr>
            <a:spLocks noGrp="1"/>
          </p:cNvSpPr>
          <p:nvPr>
            <p:ph idx="1"/>
          </p:nvPr>
        </p:nvSpPr>
        <p:spPr>
          <a:xfrm>
            <a:off x="457200" y="1631373"/>
            <a:ext cx="8229600" cy="5105400"/>
          </a:xfrm>
        </p:spPr>
        <p:txBody>
          <a:bodyPr>
            <a:normAutofit fontScale="85000" lnSpcReduction="20000"/>
          </a:bodyPr>
          <a:lstStyle/>
          <a:p>
            <a:r>
              <a:rPr lang="en-US" dirty="0" smtClean="0"/>
              <a:t>H.R. 3236 - Surface </a:t>
            </a:r>
            <a:r>
              <a:rPr lang="en-US" dirty="0"/>
              <a:t>Transportation and Veterans Health </a:t>
            </a:r>
            <a:r>
              <a:rPr lang="en-US" dirty="0" smtClean="0"/>
              <a:t>Care Choice </a:t>
            </a:r>
            <a:r>
              <a:rPr lang="en-US" dirty="0"/>
              <a:t>Improvement Act of </a:t>
            </a:r>
            <a:r>
              <a:rPr lang="en-US" dirty="0" smtClean="0"/>
              <a:t>2015</a:t>
            </a:r>
          </a:p>
          <a:p>
            <a:pPr lvl="1"/>
            <a:r>
              <a:rPr lang="en-US" dirty="0" smtClean="0"/>
              <a:t>I.R.C. §1014 is amended to </a:t>
            </a:r>
            <a:r>
              <a:rPr lang="en-US" dirty="0"/>
              <a:t>mandate that anyone inheriting property from a decedent cannot treat the property as having a higher basis than the basis reported by the estate for estate tax purposes</a:t>
            </a:r>
            <a:r>
              <a:rPr lang="en-US" dirty="0" smtClean="0"/>
              <a:t>. </a:t>
            </a:r>
          </a:p>
          <a:p>
            <a:pPr lvl="1"/>
            <a:r>
              <a:rPr lang="en-US" dirty="0" smtClean="0"/>
              <a:t>Act creates I.R.C.  </a:t>
            </a:r>
            <a:r>
              <a:rPr lang="en-US" dirty="0"/>
              <a:t>§</a:t>
            </a:r>
            <a:r>
              <a:rPr lang="en-US" dirty="0" smtClean="0"/>
              <a:t>6035</a:t>
            </a:r>
            <a:r>
              <a:rPr lang="en-US" dirty="0"/>
              <a:t>, which requires executors of estates that are required to file an estate tax return to furnish information returns to the IRS and payee statements to any person acquiring an interest in property from the estate. </a:t>
            </a:r>
            <a:endParaRPr lang="en-US" dirty="0" smtClean="0"/>
          </a:p>
          <a:p>
            <a:pPr lvl="2"/>
            <a:r>
              <a:rPr lang="en-US" dirty="0"/>
              <a:t>S</a:t>
            </a:r>
            <a:r>
              <a:rPr lang="en-US" dirty="0" smtClean="0"/>
              <a:t>tatements must </a:t>
            </a:r>
            <a:r>
              <a:rPr lang="en-US" dirty="0"/>
              <a:t>identify the value of each interest in property acquired from the estate as reported on the estate tax return. </a:t>
            </a:r>
            <a:endParaRPr lang="en-US" dirty="0" smtClean="0"/>
          </a:p>
          <a:p>
            <a:pPr lvl="3"/>
            <a:r>
              <a:rPr lang="en-US" dirty="0" smtClean="0"/>
              <a:t>The </a:t>
            </a:r>
            <a:r>
              <a:rPr lang="en-US" dirty="0"/>
              <a:t>new basis reporting provisions apply to property with respect to which an estate tax return is filed after the date of enactment</a:t>
            </a:r>
            <a:r>
              <a:rPr lang="en-US" dirty="0" smtClean="0"/>
              <a:t>.</a:t>
            </a:r>
          </a:p>
          <a:p>
            <a:pPr lvl="4"/>
            <a:r>
              <a:rPr lang="en-US" dirty="0" smtClean="0"/>
              <a:t>Effective Feb. 29, 2016</a:t>
            </a:r>
          </a:p>
        </p:txBody>
      </p:sp>
      <p:sp>
        <p:nvSpPr>
          <p:cNvPr id="4" name="Text Placeholder 3"/>
          <p:cNvSpPr>
            <a:spLocks noGrp="1"/>
          </p:cNvSpPr>
          <p:nvPr>
            <p:ph type="body" sz="quarter" idx="13"/>
          </p:nvPr>
        </p:nvSpPr>
        <p:spPr>
          <a:xfrm>
            <a:off x="8458200" y="92076"/>
            <a:ext cx="914400" cy="304800"/>
          </a:xfrm>
        </p:spPr>
        <p:txBody>
          <a:bodyPr/>
          <a:lstStyle/>
          <a:p>
            <a:r>
              <a:rPr lang="en-US" b="1" dirty="0" smtClean="0"/>
              <a:t>3</a:t>
            </a:r>
            <a:endParaRPr lang="en-US" b="1" dirty="0"/>
          </a:p>
        </p:txBody>
      </p:sp>
    </p:spTree>
    <p:extLst>
      <p:ext uri="{BB962C8B-B14F-4D97-AF65-F5344CB8AC3E}">
        <p14:creationId xmlns:p14="http://schemas.microsoft.com/office/powerpoint/2010/main" val="9564276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Legislation</a:t>
            </a:r>
            <a:endParaRPr lang="en-US" dirty="0"/>
          </a:p>
        </p:txBody>
      </p:sp>
      <p:sp>
        <p:nvSpPr>
          <p:cNvPr id="3" name="Content Placeholder 2"/>
          <p:cNvSpPr>
            <a:spLocks noGrp="1"/>
          </p:cNvSpPr>
          <p:nvPr>
            <p:ph idx="1"/>
          </p:nvPr>
        </p:nvSpPr>
        <p:spPr>
          <a:xfrm>
            <a:off x="457200" y="1600200"/>
            <a:ext cx="8229600" cy="5105400"/>
          </a:xfrm>
        </p:spPr>
        <p:txBody>
          <a:bodyPr>
            <a:normAutofit fontScale="85000" lnSpcReduction="10000"/>
          </a:bodyPr>
          <a:lstStyle/>
          <a:p>
            <a:r>
              <a:rPr lang="en-US" dirty="0" smtClean="0"/>
              <a:t>H.R. 3236 - Surface </a:t>
            </a:r>
            <a:r>
              <a:rPr lang="en-US" dirty="0"/>
              <a:t>Transportation and Veterans Health </a:t>
            </a:r>
            <a:r>
              <a:rPr lang="en-US" dirty="0" smtClean="0"/>
              <a:t>Care Choice </a:t>
            </a:r>
            <a:r>
              <a:rPr lang="en-US" dirty="0"/>
              <a:t>Improvement Act of </a:t>
            </a:r>
            <a:r>
              <a:rPr lang="en-US" dirty="0" smtClean="0"/>
              <a:t>2015</a:t>
            </a:r>
          </a:p>
          <a:p>
            <a:pPr lvl="1"/>
            <a:r>
              <a:rPr lang="en-US" i="1" dirty="0" smtClean="0"/>
              <a:t>Home </a:t>
            </a:r>
            <a:r>
              <a:rPr lang="en-US" i="1" dirty="0"/>
              <a:t>Concrete &amp; Supply, LLC, 132 S. Ct. 1836 (2012</a:t>
            </a:r>
            <a:r>
              <a:rPr lang="en-US" i="1" dirty="0" smtClean="0"/>
              <a:t>) </a:t>
            </a:r>
            <a:r>
              <a:rPr lang="en-US" dirty="0" smtClean="0"/>
              <a:t>vacated.</a:t>
            </a:r>
          </a:p>
          <a:p>
            <a:pPr lvl="2"/>
            <a:r>
              <a:rPr lang="en-US" dirty="0"/>
              <a:t>T</a:t>
            </a:r>
            <a:r>
              <a:rPr lang="en-US" dirty="0" smtClean="0"/>
              <a:t>he </a:t>
            </a:r>
            <a:r>
              <a:rPr lang="en-US" dirty="0"/>
              <a:t>Supreme Court held that the extended six-year statute of limitation under Sec. 6501(e)(1)(A), which applies when a taxpayer “omits from gross income an amount properly includible” in excess of 25% of gross income, does not apply when a taxpayer overstates its basis in property it has sold. </a:t>
            </a:r>
            <a:endParaRPr lang="en-US" dirty="0" smtClean="0"/>
          </a:p>
          <a:p>
            <a:pPr lvl="2"/>
            <a:r>
              <a:rPr lang="en-US" dirty="0"/>
              <a:t>T</a:t>
            </a:r>
            <a:r>
              <a:rPr lang="en-US" dirty="0" smtClean="0"/>
              <a:t>he </a:t>
            </a:r>
            <a:r>
              <a:rPr lang="en-US" dirty="0"/>
              <a:t>act amends </a:t>
            </a:r>
            <a:r>
              <a:rPr lang="en-US" dirty="0" smtClean="0"/>
              <a:t>I.R.C. </a:t>
            </a:r>
            <a:r>
              <a:rPr lang="en-US" dirty="0"/>
              <a:t>§</a:t>
            </a:r>
            <a:r>
              <a:rPr lang="en-US" dirty="0" smtClean="0"/>
              <a:t>6501(e</a:t>
            </a:r>
            <a:r>
              <a:rPr lang="en-US" dirty="0"/>
              <a:t>)(1)(B) </a:t>
            </a:r>
            <a:r>
              <a:rPr lang="en-US" dirty="0" smtClean="0"/>
              <a:t>as follows:</a:t>
            </a:r>
          </a:p>
          <a:p>
            <a:pPr lvl="3"/>
            <a:r>
              <a:rPr lang="en-US" dirty="0" smtClean="0"/>
              <a:t> </a:t>
            </a:r>
            <a:r>
              <a:rPr lang="en-US" dirty="0"/>
              <a:t>“An understatement of gross income by reason of an overstatement of unrecovered cost or other basis is an omission from gross income.” </a:t>
            </a:r>
            <a:endParaRPr lang="en-US" dirty="0" smtClean="0"/>
          </a:p>
          <a:p>
            <a:pPr lvl="2"/>
            <a:r>
              <a:rPr lang="en-US" dirty="0" smtClean="0"/>
              <a:t>The </a:t>
            </a:r>
            <a:r>
              <a:rPr lang="en-US" dirty="0"/>
              <a:t>change applies to returns filed after the date of enactment as well as previously filed returns that are still open under Sec. 6501 (determined without regard to the amendments made by the act). </a:t>
            </a:r>
            <a:endParaRPr lang="en-US" dirty="0" smtClean="0"/>
          </a:p>
        </p:txBody>
      </p:sp>
      <p:sp>
        <p:nvSpPr>
          <p:cNvPr id="4" name="Text Placeholder 3"/>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9121553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Legislation</a:t>
            </a:r>
            <a:endParaRPr lang="en-US" dirty="0"/>
          </a:p>
        </p:txBody>
      </p:sp>
      <p:sp>
        <p:nvSpPr>
          <p:cNvPr id="3" name="Content Placeholder 2"/>
          <p:cNvSpPr>
            <a:spLocks noGrp="1"/>
          </p:cNvSpPr>
          <p:nvPr>
            <p:ph idx="1"/>
          </p:nvPr>
        </p:nvSpPr>
        <p:spPr/>
        <p:txBody>
          <a:bodyPr>
            <a:normAutofit/>
          </a:bodyPr>
          <a:lstStyle/>
          <a:p>
            <a:r>
              <a:rPr lang="en-US" dirty="0" smtClean="0"/>
              <a:t>H.R. 3236 - Surface </a:t>
            </a:r>
            <a:r>
              <a:rPr lang="en-US" dirty="0"/>
              <a:t>Transportation and Veterans Health </a:t>
            </a:r>
            <a:r>
              <a:rPr lang="en-US" dirty="0" smtClean="0"/>
              <a:t>Care Choice </a:t>
            </a:r>
            <a:r>
              <a:rPr lang="en-US" dirty="0"/>
              <a:t>Improvement Act of </a:t>
            </a:r>
            <a:r>
              <a:rPr lang="en-US" dirty="0" smtClean="0"/>
              <a:t>2015</a:t>
            </a:r>
            <a:endParaRPr lang="en-US" dirty="0"/>
          </a:p>
          <a:p>
            <a:pPr lvl="1"/>
            <a:r>
              <a:rPr lang="en-US" dirty="0"/>
              <a:t>P</a:t>
            </a:r>
            <a:r>
              <a:rPr lang="en-US" dirty="0" smtClean="0"/>
              <a:t>artnership returns</a:t>
            </a:r>
          </a:p>
          <a:p>
            <a:pPr lvl="2"/>
            <a:r>
              <a:rPr lang="en-US" dirty="0" smtClean="0"/>
              <a:t> Due </a:t>
            </a:r>
            <a:r>
              <a:rPr lang="en-US" dirty="0"/>
              <a:t>date is March 15 (for calendar-year partnerships) and the 15th day of the third month following the close of the fiscal year (for fiscal-year partnerships). </a:t>
            </a:r>
          </a:p>
          <a:p>
            <a:pPr lvl="3"/>
            <a:r>
              <a:rPr lang="en-US" dirty="0" smtClean="0"/>
              <a:t>IRS directed </a:t>
            </a:r>
            <a:r>
              <a:rPr lang="en-US" dirty="0"/>
              <a:t>to allow a maximum extension of six months for Forms </a:t>
            </a:r>
            <a:r>
              <a:rPr lang="en-US" dirty="0" smtClean="0"/>
              <a:t>1065</a:t>
            </a:r>
          </a:p>
          <a:p>
            <a:pPr lvl="3"/>
            <a:r>
              <a:rPr lang="en-US" dirty="0" smtClean="0"/>
              <a:t>Applicable for returns due after 2015</a:t>
            </a:r>
            <a:endParaRPr lang="en-US" dirty="0"/>
          </a:p>
        </p:txBody>
      </p:sp>
      <p:sp>
        <p:nvSpPr>
          <p:cNvPr id="4" name="Text Placeholder 3"/>
          <p:cNvSpPr>
            <a:spLocks noGrp="1"/>
          </p:cNvSpPr>
          <p:nvPr>
            <p:ph type="body" sz="quarter" idx="13"/>
          </p:nvPr>
        </p:nvSpPr>
        <p:spPr>
          <a:xfrm>
            <a:off x="8382000" y="274638"/>
            <a:ext cx="914400" cy="304800"/>
          </a:xfrm>
        </p:spPr>
        <p:txBody>
          <a:bodyPr/>
          <a:lstStyle/>
          <a:p>
            <a:r>
              <a:rPr lang="en-US" b="1" dirty="0" smtClean="0"/>
              <a:t>2</a:t>
            </a:r>
            <a:endParaRPr lang="en-US" b="1" dirty="0"/>
          </a:p>
        </p:txBody>
      </p:sp>
    </p:spTree>
    <p:extLst>
      <p:ext uri="{BB962C8B-B14F-4D97-AF65-F5344CB8AC3E}">
        <p14:creationId xmlns:p14="http://schemas.microsoft.com/office/powerpoint/2010/main" val="40167299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Legislation</a:t>
            </a:r>
            <a:endParaRPr lang="en-US" dirty="0"/>
          </a:p>
        </p:txBody>
      </p:sp>
      <p:sp>
        <p:nvSpPr>
          <p:cNvPr id="3" name="Content Placeholder 2"/>
          <p:cNvSpPr>
            <a:spLocks noGrp="1"/>
          </p:cNvSpPr>
          <p:nvPr>
            <p:ph idx="1"/>
          </p:nvPr>
        </p:nvSpPr>
        <p:spPr>
          <a:xfrm>
            <a:off x="457200" y="1600200"/>
            <a:ext cx="8229600" cy="5105400"/>
          </a:xfrm>
        </p:spPr>
        <p:txBody>
          <a:bodyPr>
            <a:normAutofit fontScale="92500"/>
          </a:bodyPr>
          <a:lstStyle/>
          <a:p>
            <a:r>
              <a:rPr lang="en-US" dirty="0" smtClean="0"/>
              <a:t>H.R. 3236 - Surface </a:t>
            </a:r>
            <a:r>
              <a:rPr lang="en-US" dirty="0"/>
              <a:t>Transportation and Veterans Health </a:t>
            </a:r>
            <a:r>
              <a:rPr lang="en-US" dirty="0" smtClean="0"/>
              <a:t>Care Choice </a:t>
            </a:r>
            <a:r>
              <a:rPr lang="en-US" dirty="0"/>
              <a:t>Improvement Act of </a:t>
            </a:r>
            <a:r>
              <a:rPr lang="en-US" dirty="0" smtClean="0"/>
              <a:t>2015</a:t>
            </a:r>
          </a:p>
          <a:p>
            <a:pPr lvl="1"/>
            <a:r>
              <a:rPr lang="en-US" dirty="0" smtClean="0"/>
              <a:t>C corporation returns</a:t>
            </a:r>
          </a:p>
          <a:p>
            <a:pPr lvl="2"/>
            <a:r>
              <a:rPr lang="en-US" dirty="0" smtClean="0"/>
              <a:t>Due date is </a:t>
            </a:r>
            <a:r>
              <a:rPr lang="en-US" dirty="0"/>
              <a:t>the 15th day of the fourth month following the close of the corporation’s year. </a:t>
            </a:r>
            <a:endParaRPr lang="en-US" dirty="0" smtClean="0"/>
          </a:p>
          <a:p>
            <a:pPr lvl="2"/>
            <a:r>
              <a:rPr lang="en-US" dirty="0" smtClean="0"/>
              <a:t>Corporations </a:t>
            </a:r>
            <a:r>
              <a:rPr lang="en-US" dirty="0"/>
              <a:t>will be allowed a six-month (instead of the current three-month) extension, except that calendar-year corporations would get a five-month extension until 2026 and corporations with a June 30 year end would get a seven-month extension until 2026. </a:t>
            </a:r>
          </a:p>
          <a:p>
            <a:pPr lvl="2"/>
            <a:r>
              <a:rPr lang="en-US" dirty="0" smtClean="0"/>
              <a:t>Applicable for returns due after 2015 except that if C corp. has fiscal year ending June 30, new rules won’t apply until tax years beginning after 2025</a:t>
            </a:r>
            <a:endParaRPr lang="en-US" dirty="0"/>
          </a:p>
        </p:txBody>
      </p:sp>
      <p:sp>
        <p:nvSpPr>
          <p:cNvPr id="4" name="Text Placeholder 3"/>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26554588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Legislation</a:t>
            </a:r>
            <a:endParaRPr lang="en-US" dirty="0"/>
          </a:p>
        </p:txBody>
      </p:sp>
      <p:sp>
        <p:nvSpPr>
          <p:cNvPr id="3" name="Content Placeholder 2"/>
          <p:cNvSpPr>
            <a:spLocks noGrp="1"/>
          </p:cNvSpPr>
          <p:nvPr>
            <p:ph idx="1"/>
          </p:nvPr>
        </p:nvSpPr>
        <p:spPr>
          <a:xfrm>
            <a:off x="457200" y="1600200"/>
            <a:ext cx="8229600" cy="5105400"/>
          </a:xfrm>
        </p:spPr>
        <p:txBody>
          <a:bodyPr>
            <a:normAutofit/>
          </a:bodyPr>
          <a:lstStyle/>
          <a:p>
            <a:r>
              <a:rPr lang="en-US" dirty="0" smtClean="0"/>
              <a:t>H.R. 3236 - Surface </a:t>
            </a:r>
            <a:r>
              <a:rPr lang="en-US" dirty="0"/>
              <a:t>Transportation and Veterans Health </a:t>
            </a:r>
            <a:r>
              <a:rPr lang="en-US" dirty="0" smtClean="0"/>
              <a:t>Care Choice </a:t>
            </a:r>
            <a:r>
              <a:rPr lang="en-US" dirty="0"/>
              <a:t>Improvement Act of </a:t>
            </a:r>
            <a:r>
              <a:rPr lang="en-US" dirty="0" smtClean="0"/>
              <a:t>2015</a:t>
            </a:r>
          </a:p>
          <a:p>
            <a:pPr lvl="1"/>
            <a:r>
              <a:rPr lang="en-US" dirty="0"/>
              <a:t>D</a:t>
            </a:r>
            <a:r>
              <a:rPr lang="en-US" dirty="0" smtClean="0"/>
              <a:t>ue </a:t>
            </a:r>
            <a:r>
              <a:rPr lang="en-US" dirty="0"/>
              <a:t>date for </a:t>
            </a:r>
            <a:r>
              <a:rPr lang="en-US" dirty="0" err="1"/>
              <a:t>FinCEN</a:t>
            </a:r>
            <a:r>
              <a:rPr lang="en-US" dirty="0"/>
              <a:t> Form 114 is changed from June 30 to April </a:t>
            </a:r>
            <a:r>
              <a:rPr lang="en-US" dirty="0" smtClean="0"/>
              <a:t>15</a:t>
            </a:r>
          </a:p>
          <a:p>
            <a:pPr lvl="2"/>
            <a:r>
              <a:rPr lang="en-US" dirty="0" smtClean="0"/>
              <a:t>Six-month extension possible </a:t>
            </a:r>
          </a:p>
          <a:p>
            <a:pPr lvl="1"/>
            <a:r>
              <a:rPr lang="en-US" dirty="0"/>
              <a:t>D</a:t>
            </a:r>
            <a:r>
              <a:rPr lang="en-US" dirty="0" smtClean="0"/>
              <a:t>ue </a:t>
            </a:r>
            <a:r>
              <a:rPr lang="en-US" dirty="0"/>
              <a:t>date for Form 3520, Annual Return to Report Transactions With Foreign Trusts and Receipt of Certain Foreign Gifts, will be April 15 for calendar-year filers, with a maximum six-month </a:t>
            </a:r>
            <a:r>
              <a:rPr lang="en-US" dirty="0" smtClean="0"/>
              <a:t>extension</a:t>
            </a:r>
            <a:endParaRPr lang="en-US" dirty="0"/>
          </a:p>
        </p:txBody>
      </p:sp>
      <p:sp>
        <p:nvSpPr>
          <p:cNvPr id="4" name="Text Placeholder 3"/>
          <p:cNvSpPr>
            <a:spLocks noGrp="1"/>
          </p:cNvSpPr>
          <p:nvPr>
            <p:ph type="body" sz="quarter" idx="13"/>
          </p:nvPr>
        </p:nvSpPr>
        <p:spPr>
          <a:xfrm>
            <a:off x="8666018" y="122238"/>
            <a:ext cx="914400" cy="304800"/>
          </a:xfrm>
        </p:spPr>
        <p:txBody>
          <a:bodyPr/>
          <a:lstStyle/>
          <a:p>
            <a:r>
              <a:rPr lang="en-US" b="1" dirty="0" smtClean="0"/>
              <a:t>4</a:t>
            </a:r>
            <a:endParaRPr lang="en-US" b="1" dirty="0"/>
          </a:p>
        </p:txBody>
      </p:sp>
    </p:spTree>
    <p:extLst>
      <p:ext uri="{BB962C8B-B14F-4D97-AF65-F5344CB8AC3E}">
        <p14:creationId xmlns:p14="http://schemas.microsoft.com/office/powerpoint/2010/main" val="11345649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Cash Method Accounting</a:t>
            </a:r>
            <a:endParaRPr lang="en-US" dirty="0"/>
          </a:p>
        </p:txBody>
      </p:sp>
      <p:sp>
        <p:nvSpPr>
          <p:cNvPr id="3" name="Content Placeholder 2"/>
          <p:cNvSpPr>
            <a:spLocks noGrp="1"/>
          </p:cNvSpPr>
          <p:nvPr>
            <p:ph idx="1"/>
          </p:nvPr>
        </p:nvSpPr>
        <p:spPr/>
        <p:txBody>
          <a:bodyPr>
            <a:normAutofit lnSpcReduction="10000"/>
          </a:bodyPr>
          <a:lstStyle/>
          <a:p>
            <a:r>
              <a:rPr lang="en-US" dirty="0" smtClean="0"/>
              <a:t>Can deduct expenses for tax year in which paid</a:t>
            </a:r>
          </a:p>
          <a:p>
            <a:r>
              <a:rPr lang="en-US" dirty="0" smtClean="0"/>
              <a:t>Pre-paying and deducting expenses is possible if done correctly</a:t>
            </a:r>
          </a:p>
          <a:p>
            <a:pPr lvl="1"/>
            <a:r>
              <a:rPr lang="en-US" dirty="0" smtClean="0"/>
              <a:t>Actual payment</a:t>
            </a:r>
          </a:p>
          <a:p>
            <a:pPr lvl="1"/>
            <a:r>
              <a:rPr lang="en-US" dirty="0" smtClean="0"/>
              <a:t>Supplies/materials used within the next year</a:t>
            </a:r>
          </a:p>
          <a:p>
            <a:pPr lvl="1"/>
            <a:r>
              <a:rPr lang="en-US" dirty="0" smtClean="0"/>
              <a:t>Not a “farming syndicate”</a:t>
            </a:r>
          </a:p>
          <a:p>
            <a:pPr lvl="1"/>
            <a:r>
              <a:rPr lang="en-US" dirty="0" smtClean="0"/>
              <a:t>Limited to 50% of otherwise deductible farming expenses</a:t>
            </a:r>
            <a:endParaRPr lang="en-US" dirty="0"/>
          </a:p>
        </p:txBody>
      </p:sp>
    </p:spTree>
    <p:extLst>
      <p:ext uri="{BB962C8B-B14F-4D97-AF65-F5344CB8AC3E}">
        <p14:creationId xmlns:p14="http://schemas.microsoft.com/office/powerpoint/2010/main" val="26248788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9232" y="76200"/>
            <a:ext cx="8229600" cy="1143000"/>
          </a:xfrm>
        </p:spPr>
        <p:txBody>
          <a:bodyPr>
            <a:noAutofit/>
          </a:bodyPr>
          <a:lstStyle/>
          <a:p>
            <a:r>
              <a:rPr lang="en-US" sz="3200" i="1" dirty="0" smtClean="0"/>
              <a:t>Agro-Jal Farming Enterprises, Inc., et al. v. Comr.,</a:t>
            </a:r>
            <a:br>
              <a:rPr lang="en-US" sz="3200" i="1" dirty="0" smtClean="0"/>
            </a:br>
            <a:r>
              <a:rPr lang="en-US" sz="3200" i="1" dirty="0" smtClean="0"/>
              <a:t>145 T.C. No. 5</a:t>
            </a:r>
            <a:endParaRPr lang="en-US" sz="3200" i="1" dirty="0"/>
          </a:p>
        </p:txBody>
      </p:sp>
      <p:sp>
        <p:nvSpPr>
          <p:cNvPr id="3" name="Content Placeholder 2"/>
          <p:cNvSpPr>
            <a:spLocks noGrp="1"/>
          </p:cNvSpPr>
          <p:nvPr>
            <p:ph idx="1"/>
          </p:nvPr>
        </p:nvSpPr>
        <p:spPr/>
        <p:txBody>
          <a:bodyPr>
            <a:normAutofit/>
          </a:bodyPr>
          <a:lstStyle/>
          <a:p>
            <a:r>
              <a:rPr lang="en-US" dirty="0" smtClean="0"/>
              <a:t>Facts:</a:t>
            </a:r>
          </a:p>
          <a:p>
            <a:pPr lvl="1"/>
            <a:r>
              <a:rPr lang="en-US" dirty="0" smtClean="0"/>
              <a:t>Farm raised strawberries and vegetables.  They used field-packing materials (plastic clamshell containers and cardboard trays and cartons) in field-packing process</a:t>
            </a:r>
          </a:p>
          <a:p>
            <a:pPr lvl="2"/>
            <a:r>
              <a:rPr lang="en-US" dirty="0" smtClean="0"/>
              <a:t>Field-packing materials purchased in bulk, in advance of harvest</a:t>
            </a:r>
          </a:p>
          <a:p>
            <a:pPr lvl="2"/>
            <a:r>
              <a:rPr lang="en-US" dirty="0" smtClean="0"/>
              <a:t>Supplies not used by year-end were reflected as expenses in accrual basis financial statements in year consumed, rather than when paid</a:t>
            </a:r>
            <a:endParaRPr lang="en-US" dirty="0"/>
          </a:p>
        </p:txBody>
      </p:sp>
    </p:spTree>
    <p:extLst>
      <p:ext uri="{BB962C8B-B14F-4D97-AF65-F5344CB8AC3E}">
        <p14:creationId xmlns:p14="http://schemas.microsoft.com/office/powerpoint/2010/main" val="28584500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smtClean="0"/>
              <a:t>Agro-Jal Farming Enterprises, et al</a:t>
            </a:r>
            <a:r>
              <a:rPr lang="en-US" dirty="0" smtClean="0"/>
              <a:t>. </a:t>
            </a:r>
            <a:endParaRPr lang="en-US" dirty="0"/>
          </a:p>
        </p:txBody>
      </p:sp>
      <p:sp>
        <p:nvSpPr>
          <p:cNvPr id="3" name="Content Placeholder 2"/>
          <p:cNvSpPr>
            <a:spLocks noGrp="1"/>
          </p:cNvSpPr>
          <p:nvPr>
            <p:ph idx="1"/>
          </p:nvPr>
        </p:nvSpPr>
        <p:spPr/>
        <p:txBody>
          <a:bodyPr/>
          <a:lstStyle/>
          <a:p>
            <a:r>
              <a:rPr lang="en-US" dirty="0" smtClean="0"/>
              <a:t>Issue</a:t>
            </a:r>
          </a:p>
          <a:p>
            <a:pPr lvl="1"/>
            <a:r>
              <a:rPr lang="en-US" dirty="0" smtClean="0"/>
              <a:t>Can the farm deduct the packaging materials in the year of payment for the materials used within the year, or must they deduct the amounts as the materials are used? </a:t>
            </a:r>
          </a:p>
          <a:p>
            <a:pPr lvl="2"/>
            <a:r>
              <a:rPr lang="en-US" dirty="0" smtClean="0"/>
              <a:t>Note:  The farm kept detailed records and capitalized the cost of the filed packaging materials it had on hand at year-end</a:t>
            </a:r>
            <a:endParaRPr lang="en-US" dirty="0"/>
          </a:p>
        </p:txBody>
      </p:sp>
    </p:spTree>
    <p:extLst>
      <p:ext uri="{BB962C8B-B14F-4D97-AF65-F5344CB8AC3E}">
        <p14:creationId xmlns:p14="http://schemas.microsoft.com/office/powerpoint/2010/main" val="16800697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smtClean="0"/>
              <a:t>Agro-Jal Farming Enterprises, et al</a:t>
            </a:r>
            <a:r>
              <a:rPr lang="en-US" dirty="0" smtClean="0"/>
              <a:t>.</a:t>
            </a:r>
            <a:endParaRPr lang="en-US" dirty="0"/>
          </a:p>
        </p:txBody>
      </p:sp>
      <p:sp>
        <p:nvSpPr>
          <p:cNvPr id="3" name="Content Placeholder 2"/>
          <p:cNvSpPr>
            <a:spLocks noGrp="1"/>
          </p:cNvSpPr>
          <p:nvPr>
            <p:ph idx="1"/>
          </p:nvPr>
        </p:nvSpPr>
        <p:spPr/>
        <p:txBody>
          <a:bodyPr/>
          <a:lstStyle/>
          <a:p>
            <a:r>
              <a:rPr lang="en-US" dirty="0" smtClean="0"/>
              <a:t>IRS argument:</a:t>
            </a:r>
          </a:p>
          <a:p>
            <a:pPr lvl="1"/>
            <a:r>
              <a:rPr lang="en-US" dirty="0" smtClean="0"/>
              <a:t>Immediate deductions only allowed for “feed, seed fertilizer or other similar farm supplies” and field packaging materials were not “other similar farm supplies”</a:t>
            </a:r>
          </a:p>
        </p:txBody>
      </p:sp>
    </p:spTree>
    <p:extLst>
      <p:ext uri="{BB962C8B-B14F-4D97-AF65-F5344CB8AC3E}">
        <p14:creationId xmlns:p14="http://schemas.microsoft.com/office/powerpoint/2010/main" val="2592908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smtClean="0"/>
              <a:t>Agro-Jal Farming Enterprises, et al.</a:t>
            </a:r>
            <a:endParaRPr lang="en-US" i="1" dirty="0"/>
          </a:p>
        </p:txBody>
      </p:sp>
      <p:sp>
        <p:nvSpPr>
          <p:cNvPr id="3" name="Content Placeholder 2"/>
          <p:cNvSpPr>
            <a:spLocks noGrp="1"/>
          </p:cNvSpPr>
          <p:nvPr>
            <p:ph idx="1"/>
          </p:nvPr>
        </p:nvSpPr>
        <p:spPr/>
        <p:txBody>
          <a:bodyPr/>
          <a:lstStyle/>
          <a:p>
            <a:r>
              <a:rPr lang="en-US" dirty="0" smtClean="0"/>
              <a:t>Farm’s argument:</a:t>
            </a:r>
          </a:p>
          <a:p>
            <a:pPr lvl="1"/>
            <a:r>
              <a:rPr lang="en-US" dirty="0" smtClean="0"/>
              <a:t>Field packing materials are “other similar farm supplies”</a:t>
            </a:r>
          </a:p>
          <a:p>
            <a:pPr lvl="1"/>
            <a:r>
              <a:rPr lang="en-US" dirty="0" smtClean="0"/>
              <a:t>Only those farmers that are farming syndicates are barred from using cash accounting</a:t>
            </a:r>
            <a:endParaRPr lang="en-US" dirty="0"/>
          </a:p>
        </p:txBody>
      </p:sp>
    </p:spTree>
    <p:extLst>
      <p:ext uri="{BB962C8B-B14F-4D97-AF65-F5344CB8AC3E}">
        <p14:creationId xmlns:p14="http://schemas.microsoft.com/office/powerpoint/2010/main" val="23169365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Tax Increase Prevention Act of 2014</a:t>
            </a:r>
            <a:endParaRPr lang="en-US" dirty="0"/>
          </a:p>
        </p:txBody>
      </p:sp>
      <p:sp>
        <p:nvSpPr>
          <p:cNvPr id="3" name="Content Placeholder 2"/>
          <p:cNvSpPr>
            <a:spLocks noGrp="1"/>
          </p:cNvSpPr>
          <p:nvPr>
            <p:ph idx="1"/>
          </p:nvPr>
        </p:nvSpPr>
        <p:spPr/>
        <p:txBody>
          <a:bodyPr>
            <a:normAutofit fontScale="92500"/>
          </a:bodyPr>
          <a:lstStyle/>
          <a:p>
            <a:r>
              <a:rPr lang="en-US" dirty="0" smtClean="0"/>
              <a:t>Contained the ABLE Act of 2014</a:t>
            </a:r>
          </a:p>
          <a:p>
            <a:pPr lvl="1"/>
            <a:r>
              <a:rPr lang="en-US" dirty="0" smtClean="0"/>
              <a:t>Created I.R.C. §529A</a:t>
            </a:r>
          </a:p>
          <a:p>
            <a:pPr lvl="2"/>
            <a:r>
              <a:rPr lang="en-US" dirty="0" smtClean="0"/>
              <a:t>Accounts can be established for a person receiving (or is eligible to receive) SSI and Medicaid based on a disability that began before age 26.</a:t>
            </a:r>
          </a:p>
          <a:p>
            <a:pPr lvl="3"/>
            <a:r>
              <a:rPr lang="en-US" dirty="0" smtClean="0"/>
              <a:t>Maximum $14,000 annual contribution</a:t>
            </a:r>
          </a:p>
          <a:p>
            <a:pPr lvl="3"/>
            <a:r>
              <a:rPr lang="en-US" dirty="0" smtClean="0"/>
              <a:t>Grows tax-deferred</a:t>
            </a:r>
          </a:p>
          <a:p>
            <a:pPr lvl="3"/>
            <a:r>
              <a:rPr lang="en-US" dirty="0" smtClean="0"/>
              <a:t>If distributions used for qualified expenses, not included in income</a:t>
            </a:r>
          </a:p>
          <a:p>
            <a:pPr lvl="3"/>
            <a:r>
              <a:rPr lang="en-US" dirty="0" smtClean="0"/>
              <a:t>Amounts in an ABLE account don’t count as eligible resources up to $100,000</a:t>
            </a:r>
          </a:p>
          <a:p>
            <a:pPr lvl="4"/>
            <a:r>
              <a:rPr lang="en-US" dirty="0" smtClean="0"/>
              <a:t>The excess is a “resource” for SSI purposes, but no Medicaid</a:t>
            </a:r>
            <a:endParaRPr lang="en-US" dirty="0"/>
          </a:p>
        </p:txBody>
      </p:sp>
      <p:sp>
        <p:nvSpPr>
          <p:cNvPr id="4" name="Text Placeholder 3"/>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52103615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smtClean="0"/>
              <a:t>Agro-Jal Farming Enterprises, et al</a:t>
            </a:r>
            <a:r>
              <a:rPr lang="en-US" dirty="0" smtClean="0"/>
              <a:t>.</a:t>
            </a:r>
            <a:endParaRPr lang="en-US" dirty="0"/>
          </a:p>
        </p:txBody>
      </p:sp>
      <p:sp>
        <p:nvSpPr>
          <p:cNvPr id="3" name="Content Placeholder 2"/>
          <p:cNvSpPr>
            <a:spLocks noGrp="1"/>
          </p:cNvSpPr>
          <p:nvPr>
            <p:ph idx="1"/>
          </p:nvPr>
        </p:nvSpPr>
        <p:spPr/>
        <p:txBody>
          <a:bodyPr>
            <a:normAutofit lnSpcReduction="10000"/>
          </a:bodyPr>
          <a:lstStyle/>
          <a:p>
            <a:r>
              <a:rPr lang="en-US" dirty="0" smtClean="0"/>
              <a:t>Tax Court </a:t>
            </a:r>
          </a:p>
          <a:p>
            <a:pPr lvl="1"/>
            <a:r>
              <a:rPr lang="en-US" dirty="0" smtClean="0"/>
              <a:t>Holding:</a:t>
            </a:r>
          </a:p>
          <a:p>
            <a:pPr lvl="2"/>
            <a:r>
              <a:rPr lang="en-US" dirty="0" smtClean="0"/>
              <a:t>Field packing material expense fully deductible in year of purchase</a:t>
            </a:r>
          </a:p>
          <a:p>
            <a:pPr lvl="3"/>
            <a:r>
              <a:rPr lang="en-US" dirty="0" smtClean="0"/>
              <a:t>Farm syndicate rules aimed at abusive taxpayers and to abused expenses which were not present in the case</a:t>
            </a:r>
          </a:p>
          <a:p>
            <a:pPr lvl="2"/>
            <a:r>
              <a:rPr lang="en-US" dirty="0" smtClean="0"/>
              <a:t>Field packing materials were not “other similar farm supplies”</a:t>
            </a:r>
          </a:p>
          <a:p>
            <a:pPr lvl="2"/>
            <a:r>
              <a:rPr lang="en-US" dirty="0" smtClean="0"/>
              <a:t>Case analyzed under Treas. Reg. §1.162-3 (pre-amendment by repair </a:t>
            </a:r>
            <a:r>
              <a:rPr lang="en-US" dirty="0" err="1" smtClean="0"/>
              <a:t>regs</a:t>
            </a:r>
            <a:r>
              <a:rPr lang="en-US" dirty="0" smtClean="0"/>
              <a:t>)</a:t>
            </a:r>
          </a:p>
          <a:p>
            <a:pPr lvl="3"/>
            <a:r>
              <a:rPr lang="en-US" dirty="0" smtClean="0"/>
              <a:t>As long as the cost of the materials are not “double” deducted, they are deductible when purchased</a:t>
            </a:r>
          </a:p>
          <a:p>
            <a:pPr lvl="3"/>
            <a:endParaRPr lang="en-US" dirty="0"/>
          </a:p>
        </p:txBody>
      </p:sp>
    </p:spTree>
    <p:extLst>
      <p:ext uri="{BB962C8B-B14F-4D97-AF65-F5344CB8AC3E}">
        <p14:creationId xmlns:p14="http://schemas.microsoft.com/office/powerpoint/2010/main" val="9989956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smtClean="0"/>
              <a:t>Agro-Jal Farming Enterprises, et al</a:t>
            </a:r>
            <a:r>
              <a:rPr lang="en-US" dirty="0" smtClean="0"/>
              <a:t>.</a:t>
            </a:r>
            <a:endParaRPr lang="en-US" dirty="0"/>
          </a:p>
        </p:txBody>
      </p:sp>
      <p:sp>
        <p:nvSpPr>
          <p:cNvPr id="3" name="Content Placeholder 2"/>
          <p:cNvSpPr>
            <a:spLocks noGrp="1"/>
          </p:cNvSpPr>
          <p:nvPr>
            <p:ph idx="1"/>
          </p:nvPr>
        </p:nvSpPr>
        <p:spPr>
          <a:xfrm>
            <a:off x="457200" y="1600200"/>
            <a:ext cx="8229600" cy="4114799"/>
          </a:xfrm>
        </p:spPr>
        <p:txBody>
          <a:bodyPr>
            <a:normAutofit fontScale="92500" lnSpcReduction="10000"/>
          </a:bodyPr>
          <a:lstStyle/>
          <a:p>
            <a:r>
              <a:rPr lang="en-US" dirty="0" smtClean="0"/>
              <a:t>Important point:</a:t>
            </a:r>
          </a:p>
          <a:p>
            <a:pPr lvl="1"/>
            <a:r>
              <a:rPr lang="en-US" dirty="0" smtClean="0"/>
              <a:t>While briefed, the court did not mention Treas. Reg. §1.162-12(a)</a:t>
            </a:r>
          </a:p>
          <a:p>
            <a:pPr lvl="2"/>
            <a:r>
              <a:rPr lang="en-US" dirty="0" smtClean="0"/>
              <a:t>“A farmer who operates a farm for profit is entitled to deduct from gross income as necessary expenses all amounts actually expended in the carrying on the business of farming”</a:t>
            </a:r>
          </a:p>
          <a:p>
            <a:pPr lvl="2"/>
            <a:r>
              <a:rPr lang="en-US" dirty="0" smtClean="0"/>
              <a:t>Subject only to other statutory limits</a:t>
            </a:r>
          </a:p>
          <a:p>
            <a:pPr lvl="3"/>
            <a:r>
              <a:rPr lang="en-US" dirty="0" smtClean="0"/>
              <a:t>Uniform capitalization rules</a:t>
            </a:r>
          </a:p>
          <a:p>
            <a:pPr lvl="3"/>
            <a:r>
              <a:rPr lang="en-US" dirty="0" smtClean="0"/>
              <a:t>Pre-paid expense limitation</a:t>
            </a:r>
          </a:p>
          <a:p>
            <a:pPr lvl="3"/>
            <a:r>
              <a:rPr lang="en-US" dirty="0" smtClean="0"/>
              <a:t>Soil and water conservation expenses</a:t>
            </a:r>
            <a:endParaRPr lang="en-US" dirty="0"/>
          </a:p>
        </p:txBody>
      </p:sp>
    </p:spTree>
    <p:extLst>
      <p:ext uri="{BB962C8B-B14F-4D97-AF65-F5344CB8AC3E}">
        <p14:creationId xmlns:p14="http://schemas.microsoft.com/office/powerpoint/2010/main" val="28939977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Like-Kind Exchange Developments</a:t>
            </a:r>
            <a:endParaRPr lang="en-US" dirty="0"/>
          </a:p>
        </p:txBody>
      </p:sp>
      <p:sp>
        <p:nvSpPr>
          <p:cNvPr id="3" name="Content Placeholder 2"/>
          <p:cNvSpPr>
            <a:spLocks noGrp="1"/>
          </p:cNvSpPr>
          <p:nvPr>
            <p:ph idx="1"/>
          </p:nvPr>
        </p:nvSpPr>
        <p:spPr/>
        <p:txBody>
          <a:bodyPr/>
          <a:lstStyle/>
          <a:p>
            <a:r>
              <a:rPr lang="en-US" dirty="0" smtClean="0"/>
              <a:t>Camp proposal (Feb. 26, 2014)</a:t>
            </a:r>
          </a:p>
          <a:p>
            <a:pPr lvl="1"/>
            <a:r>
              <a:rPr lang="en-US" dirty="0" smtClean="0"/>
              <a:t>Discussion draft</a:t>
            </a:r>
          </a:p>
          <a:p>
            <a:pPr lvl="2"/>
            <a:r>
              <a:rPr lang="en-US" dirty="0" smtClean="0"/>
              <a:t>Would repeal existing I.R.C. §1031</a:t>
            </a:r>
          </a:p>
          <a:p>
            <a:r>
              <a:rPr lang="en-US" dirty="0" smtClean="0"/>
              <a:t>Obama Administration 2015 and 2016 Budget Proposal</a:t>
            </a:r>
          </a:p>
          <a:p>
            <a:pPr lvl="1"/>
            <a:r>
              <a:rPr lang="en-US" dirty="0" smtClean="0"/>
              <a:t>Limit gain deferral for real estate to $1 million per taxpayer/year</a:t>
            </a:r>
            <a:endParaRPr lang="en-US" dirty="0"/>
          </a:p>
        </p:txBody>
      </p:sp>
      <p:sp>
        <p:nvSpPr>
          <p:cNvPr id="4" name="Text Placeholder 3"/>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7902045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5811"/>
            <a:ext cx="8229600" cy="1143000"/>
          </a:xfrm>
        </p:spPr>
        <p:txBody>
          <a:bodyPr>
            <a:normAutofit fontScale="90000"/>
          </a:bodyPr>
          <a:lstStyle/>
          <a:p>
            <a:r>
              <a:rPr lang="en-US" dirty="0" smtClean="0"/>
              <a:t>Like-Kind Exchange</a:t>
            </a:r>
            <a:br>
              <a:rPr lang="en-US" dirty="0" smtClean="0"/>
            </a:br>
            <a:r>
              <a:rPr lang="en-US" dirty="0" smtClean="0"/>
              <a:t>Economic Studies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Ling &amp; </a:t>
            </a:r>
            <a:r>
              <a:rPr lang="en-US" dirty="0" err="1" smtClean="0"/>
              <a:t>Petrova</a:t>
            </a:r>
            <a:endParaRPr lang="en-US" dirty="0" smtClean="0"/>
          </a:p>
          <a:p>
            <a:pPr lvl="1"/>
            <a:r>
              <a:rPr lang="en-US" dirty="0" smtClean="0"/>
              <a:t>Basic findings:</a:t>
            </a:r>
          </a:p>
          <a:p>
            <a:pPr lvl="2"/>
            <a:r>
              <a:rPr lang="en-US" dirty="0" smtClean="0"/>
              <a:t>Encourages investment</a:t>
            </a:r>
          </a:p>
          <a:p>
            <a:pPr lvl="3"/>
            <a:r>
              <a:rPr lang="en-US" dirty="0" smtClean="0"/>
              <a:t>App. 6% of commercial real estate transactions (greater % in high-tax states)</a:t>
            </a:r>
          </a:p>
          <a:p>
            <a:pPr lvl="2"/>
            <a:r>
              <a:rPr lang="en-US" dirty="0" smtClean="0"/>
              <a:t>Generates significant tax revenue</a:t>
            </a:r>
          </a:p>
          <a:p>
            <a:pPr lvl="3"/>
            <a:r>
              <a:rPr lang="en-US" dirty="0" smtClean="0"/>
              <a:t>Almost 90% of deferred exchanges ultimately result in a taxable sale</a:t>
            </a:r>
          </a:p>
          <a:p>
            <a:pPr lvl="2"/>
            <a:r>
              <a:rPr lang="en-US" dirty="0" smtClean="0"/>
              <a:t>Leads to job creation</a:t>
            </a:r>
          </a:p>
          <a:p>
            <a:pPr lvl="3"/>
            <a:r>
              <a:rPr lang="en-US" dirty="0" smtClean="0"/>
              <a:t>Capital expenditures on exchanged properties is higher</a:t>
            </a:r>
          </a:p>
          <a:p>
            <a:pPr lvl="2"/>
            <a:r>
              <a:rPr lang="en-US" dirty="0" smtClean="0"/>
              <a:t>Results in less debt</a:t>
            </a:r>
          </a:p>
          <a:p>
            <a:pPr lvl="3"/>
            <a:r>
              <a:rPr lang="en-US" dirty="0" smtClean="0"/>
              <a:t>Investors use about 6% less leverage</a:t>
            </a:r>
          </a:p>
          <a:p>
            <a:pPr lvl="4"/>
            <a:r>
              <a:rPr lang="en-US" dirty="0" smtClean="0"/>
              <a:t>Tends to stabilize real estate markets</a:t>
            </a:r>
          </a:p>
          <a:p>
            <a:pPr lvl="2"/>
            <a:r>
              <a:rPr lang="en-US" dirty="0" smtClean="0"/>
              <a:t>Economic cost overstated</a:t>
            </a:r>
          </a:p>
          <a:p>
            <a:pPr lvl="2"/>
            <a:r>
              <a:rPr lang="en-US" dirty="0" smtClean="0"/>
              <a:t>Repeal would have a negative economic effect</a:t>
            </a:r>
            <a:endParaRPr lang="en-US" dirty="0"/>
          </a:p>
        </p:txBody>
      </p:sp>
      <p:sp>
        <p:nvSpPr>
          <p:cNvPr id="4" name="Text Placeholder 3"/>
          <p:cNvSpPr>
            <a:spLocks noGrp="1"/>
          </p:cNvSpPr>
          <p:nvPr>
            <p:ph type="body" sz="quarter" idx="13"/>
          </p:nvPr>
        </p:nvSpPr>
        <p:spPr>
          <a:xfrm>
            <a:off x="8534400" y="81685"/>
            <a:ext cx="914400" cy="304800"/>
          </a:xfrm>
        </p:spPr>
        <p:txBody>
          <a:bodyPr/>
          <a:lstStyle/>
          <a:p>
            <a:r>
              <a:rPr lang="en-US" b="1" dirty="0" smtClean="0"/>
              <a:t>6-9</a:t>
            </a:r>
            <a:endParaRPr lang="en-US" b="1" dirty="0"/>
          </a:p>
        </p:txBody>
      </p:sp>
    </p:spTree>
    <p:extLst>
      <p:ext uri="{BB962C8B-B14F-4D97-AF65-F5344CB8AC3E}">
        <p14:creationId xmlns:p14="http://schemas.microsoft.com/office/powerpoint/2010/main" val="9578198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Like-Kind Exchange</a:t>
            </a:r>
            <a:br>
              <a:rPr lang="en-US" dirty="0" smtClean="0"/>
            </a:br>
            <a:r>
              <a:rPr lang="en-US" dirty="0" smtClean="0"/>
              <a:t>Economic Studies</a:t>
            </a:r>
            <a:endParaRPr lang="en-US" dirty="0"/>
          </a:p>
        </p:txBody>
      </p:sp>
      <p:sp>
        <p:nvSpPr>
          <p:cNvPr id="3" name="Content Placeholder 2"/>
          <p:cNvSpPr>
            <a:spLocks noGrp="1"/>
          </p:cNvSpPr>
          <p:nvPr>
            <p:ph idx="1"/>
          </p:nvPr>
        </p:nvSpPr>
        <p:spPr/>
        <p:txBody>
          <a:bodyPr/>
          <a:lstStyle/>
          <a:p>
            <a:r>
              <a:rPr lang="en-US" dirty="0" smtClean="0"/>
              <a:t>Ernst and Young</a:t>
            </a:r>
          </a:p>
          <a:p>
            <a:pPr lvl="1"/>
            <a:r>
              <a:rPr lang="en-US" dirty="0" smtClean="0"/>
              <a:t>Basic finding of what repeal would do:</a:t>
            </a:r>
          </a:p>
          <a:p>
            <a:pPr lvl="2"/>
            <a:r>
              <a:rPr lang="en-US" dirty="0" smtClean="0"/>
              <a:t>Reduce federal revenue</a:t>
            </a:r>
          </a:p>
          <a:p>
            <a:pPr lvl="2"/>
            <a:r>
              <a:rPr lang="en-US" dirty="0" smtClean="0"/>
              <a:t>Reduce the economy by $8.1 billion</a:t>
            </a:r>
          </a:p>
          <a:p>
            <a:pPr lvl="2"/>
            <a:r>
              <a:rPr lang="en-US" dirty="0" smtClean="0"/>
              <a:t>Discourage investment</a:t>
            </a:r>
          </a:p>
          <a:p>
            <a:pPr lvl="2"/>
            <a:r>
              <a:rPr lang="en-US" dirty="0" smtClean="0"/>
              <a:t>Be at cross purposes with tax reform</a:t>
            </a:r>
            <a:endParaRPr lang="en-US" dirty="0"/>
          </a:p>
        </p:txBody>
      </p:sp>
      <p:sp>
        <p:nvSpPr>
          <p:cNvPr id="4" name="Text Placeholder 3"/>
          <p:cNvSpPr>
            <a:spLocks noGrp="1"/>
          </p:cNvSpPr>
          <p:nvPr>
            <p:ph type="body" sz="quarter" idx="13"/>
          </p:nvPr>
        </p:nvSpPr>
        <p:spPr>
          <a:xfrm>
            <a:off x="8458200" y="122238"/>
            <a:ext cx="914400" cy="304800"/>
          </a:xfrm>
        </p:spPr>
        <p:txBody>
          <a:bodyPr/>
          <a:lstStyle/>
          <a:p>
            <a:r>
              <a:rPr lang="en-US" b="1" dirty="0" smtClean="0"/>
              <a:t>10-12</a:t>
            </a:r>
            <a:endParaRPr lang="en-US" b="1" dirty="0"/>
          </a:p>
        </p:txBody>
      </p:sp>
    </p:spTree>
    <p:extLst>
      <p:ext uri="{BB962C8B-B14F-4D97-AF65-F5344CB8AC3E}">
        <p14:creationId xmlns:p14="http://schemas.microsoft.com/office/powerpoint/2010/main" val="24912100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Conservation Easement Donations</a:t>
            </a:r>
            <a:endParaRPr lang="en-US" dirty="0"/>
          </a:p>
        </p:txBody>
      </p:sp>
      <p:sp>
        <p:nvSpPr>
          <p:cNvPr id="3" name="Content Placeholder 2"/>
          <p:cNvSpPr>
            <a:spLocks noGrp="1"/>
          </p:cNvSpPr>
          <p:nvPr>
            <p:ph idx="1"/>
          </p:nvPr>
        </p:nvSpPr>
        <p:spPr/>
        <p:txBody>
          <a:bodyPr/>
          <a:lstStyle/>
          <a:p>
            <a:r>
              <a:rPr lang="en-US" dirty="0" smtClean="0"/>
              <a:t>Many cases in recent years</a:t>
            </a:r>
          </a:p>
          <a:p>
            <a:r>
              <a:rPr lang="en-US" dirty="0" smtClean="0"/>
              <a:t>Huge audit/litigation issues involved</a:t>
            </a:r>
          </a:p>
          <a:p>
            <a:r>
              <a:rPr lang="en-US" dirty="0" smtClean="0"/>
              <a:t>Technical rules must be followed</a:t>
            </a:r>
            <a:endParaRPr lang="en-US" dirty="0"/>
          </a:p>
        </p:txBody>
      </p:sp>
      <p:sp>
        <p:nvSpPr>
          <p:cNvPr id="4" name="TextBox 3"/>
          <p:cNvSpPr txBox="1"/>
          <p:nvPr/>
        </p:nvSpPr>
        <p:spPr>
          <a:xfrm>
            <a:off x="8229600" y="152400"/>
            <a:ext cx="838199" cy="369332"/>
          </a:xfrm>
          <a:prstGeom prst="rect">
            <a:avLst/>
          </a:prstGeom>
          <a:noFill/>
        </p:spPr>
        <p:txBody>
          <a:bodyPr wrap="square" rtlCol="0">
            <a:spAutoFit/>
          </a:bodyPr>
          <a:lstStyle/>
          <a:p>
            <a:r>
              <a:rPr lang="en-US" b="1" dirty="0" smtClean="0">
                <a:solidFill>
                  <a:schemeClr val="bg1"/>
                </a:solidFill>
              </a:rPr>
              <a:t>12-16</a:t>
            </a:r>
            <a:endParaRPr lang="en-US" b="1" dirty="0">
              <a:solidFill>
                <a:schemeClr val="bg1"/>
              </a:solidFill>
            </a:endParaRPr>
          </a:p>
        </p:txBody>
      </p:sp>
    </p:spTree>
    <p:extLst>
      <p:ext uri="{BB962C8B-B14F-4D97-AF65-F5344CB8AC3E}">
        <p14:creationId xmlns:p14="http://schemas.microsoft.com/office/powerpoint/2010/main" val="362693008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Acceptable Conservation Purposes</a:t>
            </a:r>
            <a:endParaRPr lang="en-US" dirty="0"/>
          </a:p>
        </p:txBody>
      </p:sp>
      <p:sp>
        <p:nvSpPr>
          <p:cNvPr id="3" name="Content Placeholder 2"/>
          <p:cNvSpPr>
            <a:spLocks noGrp="1"/>
          </p:cNvSpPr>
          <p:nvPr>
            <p:ph idx="1"/>
          </p:nvPr>
        </p:nvSpPr>
        <p:spPr/>
        <p:txBody>
          <a:bodyPr/>
          <a:lstStyle/>
          <a:p>
            <a:r>
              <a:rPr lang="en-US" dirty="0" smtClean="0"/>
              <a:t>Protecting natural habitat</a:t>
            </a:r>
          </a:p>
          <a:p>
            <a:r>
              <a:rPr lang="en-US" dirty="0" smtClean="0"/>
              <a:t>Preserving land area</a:t>
            </a:r>
          </a:p>
          <a:p>
            <a:r>
              <a:rPr lang="en-US" dirty="0" smtClean="0"/>
              <a:t>Preserving open space</a:t>
            </a:r>
          </a:p>
          <a:p>
            <a:r>
              <a:rPr lang="en-US" dirty="0" smtClean="0"/>
              <a:t>Preserving historically important land area or certified historic area</a:t>
            </a:r>
            <a:endParaRPr lang="en-US" dirty="0"/>
          </a:p>
        </p:txBody>
      </p:sp>
    </p:spTree>
    <p:extLst>
      <p:ext uri="{BB962C8B-B14F-4D97-AF65-F5344CB8AC3E}">
        <p14:creationId xmlns:p14="http://schemas.microsoft.com/office/powerpoint/2010/main" val="411735933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IRS Doesn’t Like</a:t>
            </a:r>
            <a:endParaRPr lang="en-US" dirty="0"/>
          </a:p>
        </p:txBody>
      </p:sp>
      <p:sp>
        <p:nvSpPr>
          <p:cNvPr id="3" name="Content Placeholder 2"/>
          <p:cNvSpPr>
            <a:spLocks noGrp="1"/>
          </p:cNvSpPr>
          <p:nvPr>
            <p:ph idx="1"/>
          </p:nvPr>
        </p:nvSpPr>
        <p:spPr>
          <a:xfrm>
            <a:off x="381000" y="1676400"/>
            <a:ext cx="8229600" cy="4525963"/>
          </a:xfrm>
        </p:spPr>
        <p:txBody>
          <a:bodyPr/>
          <a:lstStyle/>
          <a:p>
            <a:r>
              <a:rPr lang="en-US" dirty="0" smtClean="0"/>
              <a:t>Donor can continue to use the property, as long as the conservation easement restrictions aren’t violated.</a:t>
            </a:r>
          </a:p>
          <a:p>
            <a:pPr lvl="1"/>
            <a:r>
              <a:rPr lang="en-US" dirty="0" smtClean="0"/>
              <a:t>Donate farmland next to a National Park and continue to farm the property</a:t>
            </a:r>
          </a:p>
          <a:p>
            <a:pPr lvl="1"/>
            <a:r>
              <a:rPr lang="en-US" dirty="0" smtClean="0"/>
              <a:t>House is a historic structure – donate and live in it (with maybe some public access)</a:t>
            </a:r>
            <a:endParaRPr lang="en-US" dirty="0"/>
          </a:p>
        </p:txBody>
      </p:sp>
    </p:spTree>
    <p:extLst>
      <p:ext uri="{BB962C8B-B14F-4D97-AF65-F5344CB8AC3E}">
        <p14:creationId xmlns:p14="http://schemas.microsoft.com/office/powerpoint/2010/main" val="9377484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Charitable Donation of Conservation Easement</a:t>
            </a:r>
            <a:endParaRPr lang="en-US" dirty="0"/>
          </a:p>
        </p:txBody>
      </p:sp>
      <p:sp>
        <p:nvSpPr>
          <p:cNvPr id="3" name="Content Placeholder 2"/>
          <p:cNvSpPr>
            <a:spLocks noGrp="1"/>
          </p:cNvSpPr>
          <p:nvPr>
            <p:ph idx="1"/>
          </p:nvPr>
        </p:nvSpPr>
        <p:spPr/>
        <p:txBody>
          <a:bodyPr/>
          <a:lstStyle/>
          <a:p>
            <a:r>
              <a:rPr lang="en-US" dirty="0" smtClean="0"/>
              <a:t>“Qualified Conservation Contribution”</a:t>
            </a:r>
          </a:p>
          <a:p>
            <a:pPr lvl="1"/>
            <a:r>
              <a:rPr lang="en-US" dirty="0"/>
              <a:t>Q</a:t>
            </a:r>
            <a:r>
              <a:rPr lang="en-US" dirty="0" smtClean="0"/>
              <a:t>ualified real property interest </a:t>
            </a:r>
          </a:p>
          <a:p>
            <a:pPr lvl="1"/>
            <a:r>
              <a:rPr lang="en-US" dirty="0" smtClean="0"/>
              <a:t>Donated to a qualified organization</a:t>
            </a:r>
          </a:p>
          <a:p>
            <a:pPr lvl="1"/>
            <a:r>
              <a:rPr lang="en-US" dirty="0" smtClean="0"/>
              <a:t>Exclusively for conservation purpose</a:t>
            </a:r>
          </a:p>
          <a:p>
            <a:pPr lvl="1"/>
            <a:r>
              <a:rPr lang="en-US" dirty="0" smtClean="0"/>
              <a:t>Conservation purpose protected </a:t>
            </a:r>
            <a:r>
              <a:rPr lang="en-US" smtClean="0"/>
              <a:t>in perpetuity</a:t>
            </a:r>
            <a:endParaRPr lang="en-US" dirty="0"/>
          </a:p>
        </p:txBody>
      </p:sp>
    </p:spTree>
    <p:extLst>
      <p:ext uri="{BB962C8B-B14F-4D97-AF65-F5344CB8AC3E}">
        <p14:creationId xmlns:p14="http://schemas.microsoft.com/office/powerpoint/2010/main" val="324598607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Conservation Donation Deduction</a:t>
            </a:r>
            <a:endParaRPr lang="en-US" dirty="0"/>
          </a:p>
        </p:txBody>
      </p:sp>
      <p:sp>
        <p:nvSpPr>
          <p:cNvPr id="3" name="Content Placeholder 2"/>
          <p:cNvSpPr>
            <a:spLocks noGrp="1"/>
          </p:cNvSpPr>
          <p:nvPr>
            <p:ph idx="1"/>
          </p:nvPr>
        </p:nvSpPr>
        <p:spPr>
          <a:xfrm>
            <a:off x="457200" y="1600200"/>
            <a:ext cx="8229600" cy="5257800"/>
          </a:xfrm>
        </p:spPr>
        <p:txBody>
          <a:bodyPr>
            <a:normAutofit fontScale="92500" lnSpcReduction="10000"/>
          </a:bodyPr>
          <a:lstStyle/>
          <a:p>
            <a:r>
              <a:rPr lang="en-US" dirty="0" smtClean="0"/>
              <a:t>Individual</a:t>
            </a:r>
          </a:p>
          <a:p>
            <a:pPr lvl="1"/>
            <a:r>
              <a:rPr lang="en-US" dirty="0" smtClean="0"/>
              <a:t>Up to the excess of 50% of taxpayer’s contribution base over the amount of all other allowable charitable contributions</a:t>
            </a:r>
          </a:p>
          <a:p>
            <a:r>
              <a:rPr lang="en-US" dirty="0" smtClean="0"/>
              <a:t>Qualified farmer or rancher</a:t>
            </a:r>
          </a:p>
          <a:p>
            <a:pPr lvl="1"/>
            <a:r>
              <a:rPr lang="en-US" dirty="0" smtClean="0"/>
              <a:t>Substitute 100% for 50%.  </a:t>
            </a:r>
            <a:r>
              <a:rPr lang="en-US" i="1" dirty="0" smtClean="0"/>
              <a:t>I.R.C. §170(b)(1)(E)(iv)(</a:t>
            </a:r>
            <a:r>
              <a:rPr lang="en-US" i="1" dirty="0"/>
              <a:t>l</a:t>
            </a:r>
            <a:r>
              <a:rPr lang="en-US" i="1" dirty="0" smtClean="0"/>
              <a:t>)</a:t>
            </a:r>
            <a:endParaRPr lang="en-US" dirty="0" smtClean="0"/>
          </a:p>
          <a:p>
            <a:pPr lvl="2"/>
            <a:r>
              <a:rPr lang="en-US" i="1" dirty="0" smtClean="0"/>
              <a:t>Ex:  </a:t>
            </a:r>
            <a:r>
              <a:rPr lang="en-US" dirty="0" smtClean="0"/>
              <a:t>Joe has a contribution base of $10,000 and donates $6,000 to organizations subject to the 50% limitation of I.R.C. §170(b)(1)(A).  He also make a QCC with an $8,000 FMV</a:t>
            </a:r>
          </a:p>
          <a:p>
            <a:pPr lvl="3"/>
            <a:r>
              <a:rPr lang="en-US" dirty="0" smtClean="0"/>
              <a:t>Joe can deduct $5,000 currently and can carry over the $1,000 excess for up to five years.  Joe also gets a $5,000 deduction in current year for the QCC (the balance of this contribution base) with the excess $3,000 carried over for up to 15 years (subject to the 100% limitation)</a:t>
            </a:r>
          </a:p>
          <a:p>
            <a:pPr lvl="2"/>
            <a:endParaRPr lang="en-US" dirty="0"/>
          </a:p>
        </p:txBody>
      </p:sp>
    </p:spTree>
    <p:extLst>
      <p:ext uri="{BB962C8B-B14F-4D97-AF65-F5344CB8AC3E}">
        <p14:creationId xmlns:p14="http://schemas.microsoft.com/office/powerpoint/2010/main" val="41568406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Tax “Happenings”</a:t>
            </a:r>
            <a:endParaRPr lang="en-US" dirty="0"/>
          </a:p>
        </p:txBody>
      </p:sp>
      <p:sp>
        <p:nvSpPr>
          <p:cNvPr id="3" name="Content Placeholder 2"/>
          <p:cNvSpPr>
            <a:spLocks noGrp="1"/>
          </p:cNvSpPr>
          <p:nvPr>
            <p:ph idx="1"/>
          </p:nvPr>
        </p:nvSpPr>
        <p:spPr/>
        <p:txBody>
          <a:bodyPr>
            <a:normAutofit fontScale="92500" lnSpcReduction="10000"/>
          </a:bodyPr>
          <a:lstStyle/>
          <a:p>
            <a:r>
              <a:rPr lang="en-US" dirty="0"/>
              <a:t>Efforts to amend or eliminate I.R.C. §1031</a:t>
            </a:r>
          </a:p>
          <a:p>
            <a:pPr lvl="1"/>
            <a:r>
              <a:rPr lang="en-US" dirty="0"/>
              <a:t>Will it happen?</a:t>
            </a:r>
          </a:p>
          <a:p>
            <a:r>
              <a:rPr lang="en-US" dirty="0"/>
              <a:t>Tax Increase Prevention Act of 2014</a:t>
            </a:r>
          </a:p>
          <a:p>
            <a:pPr lvl="1"/>
            <a:r>
              <a:rPr lang="en-US" dirty="0"/>
              <a:t>Signed into law on 12/19/14</a:t>
            </a:r>
          </a:p>
          <a:p>
            <a:pPr lvl="2"/>
            <a:r>
              <a:rPr lang="en-US" dirty="0"/>
              <a:t>Provisions only effective until the end of 2014</a:t>
            </a:r>
          </a:p>
          <a:p>
            <a:pPr lvl="2"/>
            <a:r>
              <a:rPr lang="en-US" dirty="0"/>
              <a:t>Contained the provision allowing taxpayers over age 70.5 to have up to $100,000 of their IRA paid directly to charity without the amount included in income (but no charitable deduction allowed for it)</a:t>
            </a:r>
          </a:p>
          <a:p>
            <a:pPr lvl="3"/>
            <a:r>
              <a:rPr lang="en-US" dirty="0"/>
              <a:t>Important tool because charitable deduction may not offset RMDs included in income due to limitations on charitable deductions and Pease phase-out of itemized deductions</a:t>
            </a:r>
          </a:p>
          <a:p>
            <a:endParaRPr lang="en-US" dirty="0"/>
          </a:p>
        </p:txBody>
      </p:sp>
      <p:sp>
        <p:nvSpPr>
          <p:cNvPr id="4" name="Text Placeholder 3"/>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360319353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Conservation Donation Deduction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Pending legislation</a:t>
            </a:r>
          </a:p>
          <a:p>
            <a:pPr lvl="1"/>
            <a:r>
              <a:rPr lang="en-US" dirty="0" smtClean="0"/>
              <a:t>Senate Finance Committee, before August recess, voted </a:t>
            </a:r>
            <a:r>
              <a:rPr lang="en-US" dirty="0"/>
              <a:t>to extend the previously expired enhanced deductions for conservation easement donations through the end of 2016. </a:t>
            </a:r>
            <a:endParaRPr lang="en-US" dirty="0" smtClean="0"/>
          </a:p>
          <a:p>
            <a:pPr lvl="2"/>
            <a:r>
              <a:rPr lang="en-US" dirty="0"/>
              <a:t>T</a:t>
            </a:r>
            <a:r>
              <a:rPr lang="en-US" dirty="0" smtClean="0"/>
              <a:t>wo </a:t>
            </a:r>
            <a:r>
              <a:rPr lang="en-US" dirty="0"/>
              <a:t>year extension </a:t>
            </a:r>
            <a:endParaRPr lang="en-US" dirty="0" smtClean="0"/>
          </a:p>
          <a:p>
            <a:pPr lvl="1"/>
            <a:r>
              <a:rPr lang="en-US" dirty="0" smtClean="0"/>
              <a:t>The </a:t>
            </a:r>
            <a:r>
              <a:rPr lang="en-US" dirty="0"/>
              <a:t>incentive has three components:</a:t>
            </a:r>
          </a:p>
          <a:p>
            <a:pPr lvl="2"/>
            <a:r>
              <a:rPr lang="en-US" dirty="0" smtClean="0"/>
              <a:t>Increases the deduction from  30 </a:t>
            </a:r>
            <a:r>
              <a:rPr lang="en-US" dirty="0"/>
              <a:t>percent </a:t>
            </a:r>
            <a:r>
              <a:rPr lang="en-US" dirty="0" smtClean="0"/>
              <a:t>to </a:t>
            </a:r>
            <a:r>
              <a:rPr lang="en-US" dirty="0"/>
              <a:t>50 </a:t>
            </a:r>
            <a:r>
              <a:rPr lang="en-US" dirty="0" smtClean="0"/>
              <a:t>percent</a:t>
            </a:r>
          </a:p>
          <a:p>
            <a:pPr lvl="2"/>
            <a:r>
              <a:rPr lang="en-US" dirty="0" smtClean="0"/>
              <a:t>100 percent for qualifying farmers and ranchers</a:t>
            </a:r>
            <a:endParaRPr lang="en-US" dirty="0"/>
          </a:p>
          <a:p>
            <a:pPr lvl="2"/>
            <a:r>
              <a:rPr lang="en-US" dirty="0" smtClean="0"/>
              <a:t>Extends the </a:t>
            </a:r>
            <a:r>
              <a:rPr lang="en-US" dirty="0"/>
              <a:t>carry-forward period </a:t>
            </a:r>
            <a:r>
              <a:rPr lang="en-US" dirty="0" smtClean="0"/>
              <a:t>from five </a:t>
            </a:r>
            <a:r>
              <a:rPr lang="en-US" dirty="0"/>
              <a:t>to 15 years.</a:t>
            </a:r>
          </a:p>
          <a:p>
            <a:pPr lvl="1"/>
            <a:r>
              <a:rPr lang="en-US" dirty="0" smtClean="0"/>
              <a:t>Would apply </a:t>
            </a:r>
            <a:r>
              <a:rPr lang="en-US" dirty="0"/>
              <a:t>to easements donated as early as 2006 and as late as Dec. 31, 2016. </a:t>
            </a:r>
          </a:p>
        </p:txBody>
      </p:sp>
    </p:spTree>
    <p:extLst>
      <p:ext uri="{BB962C8B-B14F-4D97-AF65-F5344CB8AC3E}">
        <p14:creationId xmlns:p14="http://schemas.microsoft.com/office/powerpoint/2010/main" val="15894716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“Contribution Base”?</a:t>
            </a:r>
            <a:endParaRPr lang="en-US" dirty="0"/>
          </a:p>
        </p:txBody>
      </p:sp>
      <p:sp>
        <p:nvSpPr>
          <p:cNvPr id="3" name="Content Placeholder 2"/>
          <p:cNvSpPr>
            <a:spLocks noGrp="1"/>
          </p:cNvSpPr>
          <p:nvPr>
            <p:ph idx="1"/>
          </p:nvPr>
        </p:nvSpPr>
        <p:spPr/>
        <p:txBody>
          <a:bodyPr/>
          <a:lstStyle/>
          <a:p>
            <a:r>
              <a:rPr lang="en-US" dirty="0"/>
              <a:t>The “contribution base” is the donor’s adjusted gross income computed without regard to any net operating loss carryback during the year of the contribution</a:t>
            </a:r>
            <a:r>
              <a:rPr lang="en-US" dirty="0" smtClean="0"/>
              <a:t>. </a:t>
            </a:r>
            <a:r>
              <a:rPr lang="en-US" i="1" dirty="0" smtClean="0"/>
              <a:t>I.R.C. §170(e)(1)(F)</a:t>
            </a:r>
            <a:endParaRPr lang="en-US" i="1" dirty="0"/>
          </a:p>
        </p:txBody>
      </p:sp>
    </p:spTree>
    <p:extLst>
      <p:ext uri="{BB962C8B-B14F-4D97-AF65-F5344CB8AC3E}">
        <p14:creationId xmlns:p14="http://schemas.microsoft.com/office/powerpoint/2010/main" val="7525571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Example</a:t>
            </a:r>
            <a:endParaRPr lang="en-US" dirty="0"/>
          </a:p>
        </p:txBody>
      </p:sp>
      <p:sp>
        <p:nvSpPr>
          <p:cNvPr id="3" name="Content Placeholder 2"/>
          <p:cNvSpPr>
            <a:spLocks noGrp="1"/>
          </p:cNvSpPr>
          <p:nvPr>
            <p:ph idx="1"/>
          </p:nvPr>
        </p:nvSpPr>
        <p:spPr>
          <a:xfrm>
            <a:off x="457200" y="1600200"/>
            <a:ext cx="8229600" cy="4876800"/>
          </a:xfrm>
        </p:spPr>
        <p:txBody>
          <a:bodyPr/>
          <a:lstStyle/>
          <a:p>
            <a:r>
              <a:rPr lang="en-US" dirty="0" smtClean="0"/>
              <a:t>Camille, not a farmer, has a contribution base of $10,000 and makes a QCC of property with an $8,000 FMV, and other charitable contributions of $6,000 that are subject to the 50% limitation</a:t>
            </a:r>
          </a:p>
          <a:p>
            <a:pPr lvl="1"/>
            <a:r>
              <a:rPr lang="en-US" dirty="0" smtClean="0"/>
              <a:t>Camille can deduct $5,000 currently, can carry over the $1,000 for up to five years, and can carry over the entire $8,000 for up to 15 years</a:t>
            </a:r>
          </a:p>
          <a:p>
            <a:pPr lvl="2"/>
            <a:r>
              <a:rPr lang="en-US" dirty="0" smtClean="0"/>
              <a:t>Use the five-year period first, then the 15-year period</a:t>
            </a:r>
            <a:endParaRPr lang="en-US" dirty="0"/>
          </a:p>
        </p:txBody>
      </p:sp>
    </p:spTree>
    <p:extLst>
      <p:ext uri="{BB962C8B-B14F-4D97-AF65-F5344CB8AC3E}">
        <p14:creationId xmlns:p14="http://schemas.microsoft.com/office/powerpoint/2010/main" val="25756526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smtClean="0"/>
              <a:t>Qualified Farmer or Rancher</a:t>
            </a:r>
            <a:endParaRPr lang="en-US" dirty="0"/>
          </a:p>
        </p:txBody>
      </p:sp>
      <p:sp>
        <p:nvSpPr>
          <p:cNvPr id="3" name="Content Placeholder 2"/>
          <p:cNvSpPr>
            <a:spLocks noGrp="1"/>
          </p:cNvSpPr>
          <p:nvPr>
            <p:ph idx="1"/>
          </p:nvPr>
        </p:nvSpPr>
        <p:spPr>
          <a:xfrm>
            <a:off x="446809" y="1676400"/>
            <a:ext cx="8229600" cy="4525963"/>
          </a:xfrm>
        </p:spPr>
        <p:txBody>
          <a:bodyPr/>
          <a:lstStyle/>
          <a:p>
            <a:r>
              <a:rPr lang="en-US" dirty="0" smtClean="0"/>
              <a:t>Defined:</a:t>
            </a:r>
          </a:p>
          <a:p>
            <a:pPr lvl="1"/>
            <a:r>
              <a:rPr lang="en-US" dirty="0" smtClean="0"/>
              <a:t>Gross income from trade or business of farming (but not hunting or fishing, but do include income from timber sales) more than 50% of gross income (all income from whatever source derived) for tax year.</a:t>
            </a:r>
          </a:p>
          <a:p>
            <a:pPr lvl="2"/>
            <a:r>
              <a:rPr lang="en-US" i="1" dirty="0" smtClean="0"/>
              <a:t>I.R.C. §170(b)(1)(E)(v).</a:t>
            </a:r>
          </a:p>
          <a:p>
            <a:pPr lvl="1"/>
            <a:r>
              <a:rPr lang="en-US" dirty="0" smtClean="0"/>
              <a:t>Use Sec. 2032A definition of farming</a:t>
            </a:r>
            <a:endParaRPr lang="en-US" dirty="0"/>
          </a:p>
        </p:txBody>
      </p:sp>
    </p:spTree>
    <p:extLst>
      <p:ext uri="{BB962C8B-B14F-4D97-AF65-F5344CB8AC3E}">
        <p14:creationId xmlns:p14="http://schemas.microsoft.com/office/powerpoint/2010/main" val="72459093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Notables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Contribution by pass-through entities:</a:t>
            </a:r>
          </a:p>
          <a:p>
            <a:pPr lvl="1"/>
            <a:r>
              <a:rPr lang="en-US" dirty="0" smtClean="0"/>
              <a:t>Determination of qualified farmer or rancher made at partner/shareholder level</a:t>
            </a:r>
          </a:p>
          <a:p>
            <a:r>
              <a:rPr lang="en-US" dirty="0" smtClean="0"/>
              <a:t>100% limitation inapplicable (it’s 50%) for any contribution of property used in </a:t>
            </a:r>
            <a:r>
              <a:rPr lang="en-US" dirty="0" err="1" smtClean="0"/>
              <a:t>ag</a:t>
            </a:r>
            <a:r>
              <a:rPr lang="en-US" dirty="0" smtClean="0"/>
              <a:t> or livestock production unless contribution subject to restriction that it remain available for </a:t>
            </a:r>
            <a:r>
              <a:rPr lang="en-US" dirty="0" err="1" smtClean="0"/>
              <a:t>ag</a:t>
            </a:r>
            <a:r>
              <a:rPr lang="en-US" dirty="0" smtClean="0"/>
              <a:t> or livestock production</a:t>
            </a:r>
          </a:p>
          <a:p>
            <a:pPr lvl="1"/>
            <a:r>
              <a:rPr lang="en-US" dirty="0" smtClean="0"/>
              <a:t>Includes portions of property upon which improvements are made for various types of dwellings/buildings</a:t>
            </a:r>
            <a:endParaRPr lang="en-US" dirty="0"/>
          </a:p>
        </p:txBody>
      </p:sp>
    </p:spTree>
    <p:extLst>
      <p:ext uri="{BB962C8B-B14F-4D97-AF65-F5344CB8AC3E}">
        <p14:creationId xmlns:p14="http://schemas.microsoft.com/office/powerpoint/2010/main" val="246085171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smtClean="0"/>
              <a:t>Example</a:t>
            </a:r>
            <a:endParaRPr lang="en-US" dirty="0"/>
          </a:p>
        </p:txBody>
      </p:sp>
      <p:sp>
        <p:nvSpPr>
          <p:cNvPr id="3" name="Content Placeholder 2"/>
          <p:cNvSpPr>
            <a:spLocks noGrp="1"/>
          </p:cNvSpPr>
          <p:nvPr>
            <p:ph idx="1"/>
          </p:nvPr>
        </p:nvSpPr>
        <p:spPr>
          <a:xfrm>
            <a:off x="457200" y="1676400"/>
            <a:ext cx="8229600" cy="4525963"/>
          </a:xfrm>
        </p:spPr>
        <p:txBody>
          <a:bodyPr>
            <a:normAutofit lnSpcReduction="10000"/>
          </a:bodyPr>
          <a:lstStyle/>
          <a:p>
            <a:r>
              <a:rPr lang="en-US" dirty="0" smtClean="0"/>
              <a:t>Bob, a qualified farmer or rancher, owns 1,000 acres, 950 of which are used in his ranching operation.  50 acres are used as a game preserve (not available for </a:t>
            </a:r>
            <a:r>
              <a:rPr lang="en-US" dirty="0" err="1" smtClean="0"/>
              <a:t>ag</a:t>
            </a:r>
            <a:r>
              <a:rPr lang="en-US" dirty="0" smtClean="0"/>
              <a:t> production)</a:t>
            </a:r>
          </a:p>
          <a:p>
            <a:pPr lvl="1"/>
            <a:r>
              <a:rPr lang="en-US" dirty="0" smtClean="0"/>
              <a:t>Bob makes a QCC with respect to the 950 acres and a separate QCC with respect to the 50 acres. The deed restriction on the 950 acres says the property must remain in </a:t>
            </a:r>
            <a:r>
              <a:rPr lang="en-US" dirty="0" err="1" smtClean="0"/>
              <a:t>ag</a:t>
            </a:r>
            <a:r>
              <a:rPr lang="en-US" dirty="0" smtClean="0"/>
              <a:t> use</a:t>
            </a:r>
          </a:p>
          <a:p>
            <a:pPr lvl="2"/>
            <a:r>
              <a:rPr lang="en-US" dirty="0" smtClean="0"/>
              <a:t>Both contributions should qualify for the 100% limitation.  See </a:t>
            </a:r>
            <a:r>
              <a:rPr lang="en-US" i="1" dirty="0" smtClean="0"/>
              <a:t>Notice 2007-50</a:t>
            </a:r>
            <a:r>
              <a:rPr lang="en-US" dirty="0" smtClean="0"/>
              <a:t>.</a:t>
            </a:r>
          </a:p>
          <a:p>
            <a:pPr lvl="1"/>
            <a:endParaRPr lang="en-US" dirty="0"/>
          </a:p>
        </p:txBody>
      </p:sp>
    </p:spTree>
    <p:extLst>
      <p:ext uri="{BB962C8B-B14F-4D97-AF65-F5344CB8AC3E}">
        <p14:creationId xmlns:p14="http://schemas.microsoft.com/office/powerpoint/2010/main" val="381542647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Basis Adjustment</a:t>
            </a:r>
            <a:endParaRPr lang="en-US" dirty="0"/>
          </a:p>
        </p:txBody>
      </p:sp>
      <p:sp>
        <p:nvSpPr>
          <p:cNvPr id="3" name="Content Placeholder 2"/>
          <p:cNvSpPr>
            <a:spLocks noGrp="1"/>
          </p:cNvSpPr>
          <p:nvPr>
            <p:ph idx="1"/>
          </p:nvPr>
        </p:nvSpPr>
        <p:spPr/>
        <p:txBody>
          <a:bodyPr/>
          <a:lstStyle/>
          <a:p>
            <a:r>
              <a:rPr lang="en-US" dirty="0" smtClean="0"/>
              <a:t>Subtract the portion allocable to the gift</a:t>
            </a:r>
          </a:p>
          <a:p>
            <a:pPr lvl="1"/>
            <a:r>
              <a:rPr lang="en-US" dirty="0" smtClean="0"/>
              <a:t>Ex:</a:t>
            </a:r>
          </a:p>
          <a:p>
            <a:pPr lvl="2"/>
            <a:r>
              <a:rPr lang="en-US" dirty="0" err="1" smtClean="0"/>
              <a:t>JoJo</a:t>
            </a:r>
            <a:r>
              <a:rPr lang="en-US" dirty="0" smtClean="0"/>
              <a:t> made a QCC of $100,000 with respect to her beachfront property worth $1,000,000.</a:t>
            </a:r>
          </a:p>
          <a:p>
            <a:pPr lvl="3"/>
            <a:r>
              <a:rPr lang="en-US" dirty="0" smtClean="0"/>
              <a:t>Her basis will be reduced by 10%</a:t>
            </a:r>
            <a:endParaRPr lang="en-US" dirty="0"/>
          </a:p>
        </p:txBody>
      </p:sp>
    </p:spTree>
    <p:extLst>
      <p:ext uri="{BB962C8B-B14F-4D97-AF65-F5344CB8AC3E}">
        <p14:creationId xmlns:p14="http://schemas.microsoft.com/office/powerpoint/2010/main" val="423703178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Further Benefit</a:t>
            </a:r>
            <a:endParaRPr lang="en-US" dirty="0"/>
          </a:p>
        </p:txBody>
      </p:sp>
      <p:sp>
        <p:nvSpPr>
          <p:cNvPr id="3" name="Content Placeholder 2"/>
          <p:cNvSpPr>
            <a:spLocks noGrp="1"/>
          </p:cNvSpPr>
          <p:nvPr>
            <p:ph idx="1"/>
          </p:nvPr>
        </p:nvSpPr>
        <p:spPr>
          <a:xfrm>
            <a:off x="457200" y="1371600"/>
            <a:ext cx="8229600" cy="4525963"/>
          </a:xfrm>
        </p:spPr>
        <p:txBody>
          <a:bodyPr/>
          <a:lstStyle/>
          <a:p>
            <a:r>
              <a:rPr lang="en-US" dirty="0" smtClean="0"/>
              <a:t>At death, up to 40% of the value of a QCC can be excluded from the donor’s estate (capped out at $500,000)</a:t>
            </a:r>
          </a:p>
          <a:p>
            <a:pPr lvl="1"/>
            <a:r>
              <a:rPr lang="en-US" dirty="0" smtClean="0"/>
              <a:t>The exclusion is based on the value of the property after the conservation easement has been placed on the property</a:t>
            </a:r>
          </a:p>
          <a:p>
            <a:r>
              <a:rPr lang="en-US" dirty="0" smtClean="0"/>
              <a:t>Note:</a:t>
            </a:r>
          </a:p>
          <a:p>
            <a:pPr lvl="1"/>
            <a:r>
              <a:rPr lang="en-US" dirty="0" smtClean="0"/>
              <a:t>QCC property can still qualify under Sec. </a:t>
            </a:r>
            <a:r>
              <a:rPr lang="en-US" smtClean="0"/>
              <a:t>2032A (post-1997)</a:t>
            </a:r>
            <a:endParaRPr lang="en-US" dirty="0"/>
          </a:p>
        </p:txBody>
      </p:sp>
    </p:spTree>
    <p:extLst>
      <p:ext uri="{BB962C8B-B14F-4D97-AF65-F5344CB8AC3E}">
        <p14:creationId xmlns:p14="http://schemas.microsoft.com/office/powerpoint/2010/main" val="378786108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Charitable Donation of Conservation Easement</a:t>
            </a:r>
            <a:endParaRPr lang="en-US" dirty="0"/>
          </a:p>
        </p:txBody>
      </p:sp>
      <p:sp>
        <p:nvSpPr>
          <p:cNvPr id="3" name="Content Placeholder 2"/>
          <p:cNvSpPr>
            <a:spLocks noGrp="1"/>
          </p:cNvSpPr>
          <p:nvPr>
            <p:ph idx="1"/>
          </p:nvPr>
        </p:nvSpPr>
        <p:spPr/>
        <p:txBody>
          <a:bodyPr>
            <a:normAutofit fontScale="92500"/>
          </a:bodyPr>
          <a:lstStyle/>
          <a:p>
            <a:r>
              <a:rPr lang="en-US" dirty="0" smtClean="0"/>
              <a:t>Donor agrees, at time of gift:</a:t>
            </a:r>
          </a:p>
          <a:p>
            <a:pPr lvl="1"/>
            <a:r>
              <a:rPr lang="en-US" dirty="0" smtClean="0"/>
              <a:t>Deed restriction creates property right vested in </a:t>
            </a:r>
            <a:r>
              <a:rPr lang="en-US" dirty="0" err="1" smtClean="0"/>
              <a:t>donee</a:t>
            </a:r>
            <a:r>
              <a:rPr lang="en-US" dirty="0" smtClean="0"/>
              <a:t> that has FMV at least equal to the proportionate value that the restriction bears to the entire property’s value at time of gift.</a:t>
            </a:r>
          </a:p>
          <a:p>
            <a:pPr lvl="2"/>
            <a:r>
              <a:rPr lang="en-US" dirty="0" smtClean="0"/>
              <a:t>Proportionate value of </a:t>
            </a:r>
            <a:r>
              <a:rPr lang="en-US" dirty="0" err="1" smtClean="0"/>
              <a:t>donee’s</a:t>
            </a:r>
            <a:r>
              <a:rPr lang="en-US" dirty="0" smtClean="0"/>
              <a:t> property right remains constant</a:t>
            </a:r>
          </a:p>
          <a:p>
            <a:pPr lvl="2"/>
            <a:r>
              <a:rPr lang="en-US" dirty="0" smtClean="0"/>
              <a:t>If extinguishment occurs, </a:t>
            </a:r>
            <a:r>
              <a:rPr lang="en-US" dirty="0" err="1" smtClean="0"/>
              <a:t>donee</a:t>
            </a:r>
            <a:r>
              <a:rPr lang="en-US" dirty="0" smtClean="0"/>
              <a:t> entitled, on sale or exchange to part of proceeds at least equal to proportionate value of restriction (unless state law specifies otherwise)</a:t>
            </a:r>
          </a:p>
          <a:p>
            <a:pPr lvl="3"/>
            <a:r>
              <a:rPr lang="en-US" dirty="0" smtClean="0"/>
              <a:t>See </a:t>
            </a:r>
            <a:r>
              <a:rPr lang="en-US" i="1" dirty="0" smtClean="0"/>
              <a:t>Irby v. Comr., 139 T.C. No. 14 (2012)</a:t>
            </a:r>
          </a:p>
        </p:txBody>
      </p:sp>
    </p:spTree>
    <p:extLst>
      <p:ext uri="{BB962C8B-B14F-4D97-AF65-F5344CB8AC3E}">
        <p14:creationId xmlns:p14="http://schemas.microsoft.com/office/powerpoint/2010/main" val="376754582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Perpetuity Requirement</a:t>
            </a:r>
            <a:endParaRPr lang="en-US" dirty="0"/>
          </a:p>
        </p:txBody>
      </p:sp>
      <p:sp>
        <p:nvSpPr>
          <p:cNvPr id="3" name="Content Placeholder 2"/>
          <p:cNvSpPr>
            <a:spLocks noGrp="1"/>
          </p:cNvSpPr>
          <p:nvPr>
            <p:ph idx="1"/>
          </p:nvPr>
        </p:nvSpPr>
        <p:spPr>
          <a:xfrm>
            <a:off x="457200" y="1600200"/>
            <a:ext cx="8229600" cy="4876800"/>
          </a:xfrm>
        </p:spPr>
        <p:txBody>
          <a:bodyPr>
            <a:normAutofit fontScale="85000" lnSpcReduction="20000"/>
          </a:bodyPr>
          <a:lstStyle/>
          <a:p>
            <a:r>
              <a:rPr lang="en-US" i="1" dirty="0" smtClean="0"/>
              <a:t>Wall v. Comr., T.C. Memo. 2012-169</a:t>
            </a:r>
          </a:p>
          <a:p>
            <a:pPr lvl="1"/>
            <a:r>
              <a:rPr lang="en-US" dirty="0" smtClean="0"/>
              <a:t>Not satisfied</a:t>
            </a:r>
          </a:p>
          <a:p>
            <a:pPr lvl="2"/>
            <a:r>
              <a:rPr lang="en-US" dirty="0" smtClean="0"/>
              <a:t>Easement granted mortgagees priority over condemnation proceeds or insurance proceeds in event of casualty</a:t>
            </a:r>
          </a:p>
          <a:p>
            <a:pPr lvl="2"/>
            <a:r>
              <a:rPr lang="en-US" dirty="0" smtClean="0"/>
              <a:t>Deed language contradictory as to preservation purposes</a:t>
            </a:r>
          </a:p>
          <a:p>
            <a:pPr lvl="3"/>
            <a:r>
              <a:rPr lang="en-US" dirty="0" smtClean="0"/>
              <a:t>See also </a:t>
            </a:r>
            <a:r>
              <a:rPr lang="en-US" i="1" dirty="0" smtClean="0"/>
              <a:t>Kaufman v. Comr., 134 T.C. 182 (2010)</a:t>
            </a:r>
          </a:p>
          <a:p>
            <a:pPr lvl="4"/>
            <a:r>
              <a:rPr lang="en-US" i="1" dirty="0" smtClean="0"/>
              <a:t>But, opinion later vacated by 1</a:t>
            </a:r>
            <a:r>
              <a:rPr lang="en-US" i="1" baseline="30000" dirty="0" smtClean="0"/>
              <a:t>st</a:t>
            </a:r>
            <a:r>
              <a:rPr lang="en-US" i="1" dirty="0" smtClean="0"/>
              <a:t> Cir.</a:t>
            </a:r>
          </a:p>
          <a:p>
            <a:r>
              <a:rPr lang="en-US" i="1" dirty="0" smtClean="0"/>
              <a:t>Minnick, et al. v. Comr., (9th Cir. Aug. 12, 2015)</a:t>
            </a:r>
          </a:p>
          <a:p>
            <a:pPr lvl="1"/>
            <a:r>
              <a:rPr lang="en-US" dirty="0" smtClean="0"/>
              <a:t>Treas. Reg. §1.170A-14(g)(2) clearly requires the subordination agreement to be in place at the time of the easement grant</a:t>
            </a:r>
          </a:p>
          <a:p>
            <a:pPr lvl="2"/>
            <a:r>
              <a:rPr lang="en-US" dirty="0" smtClean="0"/>
              <a:t>An easement cannot be deemed to be “in perpetuity” if it is subject to extinguishment at essentially any time by a mortgage holder who was not party to or aware of the agreement between the taxpayer and the </a:t>
            </a:r>
            <a:r>
              <a:rPr lang="en-US" dirty="0" err="1" smtClean="0"/>
              <a:t>donee</a:t>
            </a:r>
            <a:r>
              <a:rPr lang="en-US" dirty="0" smtClean="0"/>
              <a:t> </a:t>
            </a:r>
            <a:endParaRPr lang="en-US" dirty="0"/>
          </a:p>
        </p:txBody>
      </p:sp>
      <p:sp>
        <p:nvSpPr>
          <p:cNvPr id="4" name="TextBox 3"/>
          <p:cNvSpPr txBox="1"/>
          <p:nvPr/>
        </p:nvSpPr>
        <p:spPr>
          <a:xfrm>
            <a:off x="8305800" y="152400"/>
            <a:ext cx="418704" cy="369332"/>
          </a:xfrm>
          <a:prstGeom prst="rect">
            <a:avLst/>
          </a:prstGeom>
          <a:noFill/>
        </p:spPr>
        <p:txBody>
          <a:bodyPr wrap="none" rtlCol="0">
            <a:spAutoFit/>
          </a:bodyPr>
          <a:lstStyle/>
          <a:p>
            <a:r>
              <a:rPr lang="en-US" dirty="0" smtClean="0">
                <a:solidFill>
                  <a:schemeClr val="bg1"/>
                </a:solidFill>
              </a:rPr>
              <a:t>12</a:t>
            </a:r>
            <a:endParaRPr lang="en-US" dirty="0">
              <a:solidFill>
                <a:schemeClr val="bg1"/>
              </a:solidFill>
            </a:endParaRPr>
          </a:p>
        </p:txBody>
      </p:sp>
    </p:spTree>
    <p:extLst>
      <p:ext uri="{BB962C8B-B14F-4D97-AF65-F5344CB8AC3E}">
        <p14:creationId xmlns:p14="http://schemas.microsoft.com/office/powerpoint/2010/main" val="1667415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Tax Legislation</a:t>
            </a:r>
            <a:endParaRPr lang="en-US" dirty="0"/>
          </a:p>
        </p:txBody>
      </p:sp>
      <p:sp>
        <p:nvSpPr>
          <p:cNvPr id="3" name="Content Placeholder 2"/>
          <p:cNvSpPr>
            <a:spLocks noGrp="1"/>
          </p:cNvSpPr>
          <p:nvPr>
            <p:ph idx="1"/>
          </p:nvPr>
        </p:nvSpPr>
        <p:spPr>
          <a:xfrm>
            <a:off x="457200" y="1536412"/>
            <a:ext cx="8229600" cy="5257800"/>
          </a:xfrm>
        </p:spPr>
        <p:txBody>
          <a:bodyPr>
            <a:normAutofit fontScale="77500" lnSpcReduction="20000"/>
          </a:bodyPr>
          <a:lstStyle/>
          <a:p>
            <a:r>
              <a:rPr lang="en-US" dirty="0" smtClean="0"/>
              <a:t>When will it happen?</a:t>
            </a:r>
          </a:p>
          <a:p>
            <a:pPr lvl="1"/>
            <a:r>
              <a:rPr lang="en-US" dirty="0" smtClean="0"/>
              <a:t>Probably an extender bill late in 2015.</a:t>
            </a:r>
          </a:p>
          <a:p>
            <a:pPr lvl="1"/>
            <a:r>
              <a:rPr lang="en-US" dirty="0" smtClean="0"/>
              <a:t>But, on July 21, the SFC passed a tax extenders bill that would extend currently expired provisions for 2 years (through 2016)</a:t>
            </a:r>
          </a:p>
          <a:p>
            <a:pPr lvl="2"/>
            <a:r>
              <a:rPr lang="en-US" dirty="0" smtClean="0"/>
              <a:t>First-year 50% bonus depreciation</a:t>
            </a:r>
          </a:p>
          <a:p>
            <a:pPr lvl="2"/>
            <a:r>
              <a:rPr lang="en-US" dirty="0" smtClean="0"/>
              <a:t>$500,000 for Sec. 179 (and $2 mill. limit on qualifying property)</a:t>
            </a:r>
          </a:p>
          <a:p>
            <a:pPr lvl="2"/>
            <a:r>
              <a:rPr lang="en-US" dirty="0" smtClean="0"/>
              <a:t>WOTC and inclusion of long-term unemployed (40% on first $6,000 of wages paid</a:t>
            </a:r>
          </a:p>
          <a:p>
            <a:pPr lvl="2"/>
            <a:r>
              <a:rPr lang="en-US" dirty="0" smtClean="0"/>
              <a:t>School teacher deduction</a:t>
            </a:r>
          </a:p>
          <a:p>
            <a:pPr lvl="2"/>
            <a:r>
              <a:rPr lang="en-US" dirty="0" smtClean="0"/>
              <a:t>Exclusion of income for qualified charitable contributions from IRA for those over 70.5</a:t>
            </a:r>
          </a:p>
          <a:p>
            <a:pPr lvl="2"/>
            <a:r>
              <a:rPr lang="en-US" dirty="0" smtClean="0"/>
              <a:t>15-yr </a:t>
            </a:r>
            <a:r>
              <a:rPr lang="en-US" dirty="0" err="1" smtClean="0"/>
              <a:t>depr</a:t>
            </a:r>
            <a:r>
              <a:rPr lang="en-US" dirty="0" smtClean="0"/>
              <a:t>. for qualified leasehold improvements, qualified restaurant buildings and improvements and qualified retail improvements</a:t>
            </a:r>
          </a:p>
          <a:p>
            <a:pPr lvl="2"/>
            <a:r>
              <a:rPr lang="en-US" dirty="0" smtClean="0"/>
              <a:t>5-year period for built-in gains in a C corp. that has converted to an S corp.</a:t>
            </a:r>
          </a:p>
          <a:p>
            <a:pPr lvl="1"/>
            <a:r>
              <a:rPr lang="en-US" dirty="0" smtClean="0"/>
              <a:t>When will full Senate vote?</a:t>
            </a:r>
          </a:p>
          <a:p>
            <a:pPr lvl="1"/>
            <a:r>
              <a:rPr lang="en-US" dirty="0" smtClean="0"/>
              <a:t>What will the House do?  They have wanted to make some provisions “permanent”</a:t>
            </a:r>
          </a:p>
          <a:p>
            <a:pPr lvl="2"/>
            <a:endParaRPr lang="en-US" dirty="0" smtClean="0"/>
          </a:p>
        </p:txBody>
      </p:sp>
      <p:sp>
        <p:nvSpPr>
          <p:cNvPr id="4" name="Text Placeholder 3"/>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348652092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Easement Must Be Perpetual</a:t>
            </a:r>
            <a:endParaRPr lang="en-US" dirty="0"/>
          </a:p>
        </p:txBody>
      </p:sp>
      <p:sp>
        <p:nvSpPr>
          <p:cNvPr id="3" name="Content Placeholder 2"/>
          <p:cNvSpPr>
            <a:spLocks noGrp="1"/>
          </p:cNvSpPr>
          <p:nvPr>
            <p:ph idx="1"/>
          </p:nvPr>
        </p:nvSpPr>
        <p:spPr>
          <a:xfrm>
            <a:off x="514152" y="1828800"/>
            <a:ext cx="8229600" cy="4419600"/>
          </a:xfrm>
        </p:spPr>
        <p:txBody>
          <a:bodyPr>
            <a:normAutofit fontScale="85000" lnSpcReduction="10000"/>
          </a:bodyPr>
          <a:lstStyle/>
          <a:p>
            <a:r>
              <a:rPr lang="en-US" i="1" dirty="0" err="1" smtClean="0"/>
              <a:t>Graev</a:t>
            </a:r>
            <a:r>
              <a:rPr lang="en-US" i="1" dirty="0" smtClean="0"/>
              <a:t> v. Comr., T.C. Memo 140 T.C. No. 17 (2013)</a:t>
            </a:r>
          </a:p>
          <a:p>
            <a:pPr lvl="1"/>
            <a:r>
              <a:rPr lang="en-US" dirty="0" smtClean="0"/>
              <a:t>Facts:</a:t>
            </a:r>
          </a:p>
          <a:p>
            <a:pPr lvl="2"/>
            <a:r>
              <a:rPr lang="en-US" dirty="0" smtClean="0"/>
              <a:t>Taxpayer contributed facade </a:t>
            </a:r>
            <a:r>
              <a:rPr lang="en-US" dirty="0"/>
              <a:t>easement on historic property or corresponding cash </a:t>
            </a:r>
            <a:r>
              <a:rPr lang="en-US" dirty="0" smtClean="0"/>
              <a:t>donation.  No question that </a:t>
            </a:r>
            <a:r>
              <a:rPr lang="en-US" dirty="0"/>
              <a:t>donation was to qualified charity, but letter existed which assured that cash contribution would be returned and eliminate the easement if IRS subsequently disallowed charitable </a:t>
            </a:r>
            <a:r>
              <a:rPr lang="en-US" dirty="0" smtClean="0"/>
              <a:t>deduction.</a:t>
            </a:r>
          </a:p>
          <a:p>
            <a:pPr lvl="1"/>
            <a:r>
              <a:rPr lang="en-US" dirty="0" smtClean="0"/>
              <a:t>Holding:</a:t>
            </a:r>
          </a:p>
          <a:p>
            <a:pPr lvl="2"/>
            <a:r>
              <a:rPr lang="en-US" dirty="0"/>
              <a:t>L</a:t>
            </a:r>
            <a:r>
              <a:rPr lang="en-US" dirty="0" smtClean="0"/>
              <a:t>etter </a:t>
            </a:r>
            <a:r>
              <a:rPr lang="en-US" dirty="0"/>
              <a:t>rendered gift </a:t>
            </a:r>
            <a:r>
              <a:rPr lang="en-US" dirty="0" smtClean="0"/>
              <a:t>conditional</a:t>
            </a:r>
          </a:p>
          <a:p>
            <a:pPr lvl="2"/>
            <a:r>
              <a:rPr lang="en-US" dirty="0"/>
              <a:t>D</a:t>
            </a:r>
            <a:r>
              <a:rPr lang="en-US" dirty="0" smtClean="0"/>
              <a:t>onation</a:t>
            </a:r>
            <a:r>
              <a:rPr lang="en-US" dirty="0"/>
              <a:t>, </a:t>
            </a:r>
            <a:r>
              <a:rPr lang="en-US" dirty="0" smtClean="0"/>
              <a:t>not </a:t>
            </a:r>
            <a:r>
              <a:rPr lang="en-US" dirty="0"/>
              <a:t>deductible because easement not protected in perpetuity as required by I.R.C. Sec. 170(h)(5)(A</a:t>
            </a:r>
            <a:r>
              <a:rPr lang="en-US" dirty="0" smtClean="0"/>
              <a:t>)</a:t>
            </a:r>
          </a:p>
          <a:p>
            <a:pPr lvl="2"/>
            <a:r>
              <a:rPr lang="en-US" dirty="0"/>
              <a:t>P</a:t>
            </a:r>
            <a:r>
              <a:rPr lang="en-US" dirty="0" smtClean="0"/>
              <a:t>ossibility </a:t>
            </a:r>
            <a:r>
              <a:rPr lang="en-US" dirty="0"/>
              <a:t>of disallowance by IRS not </a:t>
            </a:r>
            <a:r>
              <a:rPr lang="en-US" dirty="0" smtClean="0"/>
              <a:t>negligible </a:t>
            </a:r>
            <a:r>
              <a:rPr lang="en-US" dirty="0"/>
              <a:t>given IRS scrutiny of such donations and claimed deductions). </a:t>
            </a:r>
          </a:p>
        </p:txBody>
      </p:sp>
    </p:spTree>
    <p:extLst>
      <p:ext uri="{BB962C8B-B14F-4D97-AF65-F5344CB8AC3E}">
        <p14:creationId xmlns:p14="http://schemas.microsoft.com/office/powerpoint/2010/main" val="335101712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“Qualified Appraisal” Requirement</a:t>
            </a:r>
            <a:endParaRPr lang="en-US" dirty="0"/>
          </a:p>
        </p:txBody>
      </p:sp>
      <p:sp>
        <p:nvSpPr>
          <p:cNvPr id="3" name="Content Placeholder 2"/>
          <p:cNvSpPr>
            <a:spLocks noGrp="1"/>
          </p:cNvSpPr>
          <p:nvPr>
            <p:ph idx="1"/>
          </p:nvPr>
        </p:nvSpPr>
        <p:spPr/>
        <p:txBody>
          <a:bodyPr>
            <a:normAutofit fontScale="85000" lnSpcReduction="20000"/>
          </a:bodyPr>
          <a:lstStyle/>
          <a:p>
            <a:r>
              <a:rPr lang="en-US" i="1" dirty="0" smtClean="0"/>
              <a:t>Costello v. Comr., T.C. Memo. 2015-87</a:t>
            </a:r>
          </a:p>
          <a:p>
            <a:pPr lvl="1"/>
            <a:r>
              <a:rPr lang="en-US" dirty="0" smtClean="0"/>
              <a:t>Facts:</a:t>
            </a:r>
          </a:p>
          <a:p>
            <a:pPr lvl="2"/>
            <a:r>
              <a:rPr lang="en-US" dirty="0" smtClean="0"/>
              <a:t>Land preservation easement granted to county in exchange for being entitled to sell development rights to a developer (a.k.a., a “density exchange option)</a:t>
            </a:r>
          </a:p>
          <a:p>
            <a:pPr lvl="2"/>
            <a:r>
              <a:rPr lang="en-US" dirty="0" smtClean="0"/>
              <a:t>Claimed $5.54 million charitable deduction (subject to carryover rules)</a:t>
            </a:r>
          </a:p>
          <a:p>
            <a:pPr lvl="2"/>
            <a:r>
              <a:rPr lang="en-US" dirty="0" smtClean="0"/>
              <a:t>IRS denied deduction</a:t>
            </a:r>
          </a:p>
          <a:p>
            <a:pPr lvl="3"/>
            <a:r>
              <a:rPr lang="en-US" dirty="0" smtClean="0"/>
              <a:t>Failure to satisfying reporting requirement</a:t>
            </a:r>
          </a:p>
          <a:p>
            <a:pPr lvl="3"/>
            <a:r>
              <a:rPr lang="en-US" dirty="0" smtClean="0"/>
              <a:t>Lack of donative intent</a:t>
            </a:r>
          </a:p>
          <a:p>
            <a:pPr lvl="3"/>
            <a:r>
              <a:rPr lang="en-US" dirty="0" smtClean="0"/>
              <a:t>No qualified appraisal due to lack of accurate description of property</a:t>
            </a:r>
          </a:p>
          <a:p>
            <a:pPr lvl="3"/>
            <a:r>
              <a:rPr lang="en-US" dirty="0" smtClean="0"/>
              <a:t>Failure to sign Form 8283</a:t>
            </a:r>
          </a:p>
          <a:p>
            <a:pPr lvl="3"/>
            <a:r>
              <a:rPr lang="en-US" dirty="0" smtClean="0"/>
              <a:t>Substantial compliance not applicable</a:t>
            </a:r>
          </a:p>
          <a:p>
            <a:pPr lvl="1"/>
            <a:r>
              <a:rPr lang="en-US" dirty="0" smtClean="0"/>
              <a:t>Court agreed with IRS</a:t>
            </a:r>
          </a:p>
          <a:p>
            <a:pPr lvl="2"/>
            <a:r>
              <a:rPr lang="en-US" dirty="0" smtClean="0"/>
              <a:t>$1.3 million deficiency and $260,000 penalty</a:t>
            </a:r>
          </a:p>
          <a:p>
            <a:pPr lvl="1"/>
            <a:endParaRPr lang="en-US" dirty="0"/>
          </a:p>
        </p:txBody>
      </p:sp>
      <p:sp>
        <p:nvSpPr>
          <p:cNvPr id="4" name="TextBox 3"/>
          <p:cNvSpPr txBox="1"/>
          <p:nvPr/>
        </p:nvSpPr>
        <p:spPr>
          <a:xfrm>
            <a:off x="8534400" y="152400"/>
            <a:ext cx="418704" cy="369332"/>
          </a:xfrm>
          <a:prstGeom prst="rect">
            <a:avLst/>
          </a:prstGeom>
          <a:noFill/>
        </p:spPr>
        <p:txBody>
          <a:bodyPr wrap="none" rtlCol="0">
            <a:spAutoFit/>
          </a:bodyPr>
          <a:lstStyle/>
          <a:p>
            <a:r>
              <a:rPr lang="en-US" dirty="0" smtClean="0">
                <a:solidFill>
                  <a:schemeClr val="bg1"/>
                </a:solidFill>
              </a:rPr>
              <a:t>13</a:t>
            </a:r>
            <a:endParaRPr lang="en-US" dirty="0">
              <a:solidFill>
                <a:schemeClr val="bg1"/>
              </a:solidFill>
            </a:endParaRPr>
          </a:p>
        </p:txBody>
      </p:sp>
    </p:spTree>
    <p:extLst>
      <p:ext uri="{BB962C8B-B14F-4D97-AF65-F5344CB8AC3E}">
        <p14:creationId xmlns:p14="http://schemas.microsoft.com/office/powerpoint/2010/main" val="140513614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Botched Appraisal</a:t>
            </a:r>
            <a:endParaRPr lang="en-US" dirty="0"/>
          </a:p>
        </p:txBody>
      </p:sp>
      <p:sp>
        <p:nvSpPr>
          <p:cNvPr id="3" name="Content Placeholder 2"/>
          <p:cNvSpPr>
            <a:spLocks noGrp="1"/>
          </p:cNvSpPr>
          <p:nvPr>
            <p:ph idx="1"/>
          </p:nvPr>
        </p:nvSpPr>
        <p:spPr/>
        <p:txBody>
          <a:bodyPr/>
          <a:lstStyle/>
          <a:p>
            <a:r>
              <a:rPr lang="en-US" i="1" dirty="0" smtClean="0"/>
              <a:t>Bosque Canyon Ranch, L.P. , et al. v. Comr., T.C. Memo. 2015-130</a:t>
            </a:r>
          </a:p>
          <a:p>
            <a:pPr lvl="1"/>
            <a:r>
              <a:rPr lang="en-US" dirty="0" smtClean="0"/>
              <a:t>Easement deed allowed a change in the location of the easement restriction</a:t>
            </a:r>
          </a:p>
          <a:p>
            <a:pPr lvl="1"/>
            <a:r>
              <a:rPr lang="en-US" dirty="0" smtClean="0"/>
              <a:t>Appraisal untimely and inaccurate</a:t>
            </a:r>
          </a:p>
          <a:p>
            <a:pPr lvl="1"/>
            <a:r>
              <a:rPr lang="en-US" dirty="0" smtClean="0"/>
              <a:t>No deduction and 40% penalty</a:t>
            </a:r>
            <a:endParaRPr lang="en-US" dirty="0"/>
          </a:p>
        </p:txBody>
      </p:sp>
    </p:spTree>
    <p:extLst>
      <p:ext uri="{BB962C8B-B14F-4D97-AF65-F5344CB8AC3E}">
        <p14:creationId xmlns:p14="http://schemas.microsoft.com/office/powerpoint/2010/main" val="72278666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fontScale="90000"/>
          </a:bodyPr>
          <a:lstStyle/>
          <a:p>
            <a:r>
              <a:rPr lang="en-US" i="1" dirty="0" err="1" smtClean="0"/>
              <a:t>Mountanos</a:t>
            </a:r>
            <a:r>
              <a:rPr lang="en-US" i="1" dirty="0" smtClean="0"/>
              <a:t> v. Comr., T.C. Memo. 2013-138</a:t>
            </a:r>
            <a:endParaRPr lang="en-US" i="1" dirty="0"/>
          </a:p>
        </p:txBody>
      </p:sp>
      <p:sp>
        <p:nvSpPr>
          <p:cNvPr id="3" name="Content Placeholder 2"/>
          <p:cNvSpPr>
            <a:spLocks noGrp="1"/>
          </p:cNvSpPr>
          <p:nvPr>
            <p:ph idx="1"/>
          </p:nvPr>
        </p:nvSpPr>
        <p:spPr>
          <a:xfrm>
            <a:off x="457200" y="1600200"/>
            <a:ext cx="8229600" cy="5410200"/>
          </a:xfrm>
        </p:spPr>
        <p:txBody>
          <a:bodyPr>
            <a:normAutofit fontScale="62500" lnSpcReduction="20000"/>
          </a:bodyPr>
          <a:lstStyle/>
          <a:p>
            <a:r>
              <a:rPr lang="en-US" sz="3800" dirty="0" smtClean="0"/>
              <a:t>Facts:</a:t>
            </a:r>
          </a:p>
          <a:p>
            <a:pPr lvl="1"/>
            <a:r>
              <a:rPr lang="en-US" sz="3400" dirty="0" smtClean="0"/>
              <a:t>Conservation easement granted on 882-acre CA ranch in 2005 and taxpayer claimed deduction (over 4 years) of approx. $4.6 million.  IRS denied deduction on basis that easement had no value  - value before not greater than value after</a:t>
            </a:r>
          </a:p>
          <a:p>
            <a:pPr lvl="2"/>
            <a:r>
              <a:rPr lang="en-US" sz="2600" dirty="0" smtClean="0"/>
              <a:t>Taxpayer claimed highest and best use before grant residential development and vineyard</a:t>
            </a:r>
          </a:p>
          <a:p>
            <a:pPr lvl="3"/>
            <a:r>
              <a:rPr lang="en-US" sz="2600" dirty="0" smtClean="0"/>
              <a:t>Court discounted testimony about subdivision development because expert not qualified</a:t>
            </a:r>
          </a:p>
          <a:p>
            <a:pPr lvl="3"/>
            <a:r>
              <a:rPr lang="en-US" sz="2600" dirty="0" smtClean="0"/>
              <a:t>Court determined that taxpayer failed to prove either use credible</a:t>
            </a:r>
          </a:p>
          <a:p>
            <a:pPr lvl="2"/>
            <a:r>
              <a:rPr lang="en-US" sz="2600" dirty="0" smtClean="0"/>
              <a:t>Highest and best use after grant was recreational</a:t>
            </a:r>
          </a:p>
          <a:p>
            <a:pPr lvl="1"/>
            <a:r>
              <a:rPr lang="en-US" sz="3400" dirty="0" smtClean="0"/>
              <a:t>Property surrounded by fed. land  and insufficient access for vineyard use or subdivision development; inadequate water access for vineyard</a:t>
            </a:r>
          </a:p>
          <a:p>
            <a:pPr lvl="1"/>
            <a:r>
              <a:rPr lang="en-US" sz="3400" dirty="0" smtClean="0"/>
              <a:t>Property also subject to Williamson Act restrictions on development</a:t>
            </a:r>
          </a:p>
          <a:p>
            <a:pPr lvl="1"/>
            <a:r>
              <a:rPr lang="en-US" sz="3400" dirty="0" smtClean="0"/>
              <a:t>Property had same highest and best use both before and after valuation date</a:t>
            </a:r>
          </a:p>
          <a:p>
            <a:pPr lvl="1"/>
            <a:r>
              <a:rPr lang="en-US" sz="3400" dirty="0" smtClean="0"/>
              <a:t>40% penalty applied – gross valuation misstatement</a:t>
            </a:r>
            <a:endParaRPr lang="en-US" sz="3400" dirty="0"/>
          </a:p>
        </p:txBody>
      </p:sp>
    </p:spTree>
    <p:extLst>
      <p:ext uri="{BB962C8B-B14F-4D97-AF65-F5344CB8AC3E}">
        <p14:creationId xmlns:p14="http://schemas.microsoft.com/office/powerpoint/2010/main" val="217641456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Perpetuity Requirement</a:t>
            </a:r>
            <a:endParaRPr lang="en-US" dirty="0"/>
          </a:p>
        </p:txBody>
      </p:sp>
      <p:sp>
        <p:nvSpPr>
          <p:cNvPr id="3" name="Content Placeholder 2"/>
          <p:cNvSpPr>
            <a:spLocks noGrp="1"/>
          </p:cNvSpPr>
          <p:nvPr>
            <p:ph idx="1"/>
          </p:nvPr>
        </p:nvSpPr>
        <p:spPr/>
        <p:txBody>
          <a:bodyPr/>
          <a:lstStyle/>
          <a:p>
            <a:r>
              <a:rPr lang="en-US" i="1" dirty="0" smtClean="0"/>
              <a:t>Kaufman v. Comr., 784 F.3d 56 (1st Cir. 2015)</a:t>
            </a:r>
          </a:p>
          <a:p>
            <a:pPr lvl="1"/>
            <a:r>
              <a:rPr lang="en-US" dirty="0" smtClean="0"/>
              <a:t>Façade easement had no value because façade already subject to similar restrictions by reason of being in an historic district</a:t>
            </a:r>
            <a:endParaRPr lang="en-US" dirty="0"/>
          </a:p>
        </p:txBody>
      </p:sp>
      <p:sp>
        <p:nvSpPr>
          <p:cNvPr id="4" name="TextBox 3"/>
          <p:cNvSpPr txBox="1"/>
          <p:nvPr/>
        </p:nvSpPr>
        <p:spPr>
          <a:xfrm>
            <a:off x="8336281" y="152400"/>
            <a:ext cx="579119" cy="369332"/>
          </a:xfrm>
          <a:prstGeom prst="rect">
            <a:avLst/>
          </a:prstGeom>
          <a:noFill/>
        </p:spPr>
        <p:txBody>
          <a:bodyPr wrap="square" rtlCol="0">
            <a:spAutoFit/>
          </a:bodyPr>
          <a:lstStyle/>
          <a:p>
            <a:r>
              <a:rPr lang="en-US" dirty="0" smtClean="0">
                <a:solidFill>
                  <a:schemeClr val="bg1"/>
                </a:solidFill>
              </a:rPr>
              <a:t>14</a:t>
            </a:r>
            <a:endParaRPr lang="en-US" dirty="0">
              <a:solidFill>
                <a:schemeClr val="bg1"/>
              </a:solidFill>
            </a:endParaRPr>
          </a:p>
        </p:txBody>
      </p:sp>
    </p:spTree>
    <p:extLst>
      <p:ext uri="{BB962C8B-B14F-4D97-AF65-F5344CB8AC3E}">
        <p14:creationId xmlns:p14="http://schemas.microsoft.com/office/powerpoint/2010/main" val="14207895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Charitable Deductions</a:t>
            </a:r>
            <a:endParaRPr lang="en-US" dirty="0"/>
          </a:p>
        </p:txBody>
      </p:sp>
      <p:sp>
        <p:nvSpPr>
          <p:cNvPr id="3" name="Content Placeholder 2"/>
          <p:cNvSpPr>
            <a:spLocks noGrp="1"/>
          </p:cNvSpPr>
          <p:nvPr>
            <p:ph idx="1"/>
          </p:nvPr>
        </p:nvSpPr>
        <p:spPr/>
        <p:txBody>
          <a:bodyPr>
            <a:normAutofit/>
          </a:bodyPr>
          <a:lstStyle/>
          <a:p>
            <a:r>
              <a:rPr lang="en-US" i="1" dirty="0" smtClean="0"/>
              <a:t>Boone Operations </a:t>
            </a:r>
            <a:endParaRPr lang="en-US" dirty="0" smtClean="0"/>
          </a:p>
          <a:p>
            <a:pPr lvl="1"/>
            <a:r>
              <a:rPr lang="en-US" dirty="0" smtClean="0"/>
              <a:t>Plaintiff operated landfill adjacent to city. </a:t>
            </a:r>
            <a:r>
              <a:rPr lang="en-US" dirty="0"/>
              <a:t> </a:t>
            </a:r>
            <a:r>
              <a:rPr lang="en-US" dirty="0" smtClean="0"/>
              <a:t>City operates its own landfill.  </a:t>
            </a:r>
            <a:r>
              <a:rPr lang="en-US" dirty="0"/>
              <a:t>L</a:t>
            </a:r>
            <a:r>
              <a:rPr lang="en-US" dirty="0" smtClean="0"/>
              <a:t>awsuits between the landfill and city resulted in a settlement</a:t>
            </a:r>
          </a:p>
          <a:p>
            <a:pPr lvl="2"/>
            <a:r>
              <a:rPr lang="en-US" dirty="0" smtClean="0"/>
              <a:t>Charitable contribution of fill to city – worth $1 million and city paid $700,000</a:t>
            </a:r>
          </a:p>
          <a:p>
            <a:pPr lvl="3"/>
            <a:r>
              <a:rPr lang="en-US" dirty="0" smtClean="0"/>
              <a:t>Form 8283 issued, but only Part IV completed</a:t>
            </a:r>
          </a:p>
          <a:p>
            <a:pPr lvl="2"/>
            <a:r>
              <a:rPr lang="en-US" dirty="0" smtClean="0"/>
              <a:t>Deduction denied – no contemporaneous written acknowledgement</a:t>
            </a:r>
          </a:p>
          <a:p>
            <a:pPr lvl="2"/>
            <a:r>
              <a:rPr lang="en-US" dirty="0" smtClean="0"/>
              <a:t>Court also questioned appraisal</a:t>
            </a:r>
          </a:p>
        </p:txBody>
      </p:sp>
    </p:spTree>
    <p:extLst>
      <p:ext uri="{BB962C8B-B14F-4D97-AF65-F5344CB8AC3E}">
        <p14:creationId xmlns:p14="http://schemas.microsoft.com/office/powerpoint/2010/main" val="133075376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Lack of “Qualified Real Property Interest”</a:t>
            </a:r>
            <a:endParaRPr lang="en-US" dirty="0"/>
          </a:p>
        </p:txBody>
      </p:sp>
      <p:sp>
        <p:nvSpPr>
          <p:cNvPr id="3" name="Content Placeholder 2"/>
          <p:cNvSpPr>
            <a:spLocks noGrp="1"/>
          </p:cNvSpPr>
          <p:nvPr>
            <p:ph idx="1"/>
          </p:nvPr>
        </p:nvSpPr>
        <p:spPr/>
        <p:txBody>
          <a:bodyPr/>
          <a:lstStyle/>
          <a:p>
            <a:r>
              <a:rPr lang="en-US" b="1" i="1" dirty="0" smtClean="0"/>
              <a:t>Balsam Mountain Investments, LLC, et al. v. Comr., T.C. Memo. 2015-43</a:t>
            </a:r>
          </a:p>
          <a:p>
            <a:pPr lvl="1"/>
            <a:r>
              <a:rPr lang="en-US" dirty="0" smtClean="0"/>
              <a:t>Facts:</a:t>
            </a:r>
          </a:p>
          <a:p>
            <a:pPr lvl="2"/>
            <a:r>
              <a:rPr lang="en-US" dirty="0" smtClean="0"/>
              <a:t>Donation of easement on 22 acres which allowed donor to make “minor alterations to boundary” if certain conditions met in first 5 years</a:t>
            </a:r>
            <a:endParaRPr lang="en-US" dirty="0"/>
          </a:p>
          <a:p>
            <a:pPr lvl="1"/>
            <a:r>
              <a:rPr lang="en-US" dirty="0" smtClean="0"/>
              <a:t>Result:</a:t>
            </a:r>
          </a:p>
          <a:p>
            <a:pPr lvl="2"/>
            <a:r>
              <a:rPr lang="en-US" dirty="0" smtClean="0"/>
              <a:t>No good – not a “qualified real property interest”</a:t>
            </a:r>
          </a:p>
          <a:p>
            <a:pPr lvl="3"/>
            <a:r>
              <a:rPr lang="en-US" dirty="0" smtClean="0"/>
              <a:t>Sec. 170(h)(2)(C) requires the donated parcel to be identifiable and specific.</a:t>
            </a:r>
          </a:p>
        </p:txBody>
      </p:sp>
      <p:sp>
        <p:nvSpPr>
          <p:cNvPr id="4" name="Text Placeholder 3"/>
          <p:cNvSpPr>
            <a:spLocks noGrp="1"/>
          </p:cNvSpPr>
          <p:nvPr>
            <p:ph type="body" sz="quarter" idx="13"/>
          </p:nvPr>
        </p:nvSpPr>
        <p:spPr>
          <a:xfrm>
            <a:off x="8458200" y="81685"/>
            <a:ext cx="914400" cy="304800"/>
          </a:xfrm>
        </p:spPr>
        <p:txBody>
          <a:bodyPr/>
          <a:lstStyle/>
          <a:p>
            <a:r>
              <a:rPr lang="en-US" b="1" dirty="0" smtClean="0"/>
              <a:t>14</a:t>
            </a:r>
            <a:endParaRPr lang="en-US" b="1" dirty="0"/>
          </a:p>
        </p:txBody>
      </p:sp>
    </p:spTree>
    <p:extLst>
      <p:ext uri="{BB962C8B-B14F-4D97-AF65-F5344CB8AC3E}">
        <p14:creationId xmlns:p14="http://schemas.microsoft.com/office/powerpoint/2010/main" val="289865736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Conservation Easements</a:t>
            </a:r>
            <a:endParaRPr lang="en-US" dirty="0"/>
          </a:p>
        </p:txBody>
      </p:sp>
      <p:sp>
        <p:nvSpPr>
          <p:cNvPr id="3" name="Content Placeholder 2"/>
          <p:cNvSpPr>
            <a:spLocks noGrp="1"/>
          </p:cNvSpPr>
          <p:nvPr>
            <p:ph idx="1"/>
          </p:nvPr>
        </p:nvSpPr>
        <p:spPr/>
        <p:txBody>
          <a:bodyPr/>
          <a:lstStyle/>
          <a:p>
            <a:r>
              <a:rPr lang="en-US" dirty="0" smtClean="0"/>
              <a:t>Other recent cases</a:t>
            </a:r>
          </a:p>
          <a:p>
            <a:pPr lvl="1"/>
            <a:r>
              <a:rPr lang="en-US" i="1" dirty="0" smtClean="0"/>
              <a:t>Mitchell (10th Cir. 2015)</a:t>
            </a:r>
          </a:p>
          <a:p>
            <a:pPr lvl="2"/>
            <a:r>
              <a:rPr lang="en-US" dirty="0" smtClean="0"/>
              <a:t>Mortgage must be subordinated</a:t>
            </a:r>
          </a:p>
          <a:p>
            <a:pPr lvl="1"/>
            <a:r>
              <a:rPr lang="en-US" i="1" dirty="0" smtClean="0"/>
              <a:t>Belk (4th Cir. 2015)</a:t>
            </a:r>
          </a:p>
          <a:p>
            <a:pPr lvl="2"/>
            <a:r>
              <a:rPr lang="en-US" dirty="0" smtClean="0"/>
              <a:t>Right to swap easements violates perpetuity requirement</a:t>
            </a:r>
          </a:p>
          <a:p>
            <a:pPr lvl="1"/>
            <a:r>
              <a:rPr lang="en-US" i="1" dirty="0" smtClean="0"/>
              <a:t>Whitehouse Hotel (5th Cir. 2014)</a:t>
            </a:r>
          </a:p>
          <a:p>
            <a:pPr lvl="2"/>
            <a:r>
              <a:rPr lang="en-US" dirty="0" smtClean="0"/>
              <a:t>Valuation methodology largely at issue</a:t>
            </a:r>
          </a:p>
          <a:p>
            <a:pPr lvl="2"/>
            <a:endParaRPr lang="en-US" dirty="0"/>
          </a:p>
        </p:txBody>
      </p:sp>
      <p:sp>
        <p:nvSpPr>
          <p:cNvPr id="4" name="Text Placeholder 3"/>
          <p:cNvSpPr>
            <a:spLocks noGrp="1"/>
          </p:cNvSpPr>
          <p:nvPr>
            <p:ph type="body" sz="quarter" idx="13"/>
          </p:nvPr>
        </p:nvSpPr>
        <p:spPr>
          <a:xfrm>
            <a:off x="8305800" y="92076"/>
            <a:ext cx="914400" cy="304800"/>
          </a:xfrm>
        </p:spPr>
        <p:txBody>
          <a:bodyPr/>
          <a:lstStyle/>
          <a:p>
            <a:r>
              <a:rPr lang="en-US" b="1" dirty="0" smtClean="0"/>
              <a:t>15-17</a:t>
            </a:r>
            <a:endParaRPr lang="en-US" b="1" dirty="0"/>
          </a:p>
        </p:txBody>
      </p:sp>
    </p:spTree>
    <p:extLst>
      <p:ext uri="{BB962C8B-B14F-4D97-AF65-F5344CB8AC3E}">
        <p14:creationId xmlns:p14="http://schemas.microsoft.com/office/powerpoint/2010/main" val="347683107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2128"/>
            <a:ext cx="8229600" cy="1143000"/>
          </a:xfrm>
        </p:spPr>
        <p:txBody>
          <a:bodyPr>
            <a:normAutofit fontScale="90000"/>
          </a:bodyPr>
          <a:lstStyle/>
          <a:p>
            <a:r>
              <a:rPr lang="en-US" dirty="0" smtClean="0"/>
              <a:t>Tax Issues Associated With Damaged Citrus Crops and Orchards</a:t>
            </a:r>
            <a:endParaRPr lang="en-US" dirty="0"/>
          </a:p>
        </p:txBody>
      </p:sp>
      <p:sp>
        <p:nvSpPr>
          <p:cNvPr id="3" name="Content Placeholder 2"/>
          <p:cNvSpPr>
            <a:spLocks noGrp="1"/>
          </p:cNvSpPr>
          <p:nvPr>
            <p:ph idx="1"/>
          </p:nvPr>
        </p:nvSpPr>
        <p:spPr/>
        <p:txBody>
          <a:bodyPr>
            <a:normAutofit/>
          </a:bodyPr>
          <a:lstStyle/>
          <a:p>
            <a:r>
              <a:rPr lang="en-US" dirty="0" smtClean="0"/>
              <a:t>USDA program</a:t>
            </a:r>
          </a:p>
          <a:p>
            <a:pPr lvl="1"/>
            <a:r>
              <a:rPr lang="en-US" dirty="0"/>
              <a:t>I</a:t>
            </a:r>
            <a:r>
              <a:rPr lang="en-US" dirty="0" smtClean="0"/>
              <a:t>ntended </a:t>
            </a:r>
            <a:r>
              <a:rPr lang="en-US" dirty="0"/>
              <a:t>to assist in the eradication of citrus canker in the State of Florida under which eligible owners of commercial citrus groves could, subject to the availability of funds, receive compensation for the removal of commercial citrus trees in an effort to eradicate citrus canker. </a:t>
            </a:r>
          </a:p>
        </p:txBody>
      </p:sp>
      <p:sp>
        <p:nvSpPr>
          <p:cNvPr id="4" name="Text Placeholder 3"/>
          <p:cNvSpPr>
            <a:spLocks noGrp="1"/>
          </p:cNvSpPr>
          <p:nvPr>
            <p:ph type="body" sz="quarter" idx="13"/>
          </p:nvPr>
        </p:nvSpPr>
        <p:spPr>
          <a:xfrm>
            <a:off x="8382000" y="0"/>
            <a:ext cx="914400" cy="304800"/>
          </a:xfrm>
        </p:spPr>
        <p:txBody>
          <a:bodyPr/>
          <a:lstStyle/>
          <a:p>
            <a:r>
              <a:rPr lang="en-US" b="1" dirty="0" smtClean="0"/>
              <a:t>17-18</a:t>
            </a:r>
            <a:endParaRPr lang="en-US" b="1" dirty="0"/>
          </a:p>
        </p:txBody>
      </p:sp>
    </p:spTree>
    <p:extLst>
      <p:ext uri="{BB962C8B-B14F-4D97-AF65-F5344CB8AC3E}">
        <p14:creationId xmlns:p14="http://schemas.microsoft.com/office/powerpoint/2010/main" val="85724420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Tax Issues Associated With Damaged Citrus Crops and Orchards</a:t>
            </a:r>
            <a:endParaRPr lang="en-US" dirty="0"/>
          </a:p>
        </p:txBody>
      </p:sp>
      <p:sp>
        <p:nvSpPr>
          <p:cNvPr id="3" name="Content Placeholder 2"/>
          <p:cNvSpPr>
            <a:spLocks noGrp="1"/>
          </p:cNvSpPr>
          <p:nvPr>
            <p:ph idx="1"/>
          </p:nvPr>
        </p:nvSpPr>
        <p:spPr/>
        <p:txBody>
          <a:bodyPr>
            <a:normAutofit/>
          </a:bodyPr>
          <a:lstStyle/>
          <a:p>
            <a:r>
              <a:rPr lang="en-US" dirty="0" smtClean="0"/>
              <a:t>USDA program</a:t>
            </a:r>
          </a:p>
          <a:p>
            <a:pPr lvl="1"/>
            <a:r>
              <a:rPr lang="en-US" dirty="0"/>
              <a:t>Commercial citrus growers that suffered an eradication of their citrus trees due to infection or exposure to citrus canker were compensated with two types of </a:t>
            </a:r>
            <a:r>
              <a:rPr lang="en-US" dirty="0" smtClean="0"/>
              <a:t>payments:</a:t>
            </a:r>
          </a:p>
          <a:p>
            <a:pPr lvl="2"/>
            <a:r>
              <a:rPr lang="en-US" dirty="0" smtClean="0"/>
              <a:t>Tree </a:t>
            </a:r>
            <a:r>
              <a:rPr lang="en-US" dirty="0"/>
              <a:t>replacement payment (or “lost tree payment</a:t>
            </a:r>
            <a:r>
              <a:rPr lang="en-US" dirty="0" smtClean="0"/>
              <a:t>”)</a:t>
            </a:r>
          </a:p>
          <a:p>
            <a:pPr lvl="2"/>
            <a:r>
              <a:rPr lang="en-US" dirty="0"/>
              <a:t>L</a:t>
            </a:r>
            <a:r>
              <a:rPr lang="en-US" dirty="0" smtClean="0"/>
              <a:t>ost </a:t>
            </a:r>
            <a:r>
              <a:rPr lang="en-US" dirty="0"/>
              <a:t>production replacement payment (or “lost production payment”). </a:t>
            </a:r>
            <a:endParaRPr lang="en-US" dirty="0" smtClean="0"/>
          </a:p>
        </p:txBody>
      </p:sp>
      <p:sp>
        <p:nvSpPr>
          <p:cNvPr id="4" name="Text Placeholder 3"/>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27222561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Tax Legislation</a:t>
            </a:r>
            <a:endParaRPr lang="en-US" dirty="0"/>
          </a:p>
        </p:txBody>
      </p:sp>
      <p:sp>
        <p:nvSpPr>
          <p:cNvPr id="3" name="Content Placeholder 2"/>
          <p:cNvSpPr>
            <a:spLocks noGrp="1"/>
          </p:cNvSpPr>
          <p:nvPr>
            <p:ph idx="1"/>
          </p:nvPr>
        </p:nvSpPr>
        <p:spPr/>
        <p:txBody>
          <a:bodyPr/>
          <a:lstStyle/>
          <a:p>
            <a:r>
              <a:rPr lang="en-US" dirty="0" smtClean="0"/>
              <a:t>What are the big issues?</a:t>
            </a:r>
          </a:p>
          <a:p>
            <a:pPr lvl="1"/>
            <a:r>
              <a:rPr lang="en-US" dirty="0" smtClean="0"/>
              <a:t>Depreciation</a:t>
            </a:r>
          </a:p>
          <a:p>
            <a:pPr lvl="2"/>
            <a:r>
              <a:rPr lang="en-US" dirty="0" smtClean="0"/>
              <a:t>Sec. 179</a:t>
            </a:r>
          </a:p>
          <a:p>
            <a:pPr lvl="2"/>
            <a:r>
              <a:rPr lang="en-US" dirty="0" smtClean="0"/>
              <a:t>Bonus</a:t>
            </a:r>
          </a:p>
          <a:p>
            <a:pPr lvl="1"/>
            <a:r>
              <a:rPr lang="en-US" dirty="0" smtClean="0"/>
              <a:t>Cash method of accounting</a:t>
            </a:r>
          </a:p>
          <a:p>
            <a:pPr lvl="2"/>
            <a:r>
              <a:rPr lang="en-US" dirty="0" smtClean="0"/>
              <a:t>Agro-Jal Farming Enterprises, Inc. was decided by the Tax Court in late July</a:t>
            </a:r>
          </a:p>
          <a:p>
            <a:pPr lvl="3"/>
            <a:r>
              <a:rPr lang="en-US" dirty="0" smtClean="0"/>
              <a:t>Big win for the farming operation</a:t>
            </a:r>
          </a:p>
          <a:p>
            <a:pPr lvl="1"/>
            <a:r>
              <a:rPr lang="en-US" dirty="0" smtClean="0"/>
              <a:t>Other issues???</a:t>
            </a:r>
            <a:endParaRPr lang="en-US" dirty="0"/>
          </a:p>
        </p:txBody>
      </p:sp>
      <p:sp>
        <p:nvSpPr>
          <p:cNvPr id="4" name="Text Placeholder 3"/>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417377951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Tax Issues Associated With Damaged Citrus Crops and Orchards</a:t>
            </a:r>
            <a:endParaRPr lang="en-US" dirty="0"/>
          </a:p>
        </p:txBody>
      </p:sp>
      <p:sp>
        <p:nvSpPr>
          <p:cNvPr id="3" name="Content Placeholder 2"/>
          <p:cNvSpPr>
            <a:spLocks noGrp="1"/>
          </p:cNvSpPr>
          <p:nvPr>
            <p:ph idx="1"/>
          </p:nvPr>
        </p:nvSpPr>
        <p:spPr/>
        <p:txBody>
          <a:bodyPr>
            <a:normAutofit/>
          </a:bodyPr>
          <a:lstStyle/>
          <a:p>
            <a:r>
              <a:rPr lang="en-US" dirty="0" smtClean="0"/>
              <a:t>If grower </a:t>
            </a:r>
            <a:r>
              <a:rPr lang="en-US" dirty="0"/>
              <a:t>does not intend to reinvest any of the payments received into replacement </a:t>
            </a:r>
            <a:r>
              <a:rPr lang="en-US" dirty="0" smtClean="0"/>
              <a:t>property…</a:t>
            </a:r>
          </a:p>
          <a:p>
            <a:pPr lvl="1"/>
            <a:r>
              <a:rPr lang="en-US" dirty="0" smtClean="0"/>
              <a:t>Report payments as income</a:t>
            </a:r>
          </a:p>
          <a:p>
            <a:pPr lvl="1"/>
            <a:r>
              <a:rPr lang="en-US" dirty="0"/>
              <a:t>E</a:t>
            </a:r>
            <a:r>
              <a:rPr lang="en-US" dirty="0" smtClean="0"/>
              <a:t>ligible </a:t>
            </a:r>
            <a:r>
              <a:rPr lang="en-US" dirty="0"/>
              <a:t>for income averaging under </a:t>
            </a:r>
            <a:r>
              <a:rPr lang="en-US" dirty="0" smtClean="0"/>
              <a:t>I.R.C. §1301.</a:t>
            </a:r>
          </a:p>
          <a:p>
            <a:pPr lvl="1"/>
            <a:r>
              <a:rPr lang="en-US" dirty="0"/>
              <a:t>S</a:t>
            </a:r>
            <a:r>
              <a:rPr lang="en-US" dirty="0" smtClean="0"/>
              <a:t>ome </a:t>
            </a:r>
            <a:r>
              <a:rPr lang="en-US" dirty="0"/>
              <a:t>portion should be eligible for long-term capital gain treatment </a:t>
            </a:r>
            <a:r>
              <a:rPr lang="en-US" dirty="0" smtClean="0"/>
              <a:t>(unless taxpayer is a C corporation)</a:t>
            </a:r>
            <a:endParaRPr lang="en-US" dirty="0"/>
          </a:p>
        </p:txBody>
      </p:sp>
      <p:sp>
        <p:nvSpPr>
          <p:cNvPr id="4" name="Text Placeholder 3"/>
          <p:cNvSpPr>
            <a:spLocks noGrp="1"/>
          </p:cNvSpPr>
          <p:nvPr>
            <p:ph type="body" sz="quarter" idx="13"/>
          </p:nvPr>
        </p:nvSpPr>
        <p:spPr/>
        <p:txBody>
          <a:bodyPr/>
          <a:lstStyle/>
          <a:p>
            <a:endParaRPr lang="en-US" dirty="0"/>
          </a:p>
        </p:txBody>
      </p:sp>
    </p:spTree>
    <p:extLst>
      <p:ext uri="{BB962C8B-B14F-4D97-AF65-F5344CB8AC3E}">
        <p14:creationId xmlns:p14="http://schemas.microsoft.com/office/powerpoint/2010/main" val="302248681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Tax Issues Associated With Damaged Citrus Crops and Orchards</a:t>
            </a:r>
            <a:endParaRPr lang="en-US" dirty="0"/>
          </a:p>
        </p:txBody>
      </p:sp>
      <p:sp>
        <p:nvSpPr>
          <p:cNvPr id="3" name="Content Placeholder 2"/>
          <p:cNvSpPr>
            <a:spLocks noGrp="1"/>
          </p:cNvSpPr>
          <p:nvPr>
            <p:ph idx="1"/>
          </p:nvPr>
        </p:nvSpPr>
        <p:spPr/>
        <p:txBody>
          <a:bodyPr>
            <a:normAutofit/>
          </a:bodyPr>
          <a:lstStyle/>
          <a:p>
            <a:r>
              <a:rPr lang="en-US" dirty="0" smtClean="0"/>
              <a:t>If grower intends to reinvest the payments received in another tract…</a:t>
            </a:r>
          </a:p>
          <a:p>
            <a:pPr lvl="1"/>
            <a:r>
              <a:rPr lang="en-US" dirty="0" smtClean="0"/>
              <a:t>Non-recognition treatment of I.R.C. §1033</a:t>
            </a:r>
          </a:p>
          <a:p>
            <a:pPr lvl="2"/>
            <a:r>
              <a:rPr lang="en-US" dirty="0" smtClean="0"/>
              <a:t>Replacement period - three </a:t>
            </a:r>
            <a:r>
              <a:rPr lang="en-US" dirty="0"/>
              <a:t>years after the close of the taxable year in which the grower received the eligible payments to acquire “like-kind” property. </a:t>
            </a:r>
          </a:p>
          <a:p>
            <a:pPr lvl="2"/>
            <a:r>
              <a:rPr lang="en-US" dirty="0" smtClean="0"/>
              <a:t>The </a:t>
            </a:r>
            <a:r>
              <a:rPr lang="en-US" dirty="0"/>
              <a:t>basis of </a:t>
            </a:r>
            <a:r>
              <a:rPr lang="en-US" dirty="0" smtClean="0"/>
              <a:t>the </a:t>
            </a:r>
            <a:r>
              <a:rPr lang="en-US" dirty="0"/>
              <a:t>replacement property </a:t>
            </a:r>
            <a:r>
              <a:rPr lang="en-US" dirty="0" smtClean="0"/>
              <a:t>is </a:t>
            </a:r>
            <a:r>
              <a:rPr lang="en-US" dirty="0"/>
              <a:t>the cost of the replacement property decreased by the amount of any gain not recognized upon the conversion. </a:t>
            </a:r>
            <a:r>
              <a:rPr lang="en-US" i="1" dirty="0"/>
              <a:t>I.R.C. § 1033(b)(2).</a:t>
            </a:r>
            <a:r>
              <a:rPr lang="en-US" dirty="0"/>
              <a:t> </a:t>
            </a:r>
          </a:p>
        </p:txBody>
      </p:sp>
      <p:sp>
        <p:nvSpPr>
          <p:cNvPr id="4" name="Text Placeholder 3"/>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33002707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Tax Issues Associated With Damaged Citrus Crops and Orchards</a:t>
            </a:r>
            <a:endParaRPr lang="en-US" dirty="0"/>
          </a:p>
        </p:txBody>
      </p:sp>
      <p:sp>
        <p:nvSpPr>
          <p:cNvPr id="3" name="Content Placeholder 2"/>
          <p:cNvSpPr>
            <a:spLocks noGrp="1"/>
          </p:cNvSpPr>
          <p:nvPr>
            <p:ph idx="1"/>
          </p:nvPr>
        </p:nvSpPr>
        <p:spPr>
          <a:xfrm>
            <a:off x="457200" y="1600200"/>
            <a:ext cx="8229600" cy="4953000"/>
          </a:xfrm>
        </p:spPr>
        <p:txBody>
          <a:bodyPr>
            <a:normAutofit fontScale="85000" lnSpcReduction="20000"/>
          </a:bodyPr>
          <a:lstStyle/>
          <a:p>
            <a:r>
              <a:rPr lang="en-US" dirty="0" smtClean="0"/>
              <a:t>Florida law:</a:t>
            </a:r>
          </a:p>
          <a:p>
            <a:pPr lvl="1"/>
            <a:r>
              <a:rPr lang="en-US" dirty="0"/>
              <a:t>T</a:t>
            </a:r>
            <a:r>
              <a:rPr lang="en-US" dirty="0" smtClean="0"/>
              <a:t>rees </a:t>
            </a:r>
            <a:r>
              <a:rPr lang="en-US" dirty="0"/>
              <a:t>planted in the ground are considered real property and part of the land upon which they grow (until severed from the land), and therefore would be eligible for the three year “like kind” replacement period under Code Section 1033(g). </a:t>
            </a:r>
            <a:r>
              <a:rPr lang="en-US" i="1" dirty="0" err="1"/>
              <a:t>Zaun</a:t>
            </a:r>
            <a:r>
              <a:rPr lang="en-US" i="1" dirty="0"/>
              <a:t> v. Commissioner, T.C.M. 1975-166; In re Mahon, 1998 WL 953984 (M.D. FL. 1998); and Priv. </a:t>
            </a:r>
            <a:r>
              <a:rPr lang="en-US" i="1" dirty="0" err="1"/>
              <a:t>Ltr</a:t>
            </a:r>
            <a:r>
              <a:rPr lang="en-US" i="1" dirty="0"/>
              <a:t>. Rul. 8851034. </a:t>
            </a:r>
            <a:endParaRPr lang="en-US" i="1" dirty="0" smtClean="0"/>
          </a:p>
          <a:p>
            <a:pPr lvl="1"/>
            <a:r>
              <a:rPr lang="en-US" dirty="0" smtClean="0"/>
              <a:t>The </a:t>
            </a:r>
            <a:r>
              <a:rPr lang="en-US" dirty="0"/>
              <a:t>term “like-kind” refers to the nature and/or character of the property and not its grade or quality and, therefore the kind of real property that can be exchanged under the “like-kind” rules is very broad. </a:t>
            </a:r>
            <a:r>
              <a:rPr lang="en-US" i="1" dirty="0" err="1"/>
              <a:t>Treas</a:t>
            </a:r>
            <a:r>
              <a:rPr lang="en-US" i="1" dirty="0"/>
              <a:t> Reg. § 1.1031(a)-1(b). </a:t>
            </a:r>
            <a:endParaRPr lang="en-US" i="1" dirty="0" smtClean="0"/>
          </a:p>
          <a:p>
            <a:pPr lvl="1"/>
            <a:r>
              <a:rPr lang="en-US" dirty="0" smtClean="0"/>
              <a:t>The </a:t>
            </a:r>
            <a:r>
              <a:rPr lang="en-US" dirty="0"/>
              <a:t>fact that the real property involved is improved or unimproved is not material. </a:t>
            </a:r>
            <a:endParaRPr lang="en-US" dirty="0" smtClean="0"/>
          </a:p>
          <a:p>
            <a:r>
              <a:rPr lang="en-US" dirty="0" smtClean="0"/>
              <a:t>Be careful of the “I.R.C. §1245” tax trap</a:t>
            </a:r>
            <a:endParaRPr lang="en-US" dirty="0"/>
          </a:p>
        </p:txBody>
      </p:sp>
      <p:sp>
        <p:nvSpPr>
          <p:cNvPr id="4" name="Text Placeholder 3"/>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394084625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About Simply Replanting?</a:t>
            </a:r>
            <a:endParaRPr lang="en-US" dirty="0"/>
          </a:p>
        </p:txBody>
      </p:sp>
      <p:sp>
        <p:nvSpPr>
          <p:cNvPr id="3" name="Content Placeholder 2"/>
          <p:cNvSpPr>
            <a:spLocks noGrp="1"/>
          </p:cNvSpPr>
          <p:nvPr>
            <p:ph idx="1"/>
          </p:nvPr>
        </p:nvSpPr>
        <p:spPr/>
        <p:txBody>
          <a:bodyPr>
            <a:normAutofit lnSpcReduction="10000"/>
          </a:bodyPr>
          <a:lstStyle/>
          <a:p>
            <a:r>
              <a:rPr lang="en-US" dirty="0"/>
              <a:t>G</a:t>
            </a:r>
            <a:r>
              <a:rPr lang="en-US" dirty="0" smtClean="0"/>
              <a:t>rower </a:t>
            </a:r>
            <a:r>
              <a:rPr lang="en-US" dirty="0"/>
              <a:t>will generally have a period of two (2) years to complete the replanting. </a:t>
            </a:r>
            <a:r>
              <a:rPr lang="en-US" i="1" dirty="0"/>
              <a:t>I.R.C. § 1033(a). </a:t>
            </a:r>
            <a:endParaRPr lang="en-US" dirty="0"/>
          </a:p>
          <a:p>
            <a:pPr lvl="1"/>
            <a:r>
              <a:rPr lang="en-US" dirty="0" smtClean="0"/>
              <a:t>May need to seek an extension of time from IRS due to state law time restrictions on replanting</a:t>
            </a:r>
          </a:p>
          <a:p>
            <a:r>
              <a:rPr lang="en-US" dirty="0" smtClean="0"/>
              <a:t>If I.R.C. §1033(a) treatment not available, I.R.C. §263A allows for current expensing of the </a:t>
            </a:r>
            <a:r>
              <a:rPr lang="en-US" dirty="0"/>
              <a:t>cost of replanting. </a:t>
            </a:r>
            <a:r>
              <a:rPr lang="en-US" i="1" dirty="0"/>
              <a:t>I.R.C. § 263A(d)(2). </a:t>
            </a:r>
            <a:endParaRPr lang="en-US" i="1" dirty="0" smtClean="0"/>
          </a:p>
          <a:p>
            <a:pPr lvl="1"/>
            <a:r>
              <a:rPr lang="en-US" dirty="0" smtClean="0"/>
              <a:t>For pre-productive period expenses</a:t>
            </a:r>
          </a:p>
        </p:txBody>
      </p:sp>
      <p:sp>
        <p:nvSpPr>
          <p:cNvPr id="4" name="Text Placeholder 3"/>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123490137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Trading vs. Selling Farm Machinery</a:t>
            </a:r>
            <a:endParaRPr lang="en-US" dirty="0"/>
          </a:p>
        </p:txBody>
      </p:sp>
      <p:sp>
        <p:nvSpPr>
          <p:cNvPr id="3" name="Content Placeholder 2"/>
          <p:cNvSpPr>
            <a:spLocks noGrp="1"/>
          </p:cNvSpPr>
          <p:nvPr>
            <p:ph idx="1"/>
          </p:nvPr>
        </p:nvSpPr>
        <p:spPr/>
        <p:txBody>
          <a:bodyPr/>
          <a:lstStyle/>
          <a:p>
            <a:r>
              <a:rPr lang="en-US" dirty="0" smtClean="0"/>
              <a:t>What’s the best tax strategy</a:t>
            </a:r>
          </a:p>
          <a:p>
            <a:pPr lvl="1"/>
            <a:r>
              <a:rPr lang="en-US" dirty="0" smtClean="0"/>
              <a:t>If trade…</a:t>
            </a:r>
          </a:p>
          <a:p>
            <a:pPr lvl="2"/>
            <a:r>
              <a:rPr lang="en-US" dirty="0" smtClean="0"/>
              <a:t>Replacement has basis equal to the old machine’s basis plus any cash paid (boot)</a:t>
            </a:r>
          </a:p>
          <a:p>
            <a:pPr lvl="1"/>
            <a:r>
              <a:rPr lang="en-US" dirty="0" smtClean="0"/>
              <a:t>If sale and purchase of new machine…</a:t>
            </a:r>
          </a:p>
          <a:p>
            <a:pPr lvl="2"/>
            <a:r>
              <a:rPr lang="en-US" dirty="0" smtClean="0"/>
              <a:t>Basis is amount paid</a:t>
            </a:r>
          </a:p>
          <a:p>
            <a:pPr lvl="3"/>
            <a:r>
              <a:rPr lang="en-US" dirty="0" smtClean="0"/>
              <a:t>Typically higher than for machinery acquired via trade</a:t>
            </a:r>
          </a:p>
          <a:p>
            <a:pPr lvl="3"/>
            <a:r>
              <a:rPr lang="en-US" dirty="0" smtClean="0"/>
              <a:t>Greater depreciation deductions</a:t>
            </a:r>
            <a:endParaRPr lang="en-US" dirty="0"/>
          </a:p>
        </p:txBody>
      </p:sp>
      <p:sp>
        <p:nvSpPr>
          <p:cNvPr id="4" name="Text Placeholder 3"/>
          <p:cNvSpPr>
            <a:spLocks noGrp="1"/>
          </p:cNvSpPr>
          <p:nvPr>
            <p:ph type="body" sz="quarter" idx="13"/>
          </p:nvPr>
        </p:nvSpPr>
        <p:spPr/>
        <p:txBody>
          <a:bodyPr/>
          <a:lstStyle/>
          <a:p>
            <a:endParaRPr lang="en-US" dirty="0"/>
          </a:p>
        </p:txBody>
      </p:sp>
    </p:spTree>
    <p:extLst>
      <p:ext uri="{BB962C8B-B14F-4D97-AF65-F5344CB8AC3E}">
        <p14:creationId xmlns:p14="http://schemas.microsoft.com/office/powerpoint/2010/main" val="221064482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Depreciation Recapture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Does a purchased machine really generate greater depreciation deductions?</a:t>
            </a:r>
          </a:p>
          <a:p>
            <a:pPr lvl="1"/>
            <a:r>
              <a:rPr lang="en-US" dirty="0" smtClean="0"/>
              <a:t>Must consider…</a:t>
            </a:r>
          </a:p>
          <a:p>
            <a:pPr lvl="2"/>
            <a:r>
              <a:rPr lang="en-US" dirty="0" smtClean="0"/>
              <a:t>Combined marginal income tax and SE tax rate</a:t>
            </a:r>
          </a:p>
          <a:p>
            <a:pPr lvl="2"/>
            <a:r>
              <a:rPr lang="en-US" dirty="0" smtClean="0"/>
              <a:t>Amount of triggered depreciation recapture on sale</a:t>
            </a:r>
          </a:p>
          <a:p>
            <a:pPr lvl="3"/>
            <a:r>
              <a:rPr lang="en-US" dirty="0" smtClean="0"/>
              <a:t>Depreciation recapture is taxed at ordinary income rates if selling price of used machine exceeds asset’s income tax basis</a:t>
            </a:r>
          </a:p>
          <a:p>
            <a:pPr lvl="3"/>
            <a:r>
              <a:rPr lang="en-US" dirty="0" smtClean="0"/>
              <a:t>Big issue with run-up in Sec. 179 amount and bonus depreciation (through 2014)</a:t>
            </a:r>
          </a:p>
          <a:p>
            <a:pPr lvl="2"/>
            <a:r>
              <a:rPr lang="en-US" dirty="0" smtClean="0"/>
              <a:t>But, there is no SE tax on a sale of used farm machinery</a:t>
            </a:r>
          </a:p>
          <a:p>
            <a:pPr lvl="3"/>
            <a:r>
              <a:rPr lang="en-US" dirty="0" smtClean="0"/>
              <a:t>For a trade, depreciation claimed on the boot paid for machinery received in the trade reduces SE income by the same amount</a:t>
            </a:r>
            <a:endParaRPr lang="en-US" dirty="0"/>
          </a:p>
        </p:txBody>
      </p:sp>
      <p:sp>
        <p:nvSpPr>
          <p:cNvPr id="4" name="Text Placeholder 3"/>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306420252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Trade v. Sale</a:t>
            </a:r>
            <a:endParaRPr lang="en-US" dirty="0"/>
          </a:p>
        </p:txBody>
      </p:sp>
      <p:sp>
        <p:nvSpPr>
          <p:cNvPr id="3" name="Content Placeholder 2"/>
          <p:cNvSpPr>
            <a:spLocks noGrp="1"/>
          </p:cNvSpPr>
          <p:nvPr>
            <p:ph idx="1"/>
          </p:nvPr>
        </p:nvSpPr>
        <p:spPr/>
        <p:txBody>
          <a:bodyPr/>
          <a:lstStyle/>
          <a:p>
            <a:r>
              <a:rPr lang="en-US" dirty="0" smtClean="0"/>
              <a:t>Tax </a:t>
            </a:r>
            <a:r>
              <a:rPr lang="en-US" dirty="0"/>
              <a:t>P</a:t>
            </a:r>
            <a:r>
              <a:rPr lang="en-US" dirty="0" smtClean="0"/>
              <a:t>lanning Implications</a:t>
            </a:r>
            <a:r>
              <a:rPr lang="en-US" dirty="0"/>
              <a:t>	</a:t>
            </a:r>
            <a:endParaRPr lang="en-US" dirty="0" smtClean="0"/>
          </a:p>
          <a:p>
            <a:pPr lvl="1"/>
            <a:r>
              <a:rPr lang="en-US" dirty="0" smtClean="0"/>
              <a:t>If asset sold for more than basis…</a:t>
            </a:r>
          </a:p>
          <a:p>
            <a:pPr lvl="2"/>
            <a:r>
              <a:rPr lang="en-US" dirty="0" smtClean="0"/>
              <a:t>Gain from depreciation recapture</a:t>
            </a:r>
          </a:p>
          <a:p>
            <a:pPr lvl="2"/>
            <a:r>
              <a:rPr lang="en-US" dirty="0" smtClean="0"/>
              <a:t>Capital gain</a:t>
            </a:r>
          </a:p>
          <a:p>
            <a:pPr lvl="1"/>
            <a:r>
              <a:rPr lang="en-US" dirty="0" smtClean="0"/>
              <a:t>Trading results in shifting taxable income from current year to future years</a:t>
            </a:r>
          </a:p>
          <a:p>
            <a:pPr lvl="2"/>
            <a:r>
              <a:rPr lang="en-US" dirty="0" smtClean="0"/>
              <a:t>Could save tax if income shifting from high income year to lower income year</a:t>
            </a:r>
            <a:endParaRPr lang="en-US" dirty="0"/>
          </a:p>
        </p:txBody>
      </p:sp>
      <p:sp>
        <p:nvSpPr>
          <p:cNvPr id="4" name="Text Placeholder 3"/>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348550554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Trade v. Sale</a:t>
            </a:r>
            <a:endParaRPr lang="en-US" dirty="0"/>
          </a:p>
        </p:txBody>
      </p:sp>
      <p:sp>
        <p:nvSpPr>
          <p:cNvPr id="3" name="Content Placeholder 2"/>
          <p:cNvSpPr>
            <a:spLocks noGrp="1"/>
          </p:cNvSpPr>
          <p:nvPr>
            <p:ph idx="1"/>
          </p:nvPr>
        </p:nvSpPr>
        <p:spPr/>
        <p:txBody>
          <a:bodyPr/>
          <a:lstStyle/>
          <a:p>
            <a:r>
              <a:rPr lang="en-US" dirty="0" smtClean="0"/>
              <a:t>Comprehensive Example</a:t>
            </a:r>
          </a:p>
          <a:p>
            <a:pPr lvl="1"/>
            <a:r>
              <a:rPr lang="en-US" dirty="0" smtClean="0"/>
              <a:t>Pete and Sandy Moss</a:t>
            </a:r>
            <a:endParaRPr lang="en-US" dirty="0"/>
          </a:p>
        </p:txBody>
      </p:sp>
      <p:sp>
        <p:nvSpPr>
          <p:cNvPr id="4" name="Text Placeholder 3"/>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1254862474"/>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a:t>
            </a:r>
            <a:endParaRPr lang="en-US" dirty="0"/>
          </a:p>
        </p:txBody>
      </p:sp>
      <p:sp>
        <p:nvSpPr>
          <p:cNvPr id="3" name="Content Placeholder 2"/>
          <p:cNvSpPr>
            <a:spLocks noGrp="1"/>
          </p:cNvSpPr>
          <p:nvPr>
            <p:ph idx="1"/>
          </p:nvPr>
        </p:nvSpPr>
        <p:spPr>
          <a:xfrm>
            <a:off x="457200" y="1600200"/>
            <a:ext cx="8229600" cy="4495800"/>
          </a:xfrm>
        </p:spPr>
        <p:txBody>
          <a:bodyPr>
            <a:normAutofit/>
          </a:bodyPr>
          <a:lstStyle/>
          <a:p>
            <a:r>
              <a:rPr lang="en-US" dirty="0" smtClean="0"/>
              <a:t>mceowen@iastate.edu</a:t>
            </a:r>
          </a:p>
          <a:p>
            <a:pPr lvl="1"/>
            <a:r>
              <a:rPr lang="en-US" dirty="0" smtClean="0"/>
              <a:t>@</a:t>
            </a:r>
            <a:r>
              <a:rPr lang="en-US" dirty="0" err="1" smtClean="0"/>
              <a:t>CALT_IowaState</a:t>
            </a:r>
            <a:endParaRPr lang="en-US" dirty="0" smtClean="0"/>
          </a:p>
          <a:p>
            <a:pPr lvl="1"/>
            <a:r>
              <a:rPr lang="en-US" dirty="0" smtClean="0"/>
              <a:t>www.calt.iastate.edu</a:t>
            </a:r>
          </a:p>
          <a:p>
            <a:pPr lvl="1"/>
            <a:r>
              <a:rPr lang="en-US" dirty="0" smtClean="0"/>
              <a:t>Home of </a:t>
            </a:r>
            <a:r>
              <a:rPr lang="en-US" dirty="0" err="1" smtClean="0"/>
              <a:t>TaxPlace</a:t>
            </a:r>
            <a:endParaRPr lang="en-US" dirty="0" smtClean="0"/>
          </a:p>
          <a:p>
            <a:pPr lvl="1"/>
            <a:endParaRPr lang="en-US" dirty="0" smtClean="0"/>
          </a:p>
          <a:p>
            <a:endParaRPr lang="en-US" sz="2300" dirty="0" smtClean="0"/>
          </a:p>
          <a:p>
            <a:endParaRPr lang="en-US" sz="2300" dirty="0"/>
          </a:p>
          <a:p>
            <a:pPr lvl="1"/>
            <a:endParaRPr lang="en-US" dirty="0" smtClean="0"/>
          </a:p>
          <a:p>
            <a:pPr lvl="1"/>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83943" y="1600200"/>
            <a:ext cx="3879057" cy="5172076"/>
          </a:xfrm>
          <a:prstGeom prst="rect">
            <a:avLst/>
          </a:prstGeom>
        </p:spPr>
      </p:pic>
    </p:spTree>
    <p:extLst>
      <p:ext uri="{BB962C8B-B14F-4D97-AF65-F5344CB8AC3E}">
        <p14:creationId xmlns:p14="http://schemas.microsoft.com/office/powerpoint/2010/main" val="153129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Legislation</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Trade Preferences Extension Act (signed into law on June 29, 2015)</a:t>
            </a:r>
          </a:p>
          <a:p>
            <a:pPr lvl="1"/>
            <a:r>
              <a:rPr lang="en-US" dirty="0" smtClean="0"/>
              <a:t>Increase in penalties for incorrect information returns, including those required by Obamacare</a:t>
            </a:r>
          </a:p>
          <a:p>
            <a:pPr lvl="2"/>
            <a:r>
              <a:rPr lang="en-US" dirty="0" smtClean="0"/>
              <a:t>Penalty for filing incorrect return (was $100, now $250)</a:t>
            </a:r>
          </a:p>
          <a:p>
            <a:pPr lvl="2"/>
            <a:r>
              <a:rPr lang="en-US" dirty="0" smtClean="0"/>
              <a:t>Penalty for incorrect returns if corrected within 30 days (was $30, now $50)</a:t>
            </a:r>
          </a:p>
          <a:p>
            <a:pPr lvl="2"/>
            <a:r>
              <a:rPr lang="en-US" dirty="0" smtClean="0"/>
              <a:t>Penalty for incorrect returns if corrected by Aug. 1 (was $60, now $100)</a:t>
            </a:r>
          </a:p>
          <a:p>
            <a:pPr lvl="2"/>
            <a:r>
              <a:rPr lang="en-US" dirty="0" smtClean="0"/>
              <a:t>Penalty for intentionally disregarding to file timely and correct returns (was $250, now $500)</a:t>
            </a:r>
          </a:p>
          <a:p>
            <a:pPr lvl="2"/>
            <a:r>
              <a:rPr lang="en-US" dirty="0" smtClean="0"/>
              <a:t>Maximum penalty per calendar year (was $1.5 mill., now $3 mill.)</a:t>
            </a:r>
          </a:p>
          <a:p>
            <a:pPr lvl="2"/>
            <a:r>
              <a:rPr lang="en-US" dirty="0" smtClean="0"/>
              <a:t>Max. penalty per calendar year if corrected within 30 days (was $250,000, now $500,000)</a:t>
            </a:r>
          </a:p>
          <a:p>
            <a:pPr lvl="2"/>
            <a:r>
              <a:rPr lang="en-US" dirty="0" smtClean="0"/>
              <a:t>Max. penalty per calendar year if corrected by Aug. 1 (was $500,000, now $1.5 mill.)</a:t>
            </a:r>
          </a:p>
        </p:txBody>
      </p:sp>
      <p:sp>
        <p:nvSpPr>
          <p:cNvPr id="4" name="Text Placeholder 3"/>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8370574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Increased Penalties</a:t>
            </a:r>
            <a:endParaRPr lang="en-US" dirty="0"/>
          </a:p>
        </p:txBody>
      </p:sp>
      <p:sp>
        <p:nvSpPr>
          <p:cNvPr id="3" name="Content Placeholder 2"/>
          <p:cNvSpPr>
            <a:spLocks noGrp="1"/>
          </p:cNvSpPr>
          <p:nvPr>
            <p:ph idx="1"/>
          </p:nvPr>
        </p:nvSpPr>
        <p:spPr/>
        <p:txBody>
          <a:bodyPr/>
          <a:lstStyle/>
          <a:p>
            <a:r>
              <a:rPr lang="en-US" dirty="0" smtClean="0"/>
              <a:t>Obamacare</a:t>
            </a:r>
          </a:p>
          <a:p>
            <a:pPr lvl="1"/>
            <a:r>
              <a:rPr lang="en-US" dirty="0" smtClean="0"/>
              <a:t>Penalties not imposed on entities that show they made a good faith effort to comply with the reporting requirements for 2015</a:t>
            </a:r>
          </a:p>
          <a:p>
            <a:pPr lvl="2"/>
            <a:r>
              <a:rPr lang="en-US" dirty="0" smtClean="0"/>
              <a:t>An untimely filed return won’t meet the good faith requirement</a:t>
            </a:r>
          </a:p>
          <a:p>
            <a:pPr lvl="2"/>
            <a:r>
              <a:rPr lang="en-US" dirty="0" smtClean="0"/>
              <a:t>Could still get penalty waived if failure due to reasonable cause</a:t>
            </a:r>
            <a:endParaRPr lang="en-US" dirty="0"/>
          </a:p>
        </p:txBody>
      </p:sp>
      <p:sp>
        <p:nvSpPr>
          <p:cNvPr id="4" name="Text Placeholder 3"/>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15904769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Increased Penalties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increased penalties for incorrect forms are applied with respect to each incorrect form</a:t>
            </a:r>
          </a:p>
          <a:p>
            <a:pPr lvl="1"/>
            <a:r>
              <a:rPr lang="en-US" dirty="0" smtClean="0"/>
              <a:t>Try to take advantage of the combined form reporting when possible</a:t>
            </a:r>
          </a:p>
          <a:p>
            <a:pPr lvl="2"/>
            <a:r>
              <a:rPr lang="en-US" dirty="0" smtClean="0"/>
              <a:t>Ex:  employer may use one Form 1094-C to transmit all Forms 1095-C rather than multiple Forms 1094-C</a:t>
            </a:r>
          </a:p>
          <a:p>
            <a:pPr lvl="1"/>
            <a:r>
              <a:rPr lang="en-US" dirty="0" smtClean="0"/>
              <a:t>Remember, the larger penalties now exist for failures in reporting and the penalties apply to each incomplete or incorrect form.</a:t>
            </a:r>
          </a:p>
          <a:p>
            <a:pPr lvl="2"/>
            <a:r>
              <a:rPr lang="en-US" dirty="0" smtClean="0"/>
              <a:t>Ex:  Intentionally incorrect information with respect to one employee could trigger a $500 penalty for both the Form 1095-C filed with IRS and the Form 1095-C provided to the employee</a:t>
            </a:r>
            <a:endParaRPr lang="en-US" dirty="0"/>
          </a:p>
        </p:txBody>
      </p:sp>
      <p:sp>
        <p:nvSpPr>
          <p:cNvPr id="4" name="Text Placeholder 3"/>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18235899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Legislation</a:t>
            </a:r>
            <a:endParaRPr lang="en-US" dirty="0"/>
          </a:p>
        </p:txBody>
      </p:sp>
      <p:sp>
        <p:nvSpPr>
          <p:cNvPr id="3" name="Content Placeholder 2"/>
          <p:cNvSpPr>
            <a:spLocks noGrp="1"/>
          </p:cNvSpPr>
          <p:nvPr>
            <p:ph idx="1"/>
          </p:nvPr>
        </p:nvSpPr>
        <p:spPr>
          <a:xfrm>
            <a:off x="457200" y="1600200"/>
            <a:ext cx="8229600" cy="5105400"/>
          </a:xfrm>
        </p:spPr>
        <p:txBody>
          <a:bodyPr>
            <a:normAutofit fontScale="92500"/>
          </a:bodyPr>
          <a:lstStyle/>
          <a:p>
            <a:r>
              <a:rPr lang="en-US" dirty="0" smtClean="0"/>
              <a:t>H.R. 3236 - Surface </a:t>
            </a:r>
            <a:r>
              <a:rPr lang="en-US" dirty="0"/>
              <a:t>Transportation and Veterans Health </a:t>
            </a:r>
            <a:r>
              <a:rPr lang="en-US" dirty="0" smtClean="0"/>
              <a:t>Care Choice </a:t>
            </a:r>
            <a:r>
              <a:rPr lang="en-US" dirty="0"/>
              <a:t>Improvement Act of </a:t>
            </a:r>
            <a:r>
              <a:rPr lang="en-US" dirty="0" smtClean="0"/>
              <a:t>2015</a:t>
            </a:r>
          </a:p>
          <a:p>
            <a:pPr lvl="1"/>
            <a:r>
              <a:rPr lang="en-US" dirty="0" smtClean="0"/>
              <a:t>I.R.C. §6050H </a:t>
            </a:r>
            <a:r>
              <a:rPr lang="en-US" dirty="0"/>
              <a:t>is amended to require new information on the mortgage information statements that are required to be sent to individuals who pay more than $600 in mortgage interest in a year. </a:t>
            </a:r>
            <a:endParaRPr lang="en-US" dirty="0" smtClean="0"/>
          </a:p>
          <a:p>
            <a:pPr lvl="2"/>
            <a:r>
              <a:rPr lang="en-US" dirty="0"/>
              <a:t>S</a:t>
            </a:r>
            <a:r>
              <a:rPr lang="en-US" dirty="0" smtClean="0"/>
              <a:t>tatements must report </a:t>
            </a:r>
            <a:r>
              <a:rPr lang="en-US" dirty="0"/>
              <a:t>the outstanding principal on the mortgage at the beginning of the calendar year, the address of the property securing the mortgage, and the mortgage origination date. </a:t>
            </a:r>
            <a:endParaRPr lang="en-US" dirty="0" smtClean="0"/>
          </a:p>
          <a:p>
            <a:pPr lvl="3"/>
            <a:r>
              <a:rPr lang="en-US" dirty="0" smtClean="0"/>
              <a:t>Applicable to </a:t>
            </a:r>
            <a:r>
              <a:rPr lang="en-US" dirty="0"/>
              <a:t>returns and statements due after Dec. 31, 2016. </a:t>
            </a:r>
            <a:endParaRPr lang="en-US" dirty="0" smtClean="0"/>
          </a:p>
        </p:txBody>
      </p:sp>
      <p:sp>
        <p:nvSpPr>
          <p:cNvPr id="4" name="Text Placeholder 3"/>
          <p:cNvSpPr>
            <a:spLocks noGrp="1"/>
          </p:cNvSpPr>
          <p:nvPr>
            <p:ph type="body" sz="quarter" idx="13"/>
          </p:nvPr>
        </p:nvSpPr>
        <p:spPr>
          <a:xfrm>
            <a:off x="8534400" y="122238"/>
            <a:ext cx="914400" cy="304800"/>
          </a:xfrm>
        </p:spPr>
        <p:txBody>
          <a:bodyPr/>
          <a:lstStyle/>
          <a:p>
            <a:r>
              <a:rPr lang="en-US" b="1" dirty="0" smtClean="0"/>
              <a:t>2</a:t>
            </a:r>
            <a:endParaRPr lang="en-US" b="1" dirty="0"/>
          </a:p>
        </p:txBody>
      </p:sp>
    </p:spTree>
    <p:extLst>
      <p:ext uri="{BB962C8B-B14F-4D97-AF65-F5344CB8AC3E}">
        <p14:creationId xmlns:p14="http://schemas.microsoft.com/office/powerpoint/2010/main" val="3125796724"/>
      </p:ext>
    </p:extLst>
  </p:cSld>
  <p:clrMapOvr>
    <a:masterClrMapping/>
  </p:clrMapOvr>
</p:sld>
</file>

<file path=ppt/theme/theme1.xml><?xml version="1.0" encoding="utf-8"?>
<a:theme xmlns:a="http://schemas.openxmlformats.org/drawingml/2006/main" name="Final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Final Theme</Template>
  <TotalTime>4895</TotalTime>
  <Words>4292</Words>
  <Application>Microsoft Office PowerPoint</Application>
  <PresentationFormat>On-screen Show (4:3)</PresentationFormat>
  <Paragraphs>385</Paragraphs>
  <Slides>58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58</vt:i4>
      </vt:variant>
    </vt:vector>
  </HeadingPairs>
  <TitlesOfParts>
    <vt:vector size="63" baseType="lpstr">
      <vt:lpstr>Aharoni</vt:lpstr>
      <vt:lpstr>Arial</vt:lpstr>
      <vt:lpstr>Arial Rounded MT Bold</vt:lpstr>
      <vt:lpstr>Calibri</vt:lpstr>
      <vt:lpstr>Final Theme</vt:lpstr>
      <vt:lpstr>2015 Florida Agriculture Financial Management Conference</vt:lpstr>
      <vt:lpstr>Tax Increase Prevention Act of 2014</vt:lpstr>
      <vt:lpstr>Other Tax “Happenings”</vt:lpstr>
      <vt:lpstr>Tax Legislation</vt:lpstr>
      <vt:lpstr>Tax Legislation</vt:lpstr>
      <vt:lpstr>New Legislation</vt:lpstr>
      <vt:lpstr>Increased Penalties</vt:lpstr>
      <vt:lpstr>Increased Penalties</vt:lpstr>
      <vt:lpstr>New Legislation</vt:lpstr>
      <vt:lpstr>New Legislation</vt:lpstr>
      <vt:lpstr>New Legislation</vt:lpstr>
      <vt:lpstr>New Legislation</vt:lpstr>
      <vt:lpstr>New Legislation</vt:lpstr>
      <vt:lpstr>New Legislation</vt:lpstr>
      <vt:lpstr>Cash Method Accounting</vt:lpstr>
      <vt:lpstr>Agro-Jal Farming Enterprises, Inc., et al. v. Comr., 145 T.C. No. 5</vt:lpstr>
      <vt:lpstr>Agro-Jal Farming Enterprises, et al. </vt:lpstr>
      <vt:lpstr>Agro-Jal Farming Enterprises, et al.</vt:lpstr>
      <vt:lpstr>Agro-Jal Farming Enterprises, et al.</vt:lpstr>
      <vt:lpstr>Agro-Jal Farming Enterprises, et al.</vt:lpstr>
      <vt:lpstr>Agro-Jal Farming Enterprises, et al.</vt:lpstr>
      <vt:lpstr>Like-Kind Exchange Developments</vt:lpstr>
      <vt:lpstr>Like-Kind Exchange Economic Studies</vt:lpstr>
      <vt:lpstr>Like-Kind Exchange Economic Studies</vt:lpstr>
      <vt:lpstr>Conservation Easement Donations</vt:lpstr>
      <vt:lpstr>Acceptable Conservation Purposes</vt:lpstr>
      <vt:lpstr>What IRS Doesn’t Like</vt:lpstr>
      <vt:lpstr>Charitable Donation of Conservation Easement</vt:lpstr>
      <vt:lpstr>The Conservation Donation Deduction</vt:lpstr>
      <vt:lpstr>The Conservation Donation Deduction</vt:lpstr>
      <vt:lpstr>What Is “Contribution Base”?</vt:lpstr>
      <vt:lpstr>Another Example</vt:lpstr>
      <vt:lpstr>Qualified Farmer or Rancher</vt:lpstr>
      <vt:lpstr>Other Notables</vt:lpstr>
      <vt:lpstr>Example</vt:lpstr>
      <vt:lpstr>Basis Adjustment</vt:lpstr>
      <vt:lpstr>Further Benefit</vt:lpstr>
      <vt:lpstr>Charitable Donation of Conservation Easement</vt:lpstr>
      <vt:lpstr>Perpetuity Requirement</vt:lpstr>
      <vt:lpstr>Easement Must Be Perpetual</vt:lpstr>
      <vt:lpstr>“Qualified Appraisal” Requirement</vt:lpstr>
      <vt:lpstr>Another Botched Appraisal</vt:lpstr>
      <vt:lpstr>Mountanos v. Comr., T.C. Memo. 2013-138</vt:lpstr>
      <vt:lpstr>Perpetuity Requirement</vt:lpstr>
      <vt:lpstr>Charitable Deductions</vt:lpstr>
      <vt:lpstr>Lack of “Qualified Real Property Interest”</vt:lpstr>
      <vt:lpstr>Conservation Easements</vt:lpstr>
      <vt:lpstr>Tax Issues Associated With Damaged Citrus Crops and Orchards</vt:lpstr>
      <vt:lpstr>Tax Issues Associated With Damaged Citrus Crops and Orchards</vt:lpstr>
      <vt:lpstr>Tax Issues Associated With Damaged Citrus Crops and Orchards</vt:lpstr>
      <vt:lpstr>Tax Issues Associated With Damaged Citrus Crops and Orchards</vt:lpstr>
      <vt:lpstr>Tax Issues Associated With Damaged Citrus Crops and Orchards</vt:lpstr>
      <vt:lpstr>What About Simply Replanting?</vt:lpstr>
      <vt:lpstr>Trading vs. Selling Farm Machinery</vt:lpstr>
      <vt:lpstr>Depreciation Recapture</vt:lpstr>
      <vt:lpstr>Trade v. Sale</vt:lpstr>
      <vt:lpstr>Trade v. Sale</vt:lpstr>
      <vt:lpstr>Thank You!</vt:lpstr>
    </vt:vector>
  </TitlesOfParts>
  <Company>College of Ag and Life Sciences - Iowa State Univ.</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Goes Here</dc:title>
  <dc:creator>Kayser, Tiffany L [CALTX]</dc:creator>
  <cp:lastModifiedBy>McEowen, Roger A [AGEDS]</cp:lastModifiedBy>
  <cp:revision>195</cp:revision>
  <dcterms:created xsi:type="dcterms:W3CDTF">2014-10-07T01:17:06Z</dcterms:created>
  <dcterms:modified xsi:type="dcterms:W3CDTF">2015-08-27T11:17:37Z</dcterms:modified>
</cp:coreProperties>
</file>