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  <p:sldMasterId id="2147483999" r:id="rId2"/>
    <p:sldMasterId id="2147484003" r:id="rId3"/>
    <p:sldMasterId id="2147484016" r:id="rId4"/>
  </p:sldMasterIdLst>
  <p:notesMasterIdLst>
    <p:notesMasterId r:id="rId29"/>
  </p:notesMasterIdLst>
  <p:handoutMasterIdLst>
    <p:handoutMasterId r:id="rId30"/>
  </p:handoutMasterIdLst>
  <p:sldIdLst>
    <p:sldId id="284" r:id="rId5"/>
    <p:sldId id="314" r:id="rId6"/>
    <p:sldId id="315" r:id="rId7"/>
    <p:sldId id="326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293" r:id="rId18"/>
    <p:sldId id="294" r:id="rId19"/>
    <p:sldId id="295" r:id="rId20"/>
    <p:sldId id="296" r:id="rId21"/>
    <p:sldId id="300" r:id="rId22"/>
    <p:sldId id="301" r:id="rId23"/>
    <p:sldId id="274" r:id="rId24"/>
    <p:sldId id="287" r:id="rId25"/>
    <p:sldId id="276" r:id="rId26"/>
    <p:sldId id="325" r:id="rId27"/>
    <p:sldId id="277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71429" autoAdjust="0"/>
  </p:normalViewPr>
  <p:slideViewPr>
    <p:cSldViewPr>
      <p:cViewPr varScale="1">
        <p:scale>
          <a:sx n="50" d="100"/>
          <a:sy n="50" d="100"/>
        </p:scale>
        <p:origin x="174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0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24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Strategic Decision Making Under Uncertainty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8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March 20-22,2007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24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 </a:t>
            </a:r>
            <a:r>
              <a:rPr lang="en-US">
                <a:latin typeface="Tahoma" pitchFamily="34" charset="0"/>
              </a:rPr>
              <a:t>Purdue University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576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82E00444-3180-4097-85F8-F6B977F8D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77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5ADD921-652E-4D90-A946-EA0093BBFA21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2127585-9253-4687-965F-A7BCDB07C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56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6775472-A2C2-418C-BB79-9A4D907A27F2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29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1524A62-2F81-4972-8AFE-5346D3F84FC1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Total Risk</a:t>
            </a: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More complex and pervasive…Agribusinesses are moving towards an industrial model</a:t>
            </a:r>
          </a:p>
          <a:p>
            <a:pPr lvl="1"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Allan:  I have no idea what the message is for the second bullet about “total business uncertainty”. 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78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E55E67A-022E-4257-8834-FD4D981E724E}" type="slidenum">
              <a:rPr 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en-US">
              <a:latin typeface="Arial" panose="020B0604020202020204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panose="020B0604020202020204" pitchFamily="34" charset="0"/>
              </a:rPr>
              <a:t>Multiple…Intra-Firm</a:t>
            </a:r>
          </a:p>
        </p:txBody>
      </p:sp>
    </p:spTree>
    <p:extLst>
      <p:ext uri="{BB962C8B-B14F-4D97-AF65-F5344CB8AC3E}">
        <p14:creationId xmlns:p14="http://schemas.microsoft.com/office/powerpoint/2010/main" val="167577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DMU PPT Templa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62AC249-11B9-439C-B8B8-06A96CE9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5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704B3D5-F18C-496F-8E70-4B7C535E2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1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1B884D5-5FA8-4814-A9DB-64CAF502A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9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EB15BE9-906C-490B-9A35-25A4265FBA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01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210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52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04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7A478AC8-8665-4EDB-9744-4187D5A3E8ED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D27B651-031C-416A-A22C-77777E7D6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62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184CDD77-742F-4E1C-8A17-38DCD527AE7E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42E2E5C-571E-40DD-8D70-37D0E8DB87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413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86A6FC48-156E-4004-8A29-CD81E489C949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BBD33C4-7DF2-4364-A157-817714CD6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04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7296EAF-1DAC-4107-87BA-4D268FFA9B32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8B0AA453-1D03-4220-80E9-296C48C9E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55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A6E710D-3B90-4E75-B7DE-7228D06CF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284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425C6D8-D586-4BF2-B2BF-685520DAAA73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853F2DC-1275-4E86-BDEE-AE0C595A1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6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F8F431E3-A4E2-486F-9410-275B0E6BF8D8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FCC71C6-0D35-4DA3-8583-7DAFA14B59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053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24ADE39-8DF7-40FE-9DAD-23072800B119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6AEA6FC-1344-41A7-AA30-B283BE7FD6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39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E46E6196-B9BF-4194-9136-17D42657FC2E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D68CCC8-5F27-4202-930D-7A11C56F3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41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3CF8E232-986E-4D80-AB20-004384EC6367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27E3DE7-14E1-40A2-8E57-9CAAAC40C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84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560D4CD7-57A7-461B-89B1-8F1FEBCA056C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BA44523-A758-46EA-A861-3B7E40BF5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64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fld id="{9FCEABAE-410D-4EF2-B30A-1BDE632BEC6E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9784421-6190-435B-848F-89EF849A16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27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1016420-F499-48B4-9F83-B26A29CED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904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ABC0882-A271-49D9-997F-182DE0E90998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C1CBC0A-E4A5-4FE6-BC7A-CAB359485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75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§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3E5C6E-5645-4FCD-9AB3-26CEE4C42304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0D455C-4132-483C-B0FF-156FFE8DA0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46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71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71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B8AE02F-DC9E-4C76-AEA3-C82632C47F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77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47198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971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E10FF56-0913-48C3-B351-7BB78AF74937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CA1D0F-8559-44AF-B080-C8D797853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407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F7B7C9-AB93-4DB0-A84E-A6DBC51200EB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473D600-B52D-4D8D-94CA-1540F472E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4888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CA555B-3182-4668-BAF3-6B343DBE6ACC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D9DE237-56F8-458F-9E7E-21800A3BE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01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48EDF1-4947-41D3-9CB5-7E80610B5EC8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488CBAB-468C-4140-9423-4AEFD534E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701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AA3A96-DE16-437B-A636-9FB984EAB9AD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534BE4-E6A2-4C98-B3D6-F1CBDA7483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649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9B8CC7-B65D-4B9F-A0AE-115150987C71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0B2AC5-581C-4805-8C0C-09B123523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82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6D5D51-0647-4046-8C61-0C0080BC1629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D54AFC-3D52-43BE-9166-502B9A5C6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6247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8ED5B6-8ACB-4F07-B65A-850EF9F61AB8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2EE7174-1C0F-43A7-998E-B00CA5E40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358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6E8BE8-893E-4F7D-9E7A-F80A275EC576}" type="datetimeFigureOut">
              <a:rPr lang="en-US"/>
              <a:pPr>
                <a:defRPr/>
              </a:pPr>
              <a:t>8/28/2015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prstClr val="black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1E2F64-70FC-4E69-90BF-60A98D31C9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756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F6E3FF9-DED9-4B94-98C2-93C9F706D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3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2C645A61-E38E-4B8F-A196-756D9AFF9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9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7C71A64-2605-46EC-8112-9D9C07D69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1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AFAA0F0-B22C-4B52-9DF0-CE7797521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85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773AEBC-F5E7-434F-A726-B27A375D5E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0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C370F2E7-4507-4824-9D63-DD23DBF0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53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23F1696-2826-4334-90CB-346C8B7CB5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4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6" descr="2011_powerpoint_bottom_of_slide-02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1" descr="SDMU PPT Templat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8"/>
          <p:cNvSpPr>
            <a:spLocks noChangeShapeType="1"/>
          </p:cNvSpPr>
          <p:nvPr userDrawn="1"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  <p:sldLayoutId id="214748415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2" name="Picture 3" descr="2011_powerpoint-open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7963"/>
            <a:ext cx="9144000" cy="706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2011_powerpoint_image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9624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5486400"/>
            <a:ext cx="822960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077" name="Picture 9" descr="2011_powerpoint_bottom_of_slide-02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5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  <p:sldLayoutId id="214748416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100" name="Picture 6" descr="2011_powerpoint_bottom_of_slide-0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65850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  <p:sldLayoutId id="214748417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505200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Strategic Decision Making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4572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2400" dirty="0" smtClean="0">
                <a:solidFill>
                  <a:schemeClr val="tx1"/>
                </a:solidFill>
              </a:rPr>
              <a:t>Dr. Michael Gunderson</a:t>
            </a:r>
          </a:p>
        </p:txBody>
      </p:sp>
      <p:sp>
        <p:nvSpPr>
          <p:cNvPr id="44036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Uncertainty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Historical focus on exposure and operations</a:t>
            </a:r>
          </a:p>
          <a:p>
            <a:r>
              <a:rPr lang="en-US" smtClean="0"/>
              <a:t>What about the opportunity – the potential?</a:t>
            </a:r>
          </a:p>
          <a:p>
            <a:r>
              <a:rPr lang="en-US" smtClean="0"/>
              <a:t>How do you manage strategic uncertainty </a:t>
            </a:r>
          </a:p>
          <a:p>
            <a:pPr lvl="1"/>
            <a:r>
              <a:rPr lang="en-US" smtClean="0"/>
              <a:t>Capture the potential and Mitigate the exposure</a:t>
            </a:r>
          </a:p>
          <a:p>
            <a:pPr lvl="1"/>
            <a:r>
              <a:rPr lang="en-US" smtClean="0"/>
              <a:t>Absorb/retain – capture profit</a:t>
            </a:r>
          </a:p>
          <a:p>
            <a:pPr lvl="1"/>
            <a:r>
              <a:rPr lang="en-US" smtClean="0"/>
              <a:t>Transfer – insurance/futures</a:t>
            </a:r>
          </a:p>
          <a:p>
            <a:pPr lvl="1"/>
            <a:r>
              <a:rPr lang="en-US" smtClean="0"/>
              <a:t>Reduce – flexibility, low leverage</a:t>
            </a:r>
          </a:p>
          <a:p>
            <a:pPr lvl="1"/>
            <a:r>
              <a:rPr lang="en-US" smtClean="0"/>
              <a:t>Avoid – don’t do!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sp>
        <p:nvSpPr>
          <p:cNvPr id="54276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z="2800" dirty="0" smtClean="0"/>
              <a:t>Potential and Exposure for Strategic Uncertainty</a:t>
            </a:r>
          </a:p>
        </p:txBody>
      </p:sp>
      <p:graphicFrame>
        <p:nvGraphicFramePr>
          <p:cNvPr id="2765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985359"/>
              </p:ext>
            </p:extLst>
          </p:nvPr>
        </p:nvGraphicFramePr>
        <p:xfrm>
          <a:off x="457200" y="990600"/>
          <a:ext cx="7772400" cy="5029200"/>
        </p:xfrm>
        <a:graphic>
          <a:graphicData uri="http://schemas.openxmlformats.org/drawingml/2006/table">
            <a:tbl>
              <a:tblPr/>
              <a:tblGrid>
                <a:gridCol w="2044700"/>
                <a:gridCol w="2863850"/>
                <a:gridCol w="2863850"/>
              </a:tblGrid>
              <a:tr h="362219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Categories of  Strategic Uncertainty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Examples of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72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Potentials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Exposures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742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Business/</a:t>
                      </a:r>
                    </a:p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Operational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Superior cost control/operational efficiency, Superior workforce, Creating synergies through scope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Business interruption, Loss of key employees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40495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Financial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 financial position, Access to equity funds/investors, Attractive financing terms (amounts and terms), Financial reserves (pursue unanticipated opportunities, weather financial shocks, etc.)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Rising interest rates, Loss of lender, Highly leveraged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17" name="Text Box 23"/>
          <p:cNvSpPr txBox="1">
            <a:spLocks noChangeArrowheads="1"/>
          </p:cNvSpPr>
          <p:nvPr/>
        </p:nvSpPr>
        <p:spPr bwMode="auto">
          <a:xfrm>
            <a:off x="685800" y="5867400"/>
            <a:ext cx="8004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sz="1200">
                <a:latin typeface="Tahoma" panose="020B0604030504040204" pitchFamily="34" charset="0"/>
              </a:rPr>
              <a:t>Detre J. et al. “Scorecarding and Heat Mapping: Tools and Concepts for Assessing Strategic Uncertainty”.</a:t>
            </a:r>
          </a:p>
        </p:txBody>
      </p:sp>
      <p:sp>
        <p:nvSpPr>
          <p:cNvPr id="55318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2800" dirty="0" smtClean="0"/>
              <a:t>Potential and Exposure for Strategic Uncertainty</a:t>
            </a:r>
          </a:p>
        </p:txBody>
      </p:sp>
      <p:graphicFrame>
        <p:nvGraphicFramePr>
          <p:cNvPr id="2867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167512"/>
              </p:ext>
            </p:extLst>
          </p:nvPr>
        </p:nvGraphicFramePr>
        <p:xfrm>
          <a:off x="469900" y="1096962"/>
          <a:ext cx="8229600" cy="4797426"/>
        </p:xfrm>
        <a:graphic>
          <a:graphicData uri="http://schemas.openxmlformats.org/drawingml/2006/table">
            <a:tbl>
              <a:tblPr/>
              <a:tblGrid>
                <a:gridCol w="2165350"/>
                <a:gridCol w="3032125"/>
                <a:gridCol w="3032125"/>
              </a:tblGrid>
              <a:tr h="4651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Categories of  Strategic Uncertainty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Examples of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59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Potentials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Exposures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06600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 Conditions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 brand, Strong complementary products and bundling potential, First mover advantages, Create high switching costs (create loyalty)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Pricing pressure/discounting by competitors, Loss of market share, Consolidation of customer industry, Hyper-competition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09738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Technology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Speed of innovation and commercialization, Niches not attractive to others, Enhanced learning capacity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Limited acceptance of biotechnology, Slow to commercialize new products, Competitor has preferred standards/platform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41" name="Text Box 23"/>
          <p:cNvSpPr txBox="1">
            <a:spLocks noChangeArrowheads="1"/>
          </p:cNvSpPr>
          <p:nvPr/>
        </p:nvSpPr>
        <p:spPr bwMode="auto">
          <a:xfrm>
            <a:off x="685800" y="5867400"/>
            <a:ext cx="8004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sz="1200">
                <a:latin typeface="Tahoma" panose="020B0604030504040204" pitchFamily="34" charset="0"/>
              </a:rPr>
              <a:t>Detre J. et al. “Scorecarding and Heat Mapping: Tools and Concepts for Assessing Strategic Uncertainty”.</a:t>
            </a:r>
          </a:p>
        </p:txBody>
      </p:sp>
      <p:sp>
        <p:nvSpPr>
          <p:cNvPr id="56342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2800" dirty="0" smtClean="0"/>
              <a:t>Potential and Exposure for Strategic Uncertainty</a:t>
            </a:r>
          </a:p>
        </p:txBody>
      </p:sp>
      <p:graphicFrame>
        <p:nvGraphicFramePr>
          <p:cNvPr id="29699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1952338"/>
              </p:ext>
            </p:extLst>
          </p:nvPr>
        </p:nvGraphicFramePr>
        <p:xfrm>
          <a:off x="457200" y="947736"/>
          <a:ext cx="8229600" cy="4767264"/>
        </p:xfrm>
        <a:graphic>
          <a:graphicData uri="http://schemas.openxmlformats.org/drawingml/2006/table">
            <a:tbl>
              <a:tblPr/>
              <a:tblGrid>
                <a:gridCol w="2165350"/>
                <a:gridCol w="3032125"/>
                <a:gridCol w="3032125"/>
              </a:tblGrid>
              <a:tr h="528638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Categories of  Strategic Uncertainty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Examples of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8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Potentials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Exposures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05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Business Relationships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Strong market position of distributors, Strong relationship with processors, Enhanced learning, Access to future opportunities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Dependence on distributors, Not a preferred supplier to processor, Not a key account to suppliers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563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Policy &amp; Regulation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Increasing market from more open trade, Patent protection, Speed of approval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t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Changes in intellectual property law, Changes in farm income support, Local limits on technology adoption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365" name="Text Box 23"/>
          <p:cNvSpPr txBox="1">
            <a:spLocks noChangeArrowheads="1"/>
          </p:cNvSpPr>
          <p:nvPr/>
        </p:nvSpPr>
        <p:spPr bwMode="auto">
          <a:xfrm>
            <a:off x="685800" y="5867400"/>
            <a:ext cx="80041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sz="1200">
                <a:latin typeface="Tahoma" panose="020B0604030504040204" pitchFamily="34" charset="0"/>
              </a:rPr>
              <a:t>Detre J. et al. “Scorecarding and Heat Mapping: Tools and Concepts for Assessing Strategic Uncertainty”.</a:t>
            </a:r>
          </a:p>
        </p:txBody>
      </p:sp>
      <p:sp>
        <p:nvSpPr>
          <p:cNvPr id="57366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Strategic Uncertainty Assessment Scorecard for Potential</a:t>
            </a:r>
          </a:p>
        </p:txBody>
      </p:sp>
      <p:graphicFrame>
        <p:nvGraphicFramePr>
          <p:cNvPr id="33795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173757"/>
              </p:ext>
            </p:extLst>
          </p:nvPr>
        </p:nvGraphicFramePr>
        <p:xfrm>
          <a:off x="457200" y="1295400"/>
          <a:ext cx="8229600" cy="4433888"/>
        </p:xfrm>
        <a:graphic>
          <a:graphicData uri="http://schemas.openxmlformats.org/drawingml/2006/table">
            <a:tbl>
              <a:tblPr/>
              <a:tblGrid>
                <a:gridCol w="2543175"/>
                <a:gridCol w="717550"/>
                <a:gridCol w="398463"/>
                <a:gridCol w="398462"/>
                <a:gridCol w="396875"/>
                <a:gridCol w="788988"/>
                <a:gridCol w="287337"/>
                <a:gridCol w="717550"/>
                <a:gridCol w="396875"/>
                <a:gridCol w="398463"/>
                <a:gridCol w="398462"/>
                <a:gridCol w="787400"/>
              </a:tblGrid>
              <a:tr h="396287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Categories of Strategic Uncertainty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Potential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Likelihood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628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33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Business/Operational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905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Financial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33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 Conditions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633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Technology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123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Business Relationships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87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Policy &amp; Regulation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5" marB="4572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8942" name="Text Box 96"/>
          <p:cNvSpPr txBox="1">
            <a:spLocks noChangeArrowheads="1"/>
          </p:cNvSpPr>
          <p:nvPr/>
        </p:nvSpPr>
        <p:spPr bwMode="auto">
          <a:xfrm>
            <a:off x="0" y="5943600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sz="1200">
                <a:latin typeface="Tahoma" panose="020B0604030504040204" pitchFamily="34" charset="0"/>
              </a:rPr>
              <a:t>Detre, Briggeman, Boehlje and Gray. “Scorecarding and Heat Mapping: Tools and Concepts for Assessing Strategic Uncertainty”.</a:t>
            </a:r>
          </a:p>
        </p:txBody>
      </p:sp>
      <p:sp>
        <p:nvSpPr>
          <p:cNvPr id="78943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Strategic Uncertainty Assessment Scorecard for Exposure</a:t>
            </a:r>
          </a:p>
        </p:txBody>
      </p:sp>
      <p:graphicFrame>
        <p:nvGraphicFramePr>
          <p:cNvPr id="34819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569667945"/>
              </p:ext>
            </p:extLst>
          </p:nvPr>
        </p:nvGraphicFramePr>
        <p:xfrm>
          <a:off x="457200" y="1295400"/>
          <a:ext cx="8229600" cy="4333876"/>
        </p:xfrm>
        <a:graphic>
          <a:graphicData uri="http://schemas.openxmlformats.org/drawingml/2006/table">
            <a:tbl>
              <a:tblPr/>
              <a:tblGrid>
                <a:gridCol w="2543175"/>
                <a:gridCol w="717550"/>
                <a:gridCol w="398463"/>
                <a:gridCol w="398462"/>
                <a:gridCol w="396875"/>
                <a:gridCol w="788988"/>
                <a:gridCol w="287337"/>
                <a:gridCol w="717550"/>
                <a:gridCol w="396875"/>
                <a:gridCol w="398463"/>
                <a:gridCol w="398462"/>
                <a:gridCol w="787400"/>
              </a:tblGrid>
              <a:tr h="39623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Categories of Strategic Uncertainty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Exposure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Likelihood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Low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High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02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Business/Operational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02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Financial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8022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Market Conditions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672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Technology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03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Business Relationships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3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Policy &amp; Regulation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75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9966" name="Text Box 96"/>
          <p:cNvSpPr txBox="1">
            <a:spLocks noChangeArrowheads="1"/>
          </p:cNvSpPr>
          <p:nvPr/>
        </p:nvSpPr>
        <p:spPr bwMode="auto">
          <a:xfrm>
            <a:off x="261938" y="5867400"/>
            <a:ext cx="8882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sz="1200">
                <a:latin typeface="Tahoma" panose="020B0604030504040204" pitchFamily="34" charset="0"/>
              </a:rPr>
              <a:t>Detre, Briggeman, Boehlje and Gray.“Scorecarding and Heat Mapping: Tools and Concepts for Assessing Strategic Uncertainty”.</a:t>
            </a:r>
          </a:p>
        </p:txBody>
      </p:sp>
      <p:sp>
        <p:nvSpPr>
          <p:cNvPr id="79967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z="3200" smtClean="0"/>
              <a:t>Interpretation of the Uncertainty Scorecard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4876800"/>
          </a:xfrm>
        </p:spPr>
        <p:txBody>
          <a:bodyPr/>
          <a:lstStyle/>
          <a:p>
            <a:pPr eaLnBrk="1" hangingPunct="1"/>
            <a:r>
              <a:rPr lang="en-US" sz="2800" smtClean="0"/>
              <a:t>Numerical evaluation of uncertainty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2800" smtClean="0"/>
              <a:t>Managing exposure while capturing potential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2800" smtClean="0"/>
              <a:t>Multiple views of uncertainty – individual assessments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2800" smtClean="0"/>
              <a:t>Building Consensus</a:t>
            </a:r>
          </a:p>
          <a:p>
            <a:pPr eaLnBrk="1" hangingPunct="1"/>
            <a:endParaRPr lang="en-US" sz="1600" smtClean="0"/>
          </a:p>
          <a:p>
            <a:pPr eaLnBrk="1" hangingPunct="1"/>
            <a:r>
              <a:rPr lang="en-US" sz="2800" smtClean="0"/>
              <a:t>Visualizing/Mapping the uncertainty</a:t>
            </a:r>
          </a:p>
          <a:p>
            <a:pPr lvl="1"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80900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Scorecard?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Align strategy with uncertain future</a:t>
            </a:r>
          </a:p>
          <a:p>
            <a:r>
              <a:rPr lang="en-US" dirty="0" smtClean="0"/>
              <a:t>Surface unexpected events or “surprises”</a:t>
            </a:r>
          </a:p>
          <a:p>
            <a:r>
              <a:rPr lang="en-US" dirty="0" smtClean="0"/>
              <a:t>Develop consensus on key uncertainties</a:t>
            </a:r>
          </a:p>
          <a:p>
            <a:r>
              <a:rPr lang="en-US" dirty="0" smtClean="0"/>
              <a:t>Focus on highest priority exposures and </a:t>
            </a:r>
            <a:r>
              <a:rPr lang="en-US" b="1" dirty="0" smtClean="0"/>
              <a:t>potential</a:t>
            </a:r>
          </a:p>
        </p:txBody>
      </p:sp>
      <p:sp>
        <p:nvSpPr>
          <p:cNvPr id="82948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838200"/>
            <a:ext cx="5105400" cy="284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1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50292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Rectangle 128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Potential and Exposure Graphs</a:t>
            </a:r>
          </a:p>
        </p:txBody>
      </p:sp>
      <p:sp>
        <p:nvSpPr>
          <p:cNvPr id="89093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Putting the Two Together</a:t>
            </a:r>
          </a:p>
        </p:txBody>
      </p:sp>
      <p:pic>
        <p:nvPicPr>
          <p:cNvPr id="90115" name="Picture 27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349375"/>
            <a:ext cx="8839200" cy="4751388"/>
          </a:xfrm>
        </p:spPr>
      </p:pic>
      <p:pic>
        <p:nvPicPr>
          <p:cNvPr id="5452" name="Picture 3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31575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53" name="Picture 3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05000"/>
            <a:ext cx="31575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12" name="Picture 39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886200"/>
            <a:ext cx="31575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13" name="Picture 3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62400"/>
            <a:ext cx="315753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Identifying Uncertainties and Their Strategic Implications</a:t>
            </a:r>
            <a:endParaRPr lang="en-US" dirty="0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Domain of Uncertainty</a:t>
            </a:r>
          </a:p>
          <a:p>
            <a:r>
              <a:rPr lang="en-US" smtClean="0"/>
              <a:t>Sensitivity Analysis as a tool for organizing decisions under uncertainty</a:t>
            </a:r>
          </a:p>
          <a:p>
            <a:pPr lvl="1"/>
            <a:r>
              <a:rPr lang="en-US" smtClean="0"/>
              <a:t>Defining Problems</a:t>
            </a:r>
          </a:p>
          <a:p>
            <a:pPr lvl="1"/>
            <a:r>
              <a:rPr lang="en-US" smtClean="0"/>
              <a:t>Identifying Uncertainties</a:t>
            </a:r>
          </a:p>
          <a:p>
            <a:pPr lvl="1"/>
            <a:r>
              <a:rPr lang="en-US" smtClean="0"/>
              <a:t>Preparing Strategies</a:t>
            </a:r>
            <a:endParaRPr lang="en-US" dirty="0" smtClean="0"/>
          </a:p>
        </p:txBody>
      </p:sp>
      <p:sp>
        <p:nvSpPr>
          <p:cNvPr id="46084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Scenarios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3 different ways:</a:t>
            </a:r>
          </a:p>
          <a:p>
            <a:pPr lvl="1"/>
            <a:r>
              <a:rPr lang="en-US" sz="2400" smtClean="0"/>
              <a:t>Intuitively: find some major themes and story lines to organize the elements</a:t>
            </a:r>
          </a:p>
          <a:p>
            <a:pPr lvl="1"/>
            <a:r>
              <a:rPr lang="en-US" sz="2400" smtClean="0"/>
              <a:t>Heuristically: select the two most important uncertainties and place them in a matrix</a:t>
            </a:r>
          </a:p>
          <a:p>
            <a:pPr lvl="1"/>
            <a:r>
              <a:rPr lang="en-US" sz="2400" smtClean="0"/>
              <a:t>Statistically: combine the outcomes of all the key uncertainties into internally consistent strings to provide feasible boundaries</a:t>
            </a:r>
          </a:p>
          <a:p>
            <a:pPr lvl="1"/>
            <a:r>
              <a:rPr lang="en-US" sz="2400" smtClean="0"/>
              <a:t>Name the scenario</a:t>
            </a:r>
          </a:p>
          <a:p>
            <a:pPr lvl="1"/>
            <a:r>
              <a:rPr lang="en-US" sz="2400" smtClean="0"/>
              <a:t>State the assumptions clearly</a:t>
            </a:r>
          </a:p>
          <a:p>
            <a:pPr lvl="1"/>
            <a:endParaRPr lang="en-US" sz="2400" dirty="0" smtClean="0"/>
          </a:p>
        </p:txBody>
      </p:sp>
      <p:sp>
        <p:nvSpPr>
          <p:cNvPr id="94212" name="Rectangle 3"/>
          <p:cNvSpPr>
            <a:spLocks noChangeArrowheads="1"/>
          </p:cNvSpPr>
          <p:nvPr/>
        </p:nvSpPr>
        <p:spPr bwMode="auto">
          <a:xfrm>
            <a:off x="3505200" y="632460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228600"/>
            <a:ext cx="4279900" cy="594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 Scenarios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tests of internal consistency:</a:t>
            </a:r>
          </a:p>
          <a:p>
            <a:pPr lvl="1"/>
            <a:r>
              <a:rPr lang="en-US" dirty="0" smtClean="0"/>
              <a:t>Are the trends compatible within the chosen time frame?</a:t>
            </a:r>
          </a:p>
          <a:p>
            <a:pPr lvl="1"/>
            <a:r>
              <a:rPr lang="en-US" dirty="0" smtClean="0"/>
              <a:t>Do the scenarios combine outcomes of uncertainties that indeed go together?</a:t>
            </a:r>
          </a:p>
          <a:p>
            <a:pPr lvl="1"/>
            <a:r>
              <a:rPr lang="en-US" dirty="0" smtClean="0"/>
              <a:t>Are the major stakeholders placed in positions they do not like and can change? </a:t>
            </a:r>
          </a:p>
        </p:txBody>
      </p:sp>
      <p:sp>
        <p:nvSpPr>
          <p:cNvPr id="97284" name="Rectangle 3"/>
          <p:cNvSpPr>
            <a:spLocks noChangeArrowheads="1"/>
          </p:cNvSpPr>
          <p:nvPr/>
        </p:nvSpPr>
        <p:spPr bwMode="auto">
          <a:xfrm>
            <a:off x="3505200" y="632460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variables drive results?</a:t>
            </a:r>
          </a:p>
          <a:p>
            <a:endParaRPr lang="en-US" dirty="0"/>
          </a:p>
          <a:p>
            <a:r>
              <a:rPr lang="en-US" dirty="0" smtClean="0"/>
              <a:t>Are results more sensitive to key decisions?</a:t>
            </a:r>
          </a:p>
          <a:p>
            <a:endParaRPr lang="en-US" dirty="0"/>
          </a:p>
          <a:p>
            <a:r>
              <a:rPr lang="en-US" dirty="0" smtClean="0"/>
              <a:t>Can we manage the risk using </a:t>
            </a:r>
            <a:r>
              <a:rPr lang="en-US" smtClean="0"/>
              <a:t>this insight?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95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 Strategies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Identify best strategies for each scenario</a:t>
            </a:r>
          </a:p>
          <a:p>
            <a:r>
              <a:rPr lang="en-US" smtClean="0"/>
              <a:t>Try to identify core elements (decisions that hold across a number of “likely” scenarios)</a:t>
            </a:r>
          </a:p>
          <a:p>
            <a:r>
              <a:rPr lang="en-US" smtClean="0"/>
              <a:t>Identify contingent elements that could allow rapid response to “revealed” future</a:t>
            </a:r>
          </a:p>
        </p:txBody>
      </p:sp>
      <p:sp>
        <p:nvSpPr>
          <p:cNvPr id="99332" name="Rectangle 3"/>
          <p:cNvSpPr>
            <a:spLocks noChangeArrowheads="1"/>
          </p:cNvSpPr>
          <p:nvPr/>
        </p:nvSpPr>
        <p:spPr bwMode="auto">
          <a:xfrm>
            <a:off x="3505200" y="6324600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Strategic Uncertainty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the next 3 minutes write down 2 key strategic uncertainties that you face in your business today.</a:t>
            </a:r>
          </a:p>
        </p:txBody>
      </p:sp>
      <p:sp>
        <p:nvSpPr>
          <p:cNvPr id="47108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18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Tactical vs. Strategic Uncertainty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Tactical</a:t>
            </a:r>
          </a:p>
          <a:p>
            <a:pPr lvl="1"/>
            <a:r>
              <a:rPr lang="en-US" smtClean="0"/>
              <a:t>Obvious, easily measured, manageable</a:t>
            </a:r>
          </a:p>
          <a:p>
            <a:pPr lvl="1"/>
            <a:r>
              <a:rPr lang="en-US" smtClean="0"/>
              <a:t>Pricing, productivity, liability</a:t>
            </a:r>
          </a:p>
          <a:p>
            <a:r>
              <a:rPr lang="en-US" smtClean="0"/>
              <a:t>Strategic</a:t>
            </a:r>
          </a:p>
          <a:p>
            <a:pPr lvl="1"/>
            <a:r>
              <a:rPr lang="en-US" smtClean="0"/>
              <a:t>Not obvious, hard to measure, difficult to manage</a:t>
            </a:r>
          </a:p>
          <a:p>
            <a:pPr lvl="1"/>
            <a:r>
              <a:rPr lang="en-US" smtClean="0"/>
              <a:t>Market environment, technological innovation, political environment</a:t>
            </a:r>
          </a:p>
          <a:p>
            <a:endParaRPr lang="en-US" smtClean="0"/>
          </a:p>
        </p:txBody>
      </p:sp>
      <p:sp>
        <p:nvSpPr>
          <p:cNvPr id="48132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Domain of Uncertainty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Business/Operation uncertainty</a:t>
            </a:r>
          </a:p>
          <a:p>
            <a:r>
              <a:rPr lang="en-US" smtClean="0"/>
              <a:t>Financial uncertainty</a:t>
            </a:r>
          </a:p>
          <a:p>
            <a:r>
              <a:rPr lang="en-US" smtClean="0"/>
              <a:t>Market uncertainty</a:t>
            </a:r>
          </a:p>
          <a:p>
            <a:r>
              <a:rPr lang="en-US" smtClean="0"/>
              <a:t>Technological uncertainty </a:t>
            </a:r>
          </a:p>
          <a:p>
            <a:r>
              <a:rPr lang="en-US" smtClean="0"/>
              <a:t>Business relationship uncertainty </a:t>
            </a:r>
          </a:p>
          <a:p>
            <a:r>
              <a:rPr lang="en-US" smtClean="0"/>
              <a:t>Policy/regulatory uncertainty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50180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How Do We Think About Strategic Uncertainty?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57350"/>
            <a:ext cx="8240713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Often we focus on the downside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7" name="Picture 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676400"/>
            <a:ext cx="8240712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Rectangle 43"/>
          <p:cNvSpPr>
            <a:spLocks noChangeArrowheads="1"/>
          </p:cNvSpPr>
          <p:nvPr/>
        </p:nvSpPr>
        <p:spPr bwMode="auto">
          <a:xfrm>
            <a:off x="3484563" y="2925763"/>
            <a:ext cx="3806825" cy="17700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52229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Pursue Upside and Manage Downside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828800"/>
            <a:ext cx="8240712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1562100" y="3973513"/>
            <a:ext cx="1366838" cy="7635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53253" name="Line 6"/>
          <p:cNvSpPr>
            <a:spLocks noChangeShapeType="1"/>
          </p:cNvSpPr>
          <p:nvPr/>
        </p:nvSpPr>
        <p:spPr bwMode="auto">
          <a:xfrm>
            <a:off x="2928938" y="3959225"/>
            <a:ext cx="0" cy="763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Box 3"/>
          <p:cNvSpPr txBox="1">
            <a:spLocks noChangeArrowheads="1"/>
          </p:cNvSpPr>
          <p:nvPr/>
        </p:nvSpPr>
        <p:spPr bwMode="auto">
          <a:xfrm>
            <a:off x="3505200" y="6324600"/>
            <a:ext cx="4724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400">
                <a:latin typeface="Arial" panose="020B0604020202020204" pitchFamily="34" charset="0"/>
              </a:rPr>
              <a:t>Structuring Decisions: Innovating Through Turbulence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CAB template</Template>
  <TotalTime>594</TotalTime>
  <Words>1082</Words>
  <Application>Microsoft Office PowerPoint</Application>
  <PresentationFormat>On-screen Show (4:3)</PresentationFormat>
  <Paragraphs>313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Tahoma</vt:lpstr>
      <vt:lpstr>Times New Roman</vt:lpstr>
      <vt:lpstr>Wingdings</vt:lpstr>
      <vt:lpstr>1_Custom Design</vt:lpstr>
      <vt:lpstr>Office Theme</vt:lpstr>
      <vt:lpstr>Custom Design</vt:lpstr>
      <vt:lpstr>2_Custom Design</vt:lpstr>
      <vt:lpstr>Strategic Decision Making</vt:lpstr>
      <vt:lpstr>Identifying Uncertainties and Their Strategic Implications</vt:lpstr>
      <vt:lpstr>Strategic Uncertainty</vt:lpstr>
      <vt:lpstr>PowerPoint Presentation</vt:lpstr>
      <vt:lpstr>Tactical vs. Strategic Uncertainty</vt:lpstr>
      <vt:lpstr>The Domain of Uncertainty</vt:lpstr>
      <vt:lpstr>How Do We Think About Strategic Uncertainty?</vt:lpstr>
      <vt:lpstr>Often we focus on the downside</vt:lpstr>
      <vt:lpstr>Pursue Upside and Manage Downside</vt:lpstr>
      <vt:lpstr>Uncertainty</vt:lpstr>
      <vt:lpstr>Potential and Exposure for Strategic Uncertainty</vt:lpstr>
      <vt:lpstr>Potential and Exposure for Strategic Uncertainty</vt:lpstr>
      <vt:lpstr>Potential and Exposure for Strategic Uncertainty</vt:lpstr>
      <vt:lpstr>Strategic Uncertainty Assessment Scorecard for Potential</vt:lpstr>
      <vt:lpstr>Strategic Uncertainty Assessment Scorecard for Exposure</vt:lpstr>
      <vt:lpstr>Interpretation of the Uncertainty Scorecard</vt:lpstr>
      <vt:lpstr>Why Scorecard?</vt:lpstr>
      <vt:lpstr>Potential and Exposure Graphs</vt:lpstr>
      <vt:lpstr>Putting the Two Together</vt:lpstr>
      <vt:lpstr>Construct Scenarios</vt:lpstr>
      <vt:lpstr>PowerPoint Presentation</vt:lpstr>
      <vt:lpstr>Construct Scenarios</vt:lpstr>
      <vt:lpstr>Sensitivity Analysis</vt:lpstr>
      <vt:lpstr>Identify Strategies</vt:lpstr>
    </vt:vector>
  </TitlesOfParts>
  <Company>Agricultural Economics - Purdue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Network Administrator</dc:creator>
  <cp:lastModifiedBy>John W Alger</cp:lastModifiedBy>
  <cp:revision>56</cp:revision>
  <dcterms:created xsi:type="dcterms:W3CDTF">2007-03-09T17:14:09Z</dcterms:created>
  <dcterms:modified xsi:type="dcterms:W3CDTF">2015-08-28T14:13:27Z</dcterms:modified>
</cp:coreProperties>
</file>