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56" r:id="rId1"/>
  </p:sldMasterIdLst>
  <p:notesMasterIdLst>
    <p:notesMasterId r:id="rId18"/>
  </p:notesMasterIdLst>
  <p:handoutMasterIdLst>
    <p:handoutMasterId r:id="rId19"/>
  </p:handoutMasterIdLst>
  <p:sldIdLst>
    <p:sldId id="1283" r:id="rId2"/>
    <p:sldId id="1552" r:id="rId3"/>
    <p:sldId id="1548" r:id="rId4"/>
    <p:sldId id="1129" r:id="rId5"/>
    <p:sldId id="552" r:id="rId6"/>
    <p:sldId id="1477" r:id="rId7"/>
    <p:sldId id="1485" r:id="rId8"/>
    <p:sldId id="1553" r:id="rId9"/>
    <p:sldId id="1554" r:id="rId10"/>
    <p:sldId id="1555" r:id="rId11"/>
    <p:sldId id="1556" r:id="rId12"/>
    <p:sldId id="876" r:id="rId13"/>
    <p:sldId id="1557" r:id="rId14"/>
    <p:sldId id="1549" r:id="rId15"/>
    <p:sldId id="1550" r:id="rId16"/>
    <p:sldId id="1551" r:id="rId17"/>
  </p:sldIdLst>
  <p:sldSz cx="9144000" cy="6858000" type="screen4x3"/>
  <p:notesSz cx="7077075" cy="9363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66"/>
    <a:srgbClr val="0000CC"/>
    <a:srgbClr val="0000FF"/>
    <a:srgbClr val="C0EDF2"/>
    <a:srgbClr val="39E74E"/>
    <a:srgbClr val="9FDE14"/>
    <a:srgbClr val="7CBF33"/>
    <a:srgbClr val="BC8F00"/>
    <a:srgbClr val="D2A000"/>
    <a:srgbClr val="FABE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69" autoAdjust="0"/>
    <p:restoredTop sz="99783" autoAdjust="0"/>
  </p:normalViewPr>
  <p:slideViewPr>
    <p:cSldViewPr>
      <p:cViewPr>
        <p:scale>
          <a:sx n="70" d="100"/>
          <a:sy n="70" d="100"/>
        </p:scale>
        <p:origin x="-1814" y="-69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324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3" d="100"/>
          <a:sy n="73" d="100"/>
        </p:scale>
        <p:origin x="-2928" y="-62"/>
      </p:cViewPr>
      <p:guideLst>
        <p:guide orient="horz" pos="2949"/>
        <p:guide pos="222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7050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en-US" dirty="0" smtClean="0"/>
              <a:t>Orlando, FL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438" y="0"/>
            <a:ext cx="3067050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en-US" dirty="0" smtClean="0"/>
              <a:t>8/28/15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93175"/>
            <a:ext cx="3067050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438" y="8893175"/>
            <a:ext cx="3067050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D1CE0A6-C5CD-4FA6-9D0B-F542E2E05A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0057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7050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438" y="0"/>
            <a:ext cx="3067050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297F790-379E-4C70-98EF-BCAF715B1DA1}" type="datetimeFigureOut">
              <a:rPr lang="en-US"/>
              <a:pPr>
                <a:defRPr/>
              </a:pPr>
              <a:t>7/30/2015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701675"/>
            <a:ext cx="4683125" cy="3511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8025" y="4448175"/>
            <a:ext cx="5661025" cy="4213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3175"/>
            <a:ext cx="3067050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438" y="8893175"/>
            <a:ext cx="3067050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B0C7EBF-B314-4365-9234-4A346DEC17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6616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0" y="5970588"/>
            <a:ext cx="9144000" cy="88741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-9525" y="5791200"/>
            <a:ext cx="2249488" cy="963613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359025" y="5791200"/>
            <a:ext cx="6784975" cy="963613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0" y="228600"/>
            <a:ext cx="9144000" cy="2514600"/>
          </a:xfrm>
          <a:solidFill>
            <a:schemeClr val="accent2"/>
          </a:solidFill>
        </p:spPr>
        <p:txBody>
          <a:bodyPr>
            <a:normAutofit/>
          </a:bodyPr>
          <a:lstStyle>
            <a:lvl1pPr algn="ctr">
              <a:defRPr sz="6600" b="1" cap="small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59025" y="5771470"/>
            <a:ext cx="6705600" cy="950119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7" name="Footer Placeholder 16"/>
          <p:cNvSpPr>
            <a:spLocks noGrp="1"/>
          </p:cNvSpPr>
          <p:nvPr>
            <p:ph type="ftr" sz="quarter" idx="10"/>
          </p:nvPr>
        </p:nvSpPr>
        <p:spPr>
          <a:xfrm>
            <a:off x="2085975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28"/>
          <p:cNvSpPr>
            <a:spLocks noGrp="1"/>
          </p:cNvSpPr>
          <p:nvPr>
            <p:ph type="sldNum" sz="quarter" idx="11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B4EDA8AE-725E-4CAF-A32F-B292F4FDAE6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33545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7FB6465F-2E11-4F97-A8E0-EF2B5E3611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38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6096000" y="0"/>
            <a:ext cx="320675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0"/>
            <a:ext cx="2209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248400"/>
            <a:ext cx="55737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5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D44B5A54-EF2C-4CCE-BADE-0382F58D88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7277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20503"/>
            <a:ext cx="9054147" cy="8640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59411" y="1162770"/>
            <a:ext cx="4095782" cy="411509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98956" y="1162770"/>
            <a:ext cx="4095781" cy="411509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17324" y="6234146"/>
            <a:ext cx="1880915" cy="519878"/>
          </a:xfrm>
          <a:prstGeom prst="rect">
            <a:avLst/>
          </a:prstGeom>
        </p:spPr>
        <p:txBody>
          <a:bodyPr lIns="85423" tIns="42712" rIns="85423" bIns="42712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37354" y="6234146"/>
            <a:ext cx="2869293" cy="519878"/>
          </a:xfrm>
        </p:spPr>
        <p:txBody>
          <a:bodyPr lIns="85423" tIns="42712" rIns="85423" bIns="42712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45762" y="6234146"/>
            <a:ext cx="1880915" cy="519878"/>
          </a:xfrm>
        </p:spPr>
        <p:txBody>
          <a:bodyPr lIns="85423" tIns="42712" rIns="85423" bIns="42712"/>
          <a:lstStyle>
            <a:lvl1pPr>
              <a:defRPr/>
            </a:lvl1pPr>
          </a:lstStyle>
          <a:p>
            <a:fld id="{C4850957-2DF3-4F4A-9251-73992E56AEF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2159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6400800"/>
            <a:ext cx="9144000" cy="4572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349" tIns="45676" rIns="91349" bIns="45676" anchor="ctr"/>
          <a:lstStyle/>
          <a:p>
            <a:pPr algn="ctr" defTabSz="913488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6" name="Picture 7" descr="ABA logo-Horizontal_K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6492875"/>
            <a:ext cx="3111500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Straight Connector 6"/>
          <p:cNvCxnSpPr/>
          <p:nvPr userDrawn="1"/>
        </p:nvCxnSpPr>
        <p:spPr>
          <a:xfrm>
            <a:off x="0" y="1143000"/>
            <a:ext cx="9144000" cy="1588"/>
          </a:xfrm>
          <a:prstGeom prst="line">
            <a:avLst/>
          </a:prstGeom>
          <a:ln w="3175" cap="flat" cmpd="sng" algn="ctr">
            <a:solidFill>
              <a:schemeClr val="accent5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143000"/>
          </a:xfrm>
        </p:spPr>
        <p:txBody>
          <a:bodyPr>
            <a:normAutofit/>
          </a:bodyPr>
          <a:lstStyle>
            <a:lvl1pPr>
              <a:defRPr sz="40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7"/>
            <a:ext cx="8229600" cy="4525963"/>
          </a:xfrm>
        </p:spPr>
        <p:txBody>
          <a:bodyPr/>
          <a:lstStyle>
            <a:lvl1pPr>
              <a:buFont typeface="Arial" pitchFamily="34" charset="0"/>
              <a:buChar char="•"/>
              <a:defRPr>
                <a:solidFill>
                  <a:schemeClr val="bg1"/>
                </a:solidFill>
              </a:defRPr>
            </a:lvl1pPr>
            <a:lvl2pPr>
              <a:buFont typeface="Arial" pitchFamily="34" charset="0"/>
              <a:buChar char="•"/>
              <a:defRPr>
                <a:solidFill>
                  <a:schemeClr val="bg1"/>
                </a:solidFill>
              </a:defRPr>
            </a:lvl2pPr>
            <a:lvl3pPr>
              <a:buFont typeface="Arial" pitchFamily="34" charset="0"/>
              <a:buChar char="•"/>
              <a:defRPr>
                <a:solidFill>
                  <a:schemeClr val="bg1"/>
                </a:solidFill>
              </a:defRPr>
            </a:lvl3pPr>
            <a:lvl4pPr>
              <a:buFont typeface="Arial" pitchFamily="34" charset="0"/>
              <a:buChar char="•"/>
              <a:defRPr>
                <a:solidFill>
                  <a:schemeClr val="bg1"/>
                </a:solidFill>
              </a:defRPr>
            </a:lvl4pPr>
            <a:lvl5pPr>
              <a:buFont typeface="Arial" pitchFamily="34" charset="0"/>
              <a:buChar char="•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2" name="Text Placeholder 4"/>
          <p:cNvSpPr>
            <a:spLocks noGrp="1"/>
          </p:cNvSpPr>
          <p:nvPr>
            <p:ph type="body" idx="10"/>
          </p:nvPr>
        </p:nvSpPr>
        <p:spPr>
          <a:xfrm>
            <a:off x="0" y="6400800"/>
            <a:ext cx="1981200" cy="457200"/>
          </a:xfrm>
        </p:spPr>
        <p:txBody>
          <a:bodyPr>
            <a:noAutofit/>
          </a:bodyPr>
          <a:lstStyle>
            <a:lvl1pPr>
              <a:buNone/>
              <a:defRPr sz="12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900296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6400800"/>
            <a:ext cx="9144000" cy="4572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349" tIns="45676" rIns="91349" bIns="45676" anchor="ctr"/>
          <a:lstStyle/>
          <a:p>
            <a:pPr algn="ctr" defTabSz="913488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pic>
        <p:nvPicPr>
          <p:cNvPr id="6" name="Picture 7" descr="ABA logo-Horizontal_K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6492875"/>
            <a:ext cx="3111500" cy="23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Straight Connector 6"/>
          <p:cNvCxnSpPr/>
          <p:nvPr userDrawn="1"/>
        </p:nvCxnSpPr>
        <p:spPr>
          <a:xfrm>
            <a:off x="0" y="1143000"/>
            <a:ext cx="9144000" cy="1588"/>
          </a:xfrm>
          <a:prstGeom prst="line">
            <a:avLst/>
          </a:prstGeom>
          <a:ln w="3175" cap="flat" cmpd="sng" algn="ctr">
            <a:solidFill>
              <a:schemeClr val="accent5">
                <a:lumMod val="20000"/>
                <a:lumOff val="80000"/>
              </a:schemeClr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1143000"/>
          </a:xfrm>
        </p:spPr>
        <p:txBody>
          <a:bodyPr>
            <a:normAutofit/>
          </a:bodyPr>
          <a:lstStyle>
            <a:lvl1pPr>
              <a:defRPr sz="40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7"/>
            <a:ext cx="8229600" cy="4525963"/>
          </a:xfrm>
        </p:spPr>
        <p:txBody>
          <a:bodyPr/>
          <a:lstStyle>
            <a:lvl1pPr>
              <a:buFont typeface="Arial" pitchFamily="34" charset="0"/>
              <a:buChar char="•"/>
              <a:defRPr>
                <a:solidFill>
                  <a:schemeClr val="bg1"/>
                </a:solidFill>
              </a:defRPr>
            </a:lvl1pPr>
            <a:lvl2pPr>
              <a:buFont typeface="Arial" pitchFamily="34" charset="0"/>
              <a:buChar char="•"/>
              <a:defRPr>
                <a:solidFill>
                  <a:schemeClr val="bg1"/>
                </a:solidFill>
              </a:defRPr>
            </a:lvl2pPr>
            <a:lvl3pPr>
              <a:buFont typeface="Arial" pitchFamily="34" charset="0"/>
              <a:buChar char="•"/>
              <a:defRPr>
                <a:solidFill>
                  <a:schemeClr val="bg1"/>
                </a:solidFill>
              </a:defRPr>
            </a:lvl3pPr>
            <a:lvl4pPr>
              <a:buFont typeface="Arial" pitchFamily="34" charset="0"/>
              <a:buChar char="•"/>
              <a:defRPr>
                <a:solidFill>
                  <a:schemeClr val="bg1"/>
                </a:solidFill>
              </a:defRPr>
            </a:lvl4pPr>
            <a:lvl5pPr>
              <a:buFont typeface="Arial" pitchFamily="34" charset="0"/>
              <a:buChar char="•"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2" name="Text Placeholder 4"/>
          <p:cNvSpPr>
            <a:spLocks noGrp="1"/>
          </p:cNvSpPr>
          <p:nvPr>
            <p:ph type="body" idx="10"/>
          </p:nvPr>
        </p:nvSpPr>
        <p:spPr>
          <a:xfrm>
            <a:off x="0" y="6400800"/>
            <a:ext cx="1981200" cy="457200"/>
          </a:xfrm>
        </p:spPr>
        <p:txBody>
          <a:bodyPr>
            <a:noAutofit/>
          </a:bodyPr>
          <a:lstStyle>
            <a:lvl1pPr>
              <a:buNone/>
              <a:defRPr sz="1200"/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90029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52400"/>
            <a:ext cx="8153400" cy="1066800"/>
          </a:xfrm>
        </p:spPr>
        <p:txBody>
          <a:bodyPr/>
          <a:lstStyle>
            <a:lvl1pPr>
              <a:defRPr b="1" i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D9B9A40D-3688-44ED-9F1C-59BB78F03A1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99038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11"/>
          <p:cNvSpPr>
            <a:spLocks noGrp="1"/>
          </p:cNvSpPr>
          <p:nvPr>
            <p:ph type="dt" sz="half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5"/>
          </a:xfrm>
        </p:spPr>
        <p:txBody>
          <a:bodyPr/>
          <a:lstStyle>
            <a:lvl1pPr algn="ctr">
              <a:defRPr sz="2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A26AA58D-9681-4F1A-8EAD-F1A307DA3EF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3398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9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>
            <a:lvl1pPr algn="ctr">
              <a:defRPr/>
            </a:lvl1pPr>
          </a:lstStyle>
          <a:p>
            <a:pPr>
              <a:defRPr/>
            </a:pPr>
            <a:fld id="{13743A91-7DA5-4A54-935F-E6637E0398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121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rtlCol="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 algn="ctr">
              <a:defRPr/>
            </a:lvl1pPr>
          </a:lstStyle>
          <a:p>
            <a:pPr>
              <a:defRPr/>
            </a:pPr>
            <a:fld id="{4D147B78-E04D-4901-8672-5A26A4DEBB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342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45A79D62-16E0-4C8B-B8C4-0797665278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356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8D1FF519-E5D5-4ACE-9010-6D8ACC007A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385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>
            <a:normAutofit/>
          </a:bodyPr>
          <a:lstStyle>
            <a:lvl1pPr algn="l">
              <a:buNone/>
              <a:defRPr sz="3400" b="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FAFA16A6-F710-4A89-B137-FE5DF639AF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597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white">
          <a:xfrm>
            <a:off x="-9525" y="4572000"/>
            <a:ext cx="9144000" cy="887413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-9525" y="4664075"/>
            <a:ext cx="1463675" cy="7127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544638" y="4654550"/>
            <a:ext cx="7599362" cy="712788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 bwMode="white">
          <a:xfrm>
            <a:off x="1447800" y="0"/>
            <a:ext cx="100013" cy="6867525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  <a:prstGeom prst="rect">
            <a:avLst/>
          </a:prstGeom>
        </p:spPr>
        <p:txBody>
          <a:bodyPr rtlCol="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50"/>
            <a:ext cx="1447800" cy="663575"/>
          </a:xfrm>
        </p:spPr>
        <p:txBody>
          <a:bodyPr rtlCol="0"/>
          <a:lstStyle>
            <a:lvl1pPr algn="ctr">
              <a:defRPr sz="2800"/>
            </a:lvl1pPr>
          </a:lstStyle>
          <a:p>
            <a:pPr>
              <a:defRPr/>
            </a:pPr>
            <a:fld id="{8EAFEED3-85BE-4F05-BFC8-79C579CBDD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1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400"/>
            <a:ext cx="4572000" cy="365125"/>
          </a:xfrm>
        </p:spPr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4302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21"/>
          <p:cNvSpPr>
            <a:spLocks noGrp="1"/>
          </p:cNvSpPr>
          <p:nvPr>
            <p:ph type="title"/>
          </p:nvPr>
        </p:nvSpPr>
        <p:spPr bwMode="auto">
          <a:xfrm>
            <a:off x="609600" y="152400"/>
            <a:ext cx="81534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612775" y="1600200"/>
            <a:ext cx="8153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400"/>
            <a:ext cx="5421313" cy="365125"/>
          </a:xfrm>
          <a:prstGeom prst="rect">
            <a:avLst/>
          </a:prstGeom>
        </p:spPr>
        <p:txBody>
          <a:bodyPr vert="horz" anchor="ctr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5075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1279525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79525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229600" y="6365875"/>
            <a:ext cx="533400" cy="244475"/>
          </a:xfrm>
          <a:prstGeom prst="rect">
            <a:avLst/>
          </a:prstGeom>
        </p:spPr>
        <p:txBody>
          <a:bodyPr vert="horz" anchor="ctr" anchorCtr="0">
            <a:noAutofit/>
          </a:bodyPr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1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D124E0C4-91FF-4094-A08B-DEB97922F67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53" r:id="rId1"/>
    <p:sldLayoutId id="2147484154" r:id="rId2"/>
    <p:sldLayoutId id="2147484155" r:id="rId3"/>
    <p:sldLayoutId id="2147484156" r:id="rId4"/>
    <p:sldLayoutId id="2147484157" r:id="rId5"/>
    <p:sldLayoutId id="2147484158" r:id="rId6"/>
    <p:sldLayoutId id="2147484159" r:id="rId7"/>
    <p:sldLayoutId id="2147484160" r:id="rId8"/>
    <p:sldLayoutId id="2147484161" r:id="rId9"/>
    <p:sldLayoutId id="2147484162" r:id="rId10"/>
    <p:sldLayoutId id="2147484163" r:id="rId11"/>
    <p:sldLayoutId id="2147484165" r:id="rId12"/>
    <p:sldLayoutId id="2147484167" r:id="rId13"/>
    <p:sldLayoutId id="2147484168" r:id="rId14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400" b="1" i="1" kern="1200">
          <a:solidFill>
            <a:srgbClr val="375439"/>
          </a:solidFill>
          <a:latin typeface="Arial" pitchFamily="34" charset="0"/>
          <a:ea typeface="+mj-ea"/>
          <a:cs typeface="Arial" pitchFamily="34" charset="0"/>
        </a:defRPr>
      </a:lvl1pPr>
      <a:lvl2pPr algn="l" rtl="0" fontAlgn="base">
        <a:spcBef>
          <a:spcPct val="0"/>
        </a:spcBef>
        <a:spcAft>
          <a:spcPct val="0"/>
        </a:spcAft>
        <a:defRPr sz="4400" b="1" i="1">
          <a:solidFill>
            <a:srgbClr val="375439"/>
          </a:solidFill>
          <a:latin typeface="Arial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400" b="1" i="1">
          <a:solidFill>
            <a:srgbClr val="375439"/>
          </a:solidFill>
          <a:latin typeface="Arial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400" b="1" i="1">
          <a:solidFill>
            <a:srgbClr val="375439"/>
          </a:solidFill>
          <a:latin typeface="Arial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400" b="1" i="1">
          <a:solidFill>
            <a:srgbClr val="375439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 i="1">
          <a:solidFill>
            <a:srgbClr val="375439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 i="1">
          <a:solidFill>
            <a:srgbClr val="375439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 i="1">
          <a:solidFill>
            <a:srgbClr val="375439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 i="1">
          <a:solidFill>
            <a:srgbClr val="375439"/>
          </a:solidFill>
          <a:latin typeface="Arial" charset="0"/>
          <a:cs typeface="Arial" charset="0"/>
        </a:defRPr>
      </a:lvl9pPr>
    </p:titleStyle>
    <p:bodyStyle>
      <a:lvl1pPr marL="319088" indent="-319088" algn="l" rtl="0" fontAlgn="base">
        <a:spcBef>
          <a:spcPts val="700"/>
        </a:spcBef>
        <a:spcAft>
          <a:spcPct val="0"/>
        </a:spcAft>
        <a:buClr>
          <a:schemeClr val="accent2"/>
        </a:buClr>
        <a:buSzPct val="100000"/>
        <a:buFont typeface="Wingdings" pitchFamily="2" charset="2"/>
        <a:buChar char="§"/>
        <a:defRPr sz="2900" kern="1200">
          <a:solidFill>
            <a:schemeClr val="tx1"/>
          </a:solidFill>
          <a:latin typeface="Arial" pitchFamily="34" charset="0"/>
          <a:ea typeface="+mn-ea"/>
          <a:cs typeface="Times New Roman" pitchFamily="18" charset="0"/>
        </a:defRPr>
      </a:lvl1pPr>
      <a:lvl2pPr marL="639763" indent="-273050" algn="l" rtl="0" fontAlgn="base">
        <a:spcBef>
          <a:spcPts val="550"/>
        </a:spcBef>
        <a:spcAft>
          <a:spcPct val="0"/>
        </a:spcAft>
        <a:buClr>
          <a:schemeClr val="accent1"/>
        </a:buClr>
        <a:buSzPct val="100000"/>
        <a:buFont typeface="Wingdings" pitchFamily="2" charset="2"/>
        <a:buChar char="§"/>
        <a:defRPr sz="2600" kern="1200">
          <a:solidFill>
            <a:schemeClr val="tx1"/>
          </a:solidFill>
          <a:latin typeface="Arial" pitchFamily="34" charset="0"/>
          <a:ea typeface="+mn-ea"/>
          <a:cs typeface="Times New Roman" pitchFamily="18" charset="0"/>
        </a:defRPr>
      </a:lvl2pPr>
      <a:lvl3pPr marL="914400" indent="-228600" algn="l" rtl="0" fontAlgn="base">
        <a:spcBef>
          <a:spcPts val="500"/>
        </a:spcBef>
        <a:spcAft>
          <a:spcPct val="0"/>
        </a:spcAft>
        <a:buClr>
          <a:schemeClr val="accent2"/>
        </a:buClr>
        <a:buSzPct val="100000"/>
        <a:buFont typeface="Wingdings" pitchFamily="2" charset="2"/>
        <a:buChar char="§"/>
        <a:defRPr sz="2300" kern="1200">
          <a:solidFill>
            <a:schemeClr val="tx1"/>
          </a:solidFill>
          <a:latin typeface="Arial" pitchFamily="34" charset="0"/>
          <a:ea typeface="+mn-ea"/>
          <a:cs typeface="Times New Roman" pitchFamily="18" charset="0"/>
        </a:defRPr>
      </a:lvl3pPr>
      <a:lvl4pPr marL="1371600" indent="-228600" algn="l" rtl="0" fontAlgn="base">
        <a:spcBef>
          <a:spcPts val="400"/>
        </a:spcBef>
        <a:spcAft>
          <a:spcPct val="0"/>
        </a:spcAft>
        <a:buClr>
          <a:srgbClr val="A8CDD7"/>
        </a:buClr>
        <a:buSzPct val="100000"/>
        <a:buFont typeface="Wingdings" pitchFamily="2" charset="2"/>
        <a:buChar char="§"/>
        <a:defRPr sz="2000" kern="1200">
          <a:solidFill>
            <a:schemeClr val="tx1"/>
          </a:solidFill>
          <a:latin typeface="Arial" pitchFamily="34" charset="0"/>
          <a:ea typeface="+mn-ea"/>
          <a:cs typeface="Times New Roman" pitchFamily="18" charset="0"/>
        </a:defRPr>
      </a:lvl4pPr>
      <a:lvl5pPr marL="1828800" indent="-228600" algn="l" rtl="0" fontAlgn="base">
        <a:spcBef>
          <a:spcPts val="400"/>
        </a:spcBef>
        <a:spcAft>
          <a:spcPct val="0"/>
        </a:spcAft>
        <a:buClr>
          <a:srgbClr val="C0BEAF"/>
        </a:buClr>
        <a:buSzPct val="100000"/>
        <a:buFont typeface="Wingdings" pitchFamily="2" charset="2"/>
        <a:buChar char="§"/>
        <a:defRPr sz="2000" kern="1200">
          <a:solidFill>
            <a:schemeClr val="tx1"/>
          </a:solidFill>
          <a:latin typeface="Arial" pitchFamily="34" charset="0"/>
          <a:ea typeface="+mn-ea"/>
          <a:cs typeface="Times New Roman" pitchFamily="18" charset="0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5400" dirty="0" smtClean="0"/>
              <a:t>Growth &amp; Evolution of Your Business</a:t>
            </a:r>
            <a:endParaRPr lang="en-US" sz="5400" dirty="0"/>
          </a:p>
        </p:txBody>
      </p:sp>
      <p:sp>
        <p:nvSpPr>
          <p:cNvPr id="14339" name="Subtitle 13"/>
          <p:cNvSpPr>
            <a:spLocks noGrp="1"/>
          </p:cNvSpPr>
          <p:nvPr>
            <p:ph type="subTitle" idx="1"/>
          </p:nvPr>
        </p:nvSpPr>
        <p:spPr>
          <a:xfrm>
            <a:off x="2438400" y="5896822"/>
            <a:ext cx="6705600" cy="950119"/>
          </a:xfrm>
        </p:spPr>
        <p:txBody>
          <a:bodyPr>
            <a:normAutofit fontScale="70000" lnSpcReduction="20000"/>
          </a:bodyPr>
          <a:lstStyle/>
          <a:p>
            <a:pPr>
              <a:spcBef>
                <a:spcPct val="50000"/>
              </a:spcBef>
            </a:pPr>
            <a:r>
              <a:rPr lang="en-US" sz="1500" b="1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Macro Clinic Video Blog</a:t>
            </a:r>
            <a:r>
              <a:rPr lang="en-US" sz="1500" dirty="0" smtClean="0">
                <a:solidFill>
                  <a:schemeClr val="tx1"/>
                </a:solidFill>
                <a:latin typeface="Arial" charset="0"/>
                <a:cs typeface="Arial" charset="0"/>
              </a:rPr>
              <a:t>: http://agstar.com/edge/</a:t>
            </a:r>
          </a:p>
          <a:p>
            <a:pPr>
              <a:spcBef>
                <a:spcPct val="50000"/>
              </a:spcBef>
            </a:pPr>
            <a:r>
              <a:rPr lang="en-US" sz="1500" b="1" dirty="0" smtClean="0">
                <a:latin typeface="Arial" charset="0"/>
                <a:cs typeface="Arial" charset="0"/>
              </a:rPr>
              <a:t>Road Warrior of Agriculture</a:t>
            </a:r>
            <a:r>
              <a:rPr lang="en-US" sz="1500" dirty="0" smtClean="0">
                <a:latin typeface="Arial" charset="0"/>
                <a:cs typeface="Arial" charset="0"/>
              </a:rPr>
              <a:t>:  www.cornandsoybeandigest.com</a:t>
            </a:r>
          </a:p>
          <a:p>
            <a:pPr>
              <a:spcBef>
                <a:spcPct val="50000"/>
              </a:spcBef>
            </a:pPr>
            <a:r>
              <a:rPr lang="en-US" sz="1500" b="1" dirty="0" smtClean="0">
                <a:latin typeface="Arial" charset="0"/>
                <a:cs typeface="Arial" charset="0"/>
              </a:rPr>
              <a:t>Ag Globe Trotter</a:t>
            </a:r>
            <a:r>
              <a:rPr lang="en-US" sz="1500" dirty="0" smtClean="0">
                <a:latin typeface="Arial" charset="0"/>
                <a:cs typeface="Arial" charset="0"/>
              </a:rPr>
              <a:t>:  www.northwestfcs.com</a:t>
            </a:r>
          </a:p>
          <a:p>
            <a:pPr>
              <a:spcBef>
                <a:spcPct val="50000"/>
              </a:spcBef>
            </a:pPr>
            <a:r>
              <a:rPr lang="en-US" sz="1500" b="1" dirty="0" smtClean="0">
                <a:latin typeface="Arial" charset="0"/>
                <a:cs typeface="Arial" charset="0"/>
              </a:rPr>
              <a:t>Dave’s </a:t>
            </a:r>
            <a:r>
              <a:rPr lang="en-US" sz="1500" b="1" dirty="0">
                <a:latin typeface="Arial" charset="0"/>
                <a:cs typeface="Arial" charset="0"/>
              </a:rPr>
              <a:t>GPS &amp; Dashboard Indicators:  </a:t>
            </a:r>
            <a:r>
              <a:rPr lang="en-US" sz="1500" dirty="0">
                <a:latin typeface="Arial" charset="0"/>
                <a:cs typeface="Arial" charset="0"/>
              </a:rPr>
              <a:t>www.farmermac.com</a:t>
            </a:r>
          </a:p>
          <a:p>
            <a:pPr>
              <a:spcBef>
                <a:spcPct val="50000"/>
              </a:spcBef>
            </a:pPr>
            <a:endParaRPr lang="en-US" sz="1500" dirty="0" smtClean="0">
              <a:latin typeface="Arial" charset="0"/>
              <a:cs typeface="Arial" charset="0"/>
            </a:endParaRPr>
          </a:p>
        </p:txBody>
      </p:sp>
      <p:sp>
        <p:nvSpPr>
          <p:cNvPr id="14340" name="Rectangle 3"/>
          <p:cNvSpPr>
            <a:spLocks noChangeArrowheads="1"/>
          </p:cNvSpPr>
          <p:nvPr/>
        </p:nvSpPr>
        <p:spPr bwMode="auto">
          <a:xfrm>
            <a:off x="0" y="3124200"/>
            <a:ext cx="91440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576" tIns="41289" rIns="82576" bIns="41289">
            <a:spAutoFit/>
          </a:bodyPr>
          <a:lstStyle/>
          <a:p>
            <a:pPr algn="ctr" defTabSz="819150">
              <a:lnSpc>
                <a:spcPct val="60000"/>
              </a:lnSpc>
              <a:spcBef>
                <a:spcPct val="50000"/>
              </a:spcBef>
            </a:pPr>
            <a:r>
              <a:rPr lang="en-US" sz="2600" b="1" dirty="0">
                <a:solidFill>
                  <a:schemeClr val="bg1"/>
                </a:solidFill>
                <a:cs typeface="Arial" charset="0"/>
              </a:rPr>
              <a:t>Dr. David M. Kohl</a:t>
            </a:r>
          </a:p>
          <a:p>
            <a:pPr algn="ctr" defTabSz="819150">
              <a:lnSpc>
                <a:spcPct val="60000"/>
              </a:lnSpc>
              <a:spcBef>
                <a:spcPct val="50000"/>
              </a:spcBef>
            </a:pPr>
            <a:r>
              <a:rPr lang="en-US" sz="1500" dirty="0">
                <a:solidFill>
                  <a:schemeClr val="bg1"/>
                </a:solidFill>
                <a:cs typeface="Arial" charset="0"/>
              </a:rPr>
              <a:t>Professor Emeritus, Agricultural and Applied Economics</a:t>
            </a:r>
          </a:p>
          <a:p>
            <a:pPr algn="ctr" defTabSz="819150">
              <a:lnSpc>
                <a:spcPct val="60000"/>
              </a:lnSpc>
              <a:spcBef>
                <a:spcPct val="50000"/>
              </a:spcBef>
            </a:pPr>
            <a:r>
              <a:rPr lang="en-US" sz="1500" dirty="0">
                <a:solidFill>
                  <a:schemeClr val="bg1"/>
                </a:solidFill>
                <a:cs typeface="Arial" charset="0"/>
              </a:rPr>
              <a:t>Virginia Tech, Blacksburg, VA</a:t>
            </a:r>
          </a:p>
        </p:txBody>
      </p:sp>
      <p:pic>
        <p:nvPicPr>
          <p:cNvPr id="14341" name="Picture 19" descr="C:\Documents and Settings\VT\My Documents\My Word Documents\AgriVisions\Agrivisions logo w-blu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4038600"/>
            <a:ext cx="18161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0" y="5486400"/>
            <a:ext cx="9144000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576" tIns="41289" rIns="82576" bIns="41289" anchor="ctr">
            <a:spAutoFit/>
          </a:bodyPr>
          <a:lstStyle/>
          <a:p>
            <a:pPr algn="ctr" defTabSz="819150">
              <a:spcBef>
                <a:spcPct val="50000"/>
              </a:spcBef>
            </a:pPr>
            <a:r>
              <a:rPr lang="en-US" sz="1500" dirty="0">
                <a:solidFill>
                  <a:schemeClr val="bg1"/>
                </a:solidFill>
                <a:cs typeface="Arial" charset="0"/>
              </a:rPr>
              <a:t>(540) 961-2094 (Alicia Morris) | (540) 719-0752 (Angela Meadows) | sullylab@vt.edu </a:t>
            </a:r>
          </a:p>
        </p:txBody>
      </p:sp>
      <p:sp>
        <p:nvSpPr>
          <p:cNvPr id="14343" name="TextBox 7"/>
          <p:cNvSpPr txBox="1">
            <a:spLocks noChangeArrowheads="1"/>
          </p:cNvSpPr>
          <p:nvPr/>
        </p:nvSpPr>
        <p:spPr bwMode="auto">
          <a:xfrm>
            <a:off x="0" y="6088519"/>
            <a:ext cx="2209800" cy="3231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1500" b="1" dirty="0" smtClean="0">
                <a:solidFill>
                  <a:schemeClr val="bg1"/>
                </a:solidFill>
                <a:cs typeface="Arial" charset="0"/>
              </a:rPr>
              <a:t>August 28, 2015</a:t>
            </a:r>
            <a:endParaRPr lang="en-US" sz="1500" b="1" dirty="0">
              <a:solidFill>
                <a:schemeClr val="bg1"/>
              </a:solidFill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Ten Questions of </a:t>
            </a:r>
            <a:br>
              <a:rPr lang="en-US" sz="4000" dirty="0" smtClean="0"/>
            </a:br>
            <a:r>
              <a:rPr lang="en-US" sz="4000" dirty="0" smtClean="0"/>
              <a:t>“True Liquidity”                        (1)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400" dirty="0" smtClean="0"/>
              <a:t>concentration of assets- current</a:t>
            </a:r>
          </a:p>
          <a:p>
            <a:r>
              <a:rPr lang="en-US" sz="2400" dirty="0" smtClean="0"/>
              <a:t>hollow grain bin- verify &amp; confirm</a:t>
            </a:r>
          </a:p>
          <a:p>
            <a:r>
              <a:rPr lang="en-US" sz="2400" dirty="0" smtClean="0"/>
              <a:t>forward pricing- marketing/risk, contract, quality</a:t>
            </a:r>
          </a:p>
          <a:p>
            <a:r>
              <a:rPr lang="en-US" sz="2400" dirty="0" smtClean="0"/>
              <a:t>attitude on risk</a:t>
            </a:r>
          </a:p>
          <a:p>
            <a:r>
              <a:rPr lang="en-US" sz="2400" dirty="0" smtClean="0"/>
              <a:t>accounts receivable</a:t>
            </a:r>
          </a:p>
          <a:p>
            <a:pPr lvl="1"/>
            <a:r>
              <a:rPr lang="en-US" sz="2000" dirty="0" smtClean="0"/>
              <a:t>concentration</a:t>
            </a:r>
          </a:p>
          <a:p>
            <a:pPr lvl="1"/>
            <a:r>
              <a:rPr lang="en-US" sz="2000" dirty="0" smtClean="0"/>
              <a:t>collectable</a:t>
            </a:r>
          </a:p>
          <a:p>
            <a:pPr lvl="1"/>
            <a:r>
              <a:rPr lang="en-US" sz="2000" dirty="0" smtClean="0"/>
              <a:t>timing</a:t>
            </a:r>
          </a:p>
          <a:p>
            <a:r>
              <a:rPr lang="en-US" sz="2400" dirty="0"/>
              <a:t>crops growing in field &amp; livestock in pens</a:t>
            </a:r>
          </a:p>
          <a:p>
            <a:pPr lvl="1"/>
            <a:r>
              <a:rPr lang="en-US" sz="2000" dirty="0"/>
              <a:t>insurance/level</a:t>
            </a:r>
          </a:p>
          <a:p>
            <a:pPr lvl="1"/>
            <a:r>
              <a:rPr lang="en-US" sz="2000" dirty="0"/>
              <a:t>timing</a:t>
            </a:r>
          </a:p>
          <a:p>
            <a:pPr lvl="1"/>
            <a:r>
              <a:rPr lang="en-US" sz="2000" dirty="0" smtClean="0"/>
              <a:t>quality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B9A40D-3688-44ED-9F1C-59BB78F03A12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3135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Ten Questions of </a:t>
            </a:r>
            <a:br>
              <a:rPr lang="en-US" sz="4000" dirty="0" smtClean="0"/>
            </a:br>
            <a:r>
              <a:rPr lang="en-US" sz="4000" dirty="0" smtClean="0"/>
              <a:t>“True Liquidity”                        (2)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400" dirty="0" smtClean="0"/>
              <a:t>prepaid expenses</a:t>
            </a:r>
          </a:p>
          <a:p>
            <a:pPr lvl="1"/>
            <a:r>
              <a:rPr lang="en-US" sz="2000" dirty="0" smtClean="0"/>
              <a:t>cash conversion cycle</a:t>
            </a:r>
          </a:p>
          <a:p>
            <a:pPr lvl="1"/>
            <a:r>
              <a:rPr lang="en-US" sz="2000" dirty="0" smtClean="0"/>
              <a:t>how secure?</a:t>
            </a:r>
          </a:p>
          <a:p>
            <a:pPr lvl="1"/>
            <a:r>
              <a:rPr lang="en-US" sz="2000" dirty="0" smtClean="0"/>
              <a:t>line of credit</a:t>
            </a:r>
          </a:p>
          <a:p>
            <a:r>
              <a:rPr lang="en-US" sz="2400" dirty="0" smtClean="0"/>
              <a:t>accounts payable/line of credit</a:t>
            </a:r>
          </a:p>
          <a:p>
            <a:pPr lvl="1"/>
            <a:r>
              <a:rPr lang="en-US" sz="2000" dirty="0" smtClean="0"/>
              <a:t>less than inventory</a:t>
            </a:r>
          </a:p>
          <a:p>
            <a:pPr lvl="1"/>
            <a:r>
              <a:rPr lang="en-US" sz="2000" dirty="0" smtClean="0"/>
              <a:t>timing</a:t>
            </a:r>
          </a:p>
          <a:p>
            <a:pPr lvl="1"/>
            <a:r>
              <a:rPr lang="en-US" sz="2000" dirty="0" smtClean="0"/>
              <a:t>&lt;5% revenue vs. &gt;25% revenue</a:t>
            </a:r>
          </a:p>
          <a:p>
            <a:r>
              <a:rPr lang="en-US" sz="2400" dirty="0" smtClean="0"/>
              <a:t>cash</a:t>
            </a:r>
          </a:p>
          <a:p>
            <a:pPr lvl="1"/>
            <a:r>
              <a:rPr lang="en-US" sz="2000" dirty="0" smtClean="0"/>
              <a:t>amount debt service</a:t>
            </a:r>
          </a:p>
          <a:p>
            <a:pPr lvl="1"/>
            <a:r>
              <a:rPr lang="en-US" sz="2000" dirty="0" smtClean="0"/>
              <a:t>amount compared to major expenses</a:t>
            </a:r>
          </a:p>
          <a:p>
            <a:r>
              <a:rPr lang="en-US" sz="2400" dirty="0" smtClean="0"/>
              <a:t>deferred tax consequences</a:t>
            </a:r>
          </a:p>
          <a:p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B9A40D-3688-44ED-9F1C-59BB78F03A12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7484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“Dr. Dave’s” Key Ratios &amp; Practices</a:t>
            </a:r>
            <a:endParaRPr lang="en-US" sz="36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022665423"/>
              </p:ext>
            </p:extLst>
          </p:nvPr>
        </p:nvGraphicFramePr>
        <p:xfrm>
          <a:off x="533400" y="1828800"/>
          <a:ext cx="8153400" cy="3235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7600"/>
                <a:gridCol w="1600200"/>
                <a:gridCol w="1447800"/>
                <a:gridCol w="1447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Metric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Green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Yellow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Coverage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&gt;200%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110-200%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&lt;110%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Working Capital/Revenue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&gt;33%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10-33%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&lt;10%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Debt to Equity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&lt;100%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100-200%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&gt;200%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 Debt/EBITDA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&lt;350%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350-500%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&gt;500%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ROA- Return on Assets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&gt;10%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2-10%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&lt;2%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Credit Score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+700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650-700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&lt;650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Business</a:t>
                      </a:r>
                      <a:r>
                        <a:rPr lang="en-US" baseline="0" dirty="0" smtClean="0"/>
                        <a:t> Plan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Written &amp; Plan Annually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Partial</a:t>
                      </a:r>
                      <a:r>
                        <a:rPr lang="en-US" baseline="0" dirty="0" smtClean="0"/>
                        <a:t> Plan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Verbal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B9A40D-3688-44ED-9F1C-59BB78F03A12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7989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Top Tips on Transition 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400" dirty="0" smtClean="0"/>
              <a:t>$40,000 to $70,000 extra income rule</a:t>
            </a:r>
          </a:p>
          <a:p>
            <a:r>
              <a:rPr lang="en-US" sz="2400" dirty="0" smtClean="0"/>
              <a:t>3,000/500 hour rule</a:t>
            </a:r>
          </a:p>
          <a:p>
            <a:r>
              <a:rPr lang="en-US" sz="2400" dirty="0" smtClean="0"/>
              <a:t>50-25-25 children rule</a:t>
            </a:r>
          </a:p>
          <a:p>
            <a:r>
              <a:rPr lang="en-US" sz="2400" dirty="0" smtClean="0"/>
              <a:t>drop dead exercise</a:t>
            </a:r>
          </a:p>
          <a:p>
            <a:r>
              <a:rPr lang="en-US" sz="2400" dirty="0" smtClean="0"/>
              <a:t>business plan</a:t>
            </a:r>
          </a:p>
          <a:p>
            <a:r>
              <a:rPr lang="en-US" sz="2400" dirty="0" smtClean="0"/>
              <a:t>job descriptions</a:t>
            </a:r>
          </a:p>
          <a:p>
            <a:r>
              <a:rPr lang="en-US" sz="2400" dirty="0" smtClean="0"/>
              <a:t>50% older generation rule</a:t>
            </a:r>
          </a:p>
          <a:p>
            <a:r>
              <a:rPr lang="en-US" sz="2400" dirty="0" smtClean="0"/>
              <a:t>team of advisors</a:t>
            </a:r>
          </a:p>
          <a:p>
            <a:r>
              <a:rPr lang="en-US" sz="2400" dirty="0" smtClean="0"/>
              <a:t>96-4-50 rule</a:t>
            </a:r>
          </a:p>
          <a:p>
            <a:r>
              <a:rPr lang="en-US" sz="2400" dirty="0" smtClean="0"/>
              <a:t>80-16-4 rule</a:t>
            </a:r>
            <a:endParaRPr lang="en-US" sz="2800" b="1" i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US" sz="2800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B9A40D-3688-44ED-9F1C-59BB78F03A12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pic>
        <p:nvPicPr>
          <p:cNvPr id="5" name="Picture 2" descr="C:\Users\Angela\AppData\Local\Microsoft\Windows\Temporary Internet Files\Content.IE5\BWA8F9QO\transicion-juntos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3124200"/>
            <a:ext cx="2971800" cy="18603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0179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Problems You Want Your Business to Have                     (1)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800" dirty="0" smtClean="0"/>
              <a:t>You pay income taxes.</a:t>
            </a:r>
          </a:p>
          <a:p>
            <a:r>
              <a:rPr lang="en-US" sz="2800" dirty="0" smtClean="0"/>
              <a:t>You can leave your business for a month &amp; the business runs smoothly.</a:t>
            </a:r>
          </a:p>
          <a:p>
            <a:r>
              <a:rPr lang="en-US" sz="2800" dirty="0" smtClean="0"/>
              <a:t>Your lender seeks you for business.</a:t>
            </a:r>
          </a:p>
          <a:p>
            <a:r>
              <a:rPr lang="en-US" sz="2800" dirty="0" smtClean="0"/>
              <a:t>People want to work for your business.</a:t>
            </a:r>
          </a:p>
          <a:p>
            <a:r>
              <a:rPr lang="en-US" sz="2800" dirty="0" smtClean="0"/>
              <a:t>Your business has idle cash and liquid financial assets.</a:t>
            </a:r>
          </a:p>
          <a:p>
            <a:r>
              <a:rPr lang="en-US" sz="2800" dirty="0" smtClean="0"/>
              <a:t>You can fire your customers/suppliers.</a:t>
            </a:r>
          </a:p>
          <a:p>
            <a:r>
              <a:rPr lang="en-US" sz="2800" dirty="0" smtClean="0"/>
              <a:t>You leave money on the table in some deals.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B9A40D-3688-44ED-9F1C-59BB78F03A12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082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Problems You Want Your Business to Have                     (2)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800" dirty="0" smtClean="0"/>
              <a:t>You surround yourself with people smarter than you.</a:t>
            </a:r>
          </a:p>
          <a:p>
            <a:r>
              <a:rPr lang="en-US" sz="2800" dirty="0" smtClean="0"/>
              <a:t>You spend time networking and seeking education.</a:t>
            </a:r>
          </a:p>
          <a:p>
            <a:r>
              <a:rPr lang="en-US" sz="2800" dirty="0" smtClean="0"/>
              <a:t>You could send your son/daughter/assistant away for two years.</a:t>
            </a:r>
          </a:p>
          <a:p>
            <a:r>
              <a:rPr lang="en-US" sz="2800" dirty="0" smtClean="0"/>
              <a:t>You appear to be dissatisfied, not happy with  status quo. </a:t>
            </a:r>
          </a:p>
          <a:p>
            <a:r>
              <a:rPr lang="en-US" sz="2800" dirty="0" smtClean="0"/>
              <a:t>You occasionally fail.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B9A40D-3688-44ED-9F1C-59BB78F03A12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9318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Growth &amp; Transition Success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seven steps of people</a:t>
            </a:r>
          </a:p>
          <a:p>
            <a:r>
              <a:rPr lang="en-US" dirty="0" smtClean="0"/>
              <a:t>financial liquidity &amp; cash is king</a:t>
            </a:r>
          </a:p>
          <a:p>
            <a:r>
              <a:rPr lang="en-US" dirty="0" smtClean="0"/>
              <a:t>relationships interdependent</a:t>
            </a:r>
          </a:p>
          <a:p>
            <a:r>
              <a:rPr lang="en-US" dirty="0" smtClean="0"/>
              <a:t>think globally, act locally</a:t>
            </a:r>
          </a:p>
          <a:p>
            <a:r>
              <a:rPr lang="en-US" dirty="0" smtClean="0"/>
              <a:t>data hounds/ dash boards</a:t>
            </a:r>
          </a:p>
          <a:p>
            <a:r>
              <a:rPr lang="en-US" dirty="0" smtClean="0"/>
              <a:t>think in systems</a:t>
            </a:r>
          </a:p>
          <a:p>
            <a:r>
              <a:rPr lang="en-US" dirty="0" smtClean="0"/>
              <a:t>communications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B9A40D-3688-44ED-9F1C-59BB78F03A12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pic>
        <p:nvPicPr>
          <p:cNvPr id="1026" name="Picture 2" descr="C:\Users\Angela\AppData\Local\Microsoft\Windows\Temporary Internet Files\Content.IE5\3R582WFP\dog-309448_640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2586" y="3581400"/>
            <a:ext cx="2057400" cy="2031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3350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Five Macro Factors Impacting Agriculture: Rural America’s Bottom Line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emerging nations</a:t>
            </a:r>
          </a:p>
          <a:p>
            <a:pPr lvl="1"/>
            <a:r>
              <a:rPr lang="en-US" dirty="0" smtClean="0"/>
              <a:t>economic slowdown</a:t>
            </a:r>
          </a:p>
          <a:p>
            <a:r>
              <a:rPr lang="en-US" dirty="0" smtClean="0"/>
              <a:t>biofuels, oil, &amp; technology</a:t>
            </a:r>
          </a:p>
          <a:p>
            <a:r>
              <a:rPr lang="en-US" dirty="0" smtClean="0"/>
              <a:t>central banking strategy</a:t>
            </a:r>
          </a:p>
          <a:p>
            <a:pPr lvl="1"/>
            <a:r>
              <a:rPr lang="en-US" dirty="0" smtClean="0"/>
              <a:t>U.S. &amp; abroad</a:t>
            </a:r>
          </a:p>
          <a:p>
            <a:r>
              <a:rPr lang="en-US" dirty="0" smtClean="0"/>
              <a:t>king dollar &amp; duration</a:t>
            </a:r>
          </a:p>
          <a:p>
            <a:r>
              <a:rPr lang="en-US" dirty="0" smtClean="0"/>
              <a:t>mother nature</a:t>
            </a:r>
          </a:p>
          <a:p>
            <a:pPr lvl="1"/>
            <a:r>
              <a:rPr lang="en-US" dirty="0" smtClean="0"/>
              <a:t>weather- U.S. &amp; globally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B9A40D-3688-44ED-9F1C-59BB78F03A12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018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Planning the Execution of Growth &amp; Evolution of the Business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mtClean="0"/>
              <a:t>volatility in extremes</a:t>
            </a:r>
          </a:p>
          <a:p>
            <a:r>
              <a:rPr lang="en-US" smtClean="0"/>
              <a:t>volatility creates opportunity/failure</a:t>
            </a:r>
          </a:p>
          <a:p>
            <a:r>
              <a:rPr lang="en-US" smtClean="0"/>
              <a:t>premium </a:t>
            </a:r>
            <a:r>
              <a:rPr lang="en-US" dirty="0" smtClean="0"/>
              <a:t>on planning, execution, and monitoring</a:t>
            </a:r>
          </a:p>
          <a:p>
            <a:r>
              <a:rPr lang="en-US" dirty="0" smtClean="0"/>
              <a:t>intellectual capital- sixth “c” cranium</a:t>
            </a:r>
          </a:p>
          <a:p>
            <a:r>
              <a:rPr lang="en-US" dirty="0" smtClean="0"/>
              <a:t>scenario planning &amp; financial liquidity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B9A40D-3688-44ED-9F1C-59BB78F03A12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2958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Business Equation for Success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752600"/>
            <a:ext cx="8153400" cy="4343400"/>
          </a:xfrm>
        </p:spPr>
        <p:txBody>
          <a:bodyPr/>
          <a:lstStyle/>
          <a:p>
            <a:pPr marL="0" lvl="0" indent="0">
              <a:buNone/>
            </a:pPr>
            <a:r>
              <a:rPr lang="en-US" sz="2800" dirty="0" smtClean="0">
                <a:solidFill>
                  <a:prstClr val="black"/>
                </a:solidFill>
              </a:rPr>
              <a:t>P=O+C+L+M²</a:t>
            </a:r>
          </a:p>
          <a:p>
            <a:r>
              <a:rPr lang="en-US" dirty="0" smtClean="0"/>
              <a:t>P=people, profits, &amp; plans</a:t>
            </a:r>
          </a:p>
          <a:p>
            <a:r>
              <a:rPr lang="en-US" dirty="0" smtClean="0"/>
              <a:t>O=overhead cost control</a:t>
            </a:r>
          </a:p>
          <a:p>
            <a:r>
              <a:rPr lang="en-US" dirty="0" smtClean="0"/>
              <a:t>C=costs- know thy cost</a:t>
            </a:r>
          </a:p>
          <a:p>
            <a:r>
              <a:rPr lang="en-US" dirty="0" smtClean="0"/>
              <a:t>L=liquidity-cash is king</a:t>
            </a:r>
          </a:p>
          <a:p>
            <a:pPr lvl="0"/>
            <a:r>
              <a:rPr lang="en-US" sz="3200" dirty="0" smtClean="0">
                <a:solidFill>
                  <a:prstClr val="black"/>
                </a:solidFill>
              </a:rPr>
              <a:t>M²=marketing &amp; management = margin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B9A40D-3688-44ED-9F1C-59BB78F03A12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pic>
        <p:nvPicPr>
          <p:cNvPr id="73730" name="Picture 2" descr="C:\Users\Angela\AppData\Local\Microsoft\Windows\Temporary Internet Files\Content.IE5\MXM21RBA\MC90038920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1981200"/>
            <a:ext cx="2103730" cy="23202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7621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42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82570" tIns="41287" rIns="82570" bIns="41287"/>
          <a:lstStyle/>
          <a:p>
            <a:r>
              <a:rPr lang="en-US"/>
              <a:t>Business Life Cycle</a:t>
            </a:r>
          </a:p>
        </p:txBody>
      </p:sp>
      <p:sp>
        <p:nvSpPr>
          <p:cNvPr id="2416643" name="Freeform 3"/>
          <p:cNvSpPr>
            <a:spLocks/>
          </p:cNvSpPr>
          <p:nvPr/>
        </p:nvSpPr>
        <p:spPr bwMode="auto">
          <a:xfrm>
            <a:off x="2511381" y="2643325"/>
            <a:ext cx="2014195" cy="2370937"/>
          </a:xfrm>
          <a:custGeom>
            <a:avLst/>
            <a:gdLst>
              <a:gd name="T0" fmla="*/ 0 w 1077"/>
              <a:gd name="T1" fmla="*/ 2180 h 2189"/>
              <a:gd name="T2" fmla="*/ 0 w 1077"/>
              <a:gd name="T3" fmla="*/ 1768 h 2189"/>
              <a:gd name="T4" fmla="*/ 278 w 1077"/>
              <a:gd name="T5" fmla="*/ 1411 h 2189"/>
              <a:gd name="T6" fmla="*/ 522 w 1077"/>
              <a:gd name="T7" fmla="*/ 955 h 2189"/>
              <a:gd name="T8" fmla="*/ 755 w 1077"/>
              <a:gd name="T9" fmla="*/ 420 h 2189"/>
              <a:gd name="T10" fmla="*/ 1048 w 1077"/>
              <a:gd name="T11" fmla="*/ 0 h 2189"/>
              <a:gd name="T12" fmla="*/ 1076 w 1077"/>
              <a:gd name="T13" fmla="*/ 2180 h 2189"/>
              <a:gd name="T14" fmla="*/ 0 w 1077"/>
              <a:gd name="T15" fmla="*/ 2188 h 2189"/>
              <a:gd name="T16" fmla="*/ 0 w 1077"/>
              <a:gd name="T17" fmla="*/ 2180 h 2189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077"/>
              <a:gd name="T28" fmla="*/ 0 h 2189"/>
              <a:gd name="T29" fmla="*/ 1077 w 1077"/>
              <a:gd name="T30" fmla="*/ 2189 h 2189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077" h="2189">
                <a:moveTo>
                  <a:pt x="0" y="2180"/>
                </a:moveTo>
                <a:lnTo>
                  <a:pt x="0" y="1768"/>
                </a:lnTo>
                <a:lnTo>
                  <a:pt x="278" y="1411"/>
                </a:lnTo>
                <a:lnTo>
                  <a:pt x="522" y="955"/>
                </a:lnTo>
                <a:lnTo>
                  <a:pt x="755" y="420"/>
                </a:lnTo>
                <a:lnTo>
                  <a:pt x="1048" y="0"/>
                </a:lnTo>
                <a:lnTo>
                  <a:pt x="1076" y="2180"/>
                </a:lnTo>
                <a:lnTo>
                  <a:pt x="0" y="2188"/>
                </a:lnTo>
                <a:lnTo>
                  <a:pt x="0" y="2180"/>
                </a:lnTo>
              </a:path>
            </a:pathLst>
          </a:cu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5423" tIns="42712" rIns="85423" bIns="42712"/>
          <a:lstStyle/>
          <a:p>
            <a:pPr algn="l">
              <a:spcBef>
                <a:spcPct val="50000"/>
              </a:spcBef>
            </a:pPr>
            <a:endParaRPr lang="en-US" sz="1900" b="1"/>
          </a:p>
        </p:txBody>
      </p:sp>
      <p:sp>
        <p:nvSpPr>
          <p:cNvPr id="2416644" name="Freeform 4"/>
          <p:cNvSpPr>
            <a:spLocks/>
          </p:cNvSpPr>
          <p:nvPr/>
        </p:nvSpPr>
        <p:spPr bwMode="auto">
          <a:xfrm>
            <a:off x="4422246" y="2111731"/>
            <a:ext cx="1892895" cy="2902532"/>
          </a:xfrm>
          <a:custGeom>
            <a:avLst/>
            <a:gdLst>
              <a:gd name="T0" fmla="*/ 8 w 1013"/>
              <a:gd name="T1" fmla="*/ 2672 h 2681"/>
              <a:gd name="T2" fmla="*/ 15 w 1013"/>
              <a:gd name="T3" fmla="*/ 484 h 2681"/>
              <a:gd name="T4" fmla="*/ 179 w 1013"/>
              <a:gd name="T5" fmla="*/ 316 h 2681"/>
              <a:gd name="T6" fmla="*/ 458 w 1013"/>
              <a:gd name="T7" fmla="*/ 133 h 2681"/>
              <a:gd name="T8" fmla="*/ 711 w 1013"/>
              <a:gd name="T9" fmla="*/ 36 h 2681"/>
              <a:gd name="T10" fmla="*/ 1012 w 1013"/>
              <a:gd name="T11" fmla="*/ 0 h 2681"/>
              <a:gd name="T12" fmla="*/ 1004 w 1013"/>
              <a:gd name="T13" fmla="*/ 2680 h 2681"/>
              <a:gd name="T14" fmla="*/ 0 w 1013"/>
              <a:gd name="T15" fmla="*/ 2680 h 2681"/>
              <a:gd name="T16" fmla="*/ 8 w 1013"/>
              <a:gd name="T17" fmla="*/ 2672 h 2681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013"/>
              <a:gd name="T28" fmla="*/ 0 h 2681"/>
              <a:gd name="T29" fmla="*/ 1013 w 1013"/>
              <a:gd name="T30" fmla="*/ 2681 h 2681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013" h="2681">
                <a:moveTo>
                  <a:pt x="8" y="2672"/>
                </a:moveTo>
                <a:lnTo>
                  <a:pt x="15" y="484"/>
                </a:lnTo>
                <a:lnTo>
                  <a:pt x="179" y="316"/>
                </a:lnTo>
                <a:lnTo>
                  <a:pt x="458" y="133"/>
                </a:lnTo>
                <a:lnTo>
                  <a:pt x="711" y="36"/>
                </a:lnTo>
                <a:lnTo>
                  <a:pt x="1012" y="0"/>
                </a:lnTo>
                <a:lnTo>
                  <a:pt x="1004" y="2680"/>
                </a:lnTo>
                <a:lnTo>
                  <a:pt x="0" y="2680"/>
                </a:lnTo>
                <a:lnTo>
                  <a:pt x="8" y="2672"/>
                </a:lnTo>
              </a:path>
            </a:pathLst>
          </a:custGeom>
          <a:solidFill>
            <a:srgbClr val="EAEC5E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5423" tIns="42712" rIns="85423" bIns="42712"/>
          <a:lstStyle/>
          <a:p>
            <a:pPr algn="l">
              <a:spcBef>
                <a:spcPct val="50000"/>
              </a:spcBef>
            </a:pPr>
            <a:endParaRPr lang="en-US" sz="1900" b="1"/>
          </a:p>
        </p:txBody>
      </p:sp>
      <p:sp>
        <p:nvSpPr>
          <p:cNvPr id="2416645" name="Freeform 5"/>
          <p:cNvSpPr>
            <a:spLocks/>
          </p:cNvSpPr>
          <p:nvPr/>
        </p:nvSpPr>
        <p:spPr bwMode="auto">
          <a:xfrm>
            <a:off x="6303161" y="2097086"/>
            <a:ext cx="1930333" cy="2923034"/>
          </a:xfrm>
          <a:custGeom>
            <a:avLst/>
            <a:gdLst>
              <a:gd name="T0" fmla="*/ 0 w 1035"/>
              <a:gd name="T1" fmla="*/ 2696 h 2700"/>
              <a:gd name="T2" fmla="*/ 9 w 1035"/>
              <a:gd name="T3" fmla="*/ 0 h 2700"/>
              <a:gd name="T4" fmla="*/ 273 w 1035"/>
              <a:gd name="T5" fmla="*/ 35 h 2700"/>
              <a:gd name="T6" fmla="*/ 569 w 1035"/>
              <a:gd name="T7" fmla="*/ 118 h 2700"/>
              <a:gd name="T8" fmla="*/ 770 w 1035"/>
              <a:gd name="T9" fmla="*/ 239 h 2700"/>
              <a:gd name="T10" fmla="*/ 1032 w 1035"/>
              <a:gd name="T11" fmla="*/ 471 h 2700"/>
              <a:gd name="T12" fmla="*/ 1034 w 1035"/>
              <a:gd name="T13" fmla="*/ 2699 h 2700"/>
              <a:gd name="T14" fmla="*/ 8 w 1035"/>
              <a:gd name="T15" fmla="*/ 2697 h 2700"/>
              <a:gd name="T16" fmla="*/ 0 w 1035"/>
              <a:gd name="T17" fmla="*/ 2696 h 270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w 1035"/>
              <a:gd name="T28" fmla="*/ 0 h 2700"/>
              <a:gd name="T29" fmla="*/ 1035 w 1035"/>
              <a:gd name="T30" fmla="*/ 2700 h 2700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T27" t="T28" r="T29" b="T30"/>
            <a:pathLst>
              <a:path w="1035" h="2700">
                <a:moveTo>
                  <a:pt x="0" y="2696"/>
                </a:moveTo>
                <a:lnTo>
                  <a:pt x="9" y="0"/>
                </a:lnTo>
                <a:lnTo>
                  <a:pt x="273" y="35"/>
                </a:lnTo>
                <a:lnTo>
                  <a:pt x="569" y="118"/>
                </a:lnTo>
                <a:lnTo>
                  <a:pt x="770" y="239"/>
                </a:lnTo>
                <a:lnTo>
                  <a:pt x="1032" y="471"/>
                </a:lnTo>
                <a:lnTo>
                  <a:pt x="1034" y="2699"/>
                </a:lnTo>
                <a:lnTo>
                  <a:pt x="8" y="2697"/>
                </a:lnTo>
                <a:lnTo>
                  <a:pt x="0" y="2696"/>
                </a:lnTo>
              </a:path>
            </a:pathLst>
          </a:custGeom>
          <a:solidFill>
            <a:srgbClr val="FF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85423" tIns="42712" rIns="85423" bIns="42712"/>
          <a:lstStyle/>
          <a:p>
            <a:pPr algn="l">
              <a:spcBef>
                <a:spcPct val="50000"/>
              </a:spcBef>
            </a:pPr>
            <a:endParaRPr lang="en-US" sz="1900" b="1"/>
          </a:p>
        </p:txBody>
      </p:sp>
      <p:sp>
        <p:nvSpPr>
          <p:cNvPr id="2416646" name="Line 6"/>
          <p:cNvSpPr>
            <a:spLocks noChangeShapeType="1"/>
          </p:cNvSpPr>
          <p:nvPr/>
        </p:nvSpPr>
        <p:spPr bwMode="auto">
          <a:xfrm flipH="1">
            <a:off x="717324" y="5020120"/>
            <a:ext cx="7522160" cy="0"/>
          </a:xfrm>
          <a:prstGeom prst="line">
            <a:avLst/>
          </a:prstGeom>
          <a:noFill/>
          <a:ln w="508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85423" tIns="42712" rIns="85423" bIns="42712" anchor="ctr"/>
          <a:lstStyle/>
          <a:p>
            <a:endParaRPr lang="en-US"/>
          </a:p>
        </p:txBody>
      </p:sp>
      <p:sp>
        <p:nvSpPr>
          <p:cNvPr id="2416647" name="Line 7"/>
          <p:cNvSpPr>
            <a:spLocks noChangeShapeType="1"/>
          </p:cNvSpPr>
          <p:nvPr/>
        </p:nvSpPr>
        <p:spPr bwMode="auto">
          <a:xfrm flipV="1">
            <a:off x="718821" y="1974073"/>
            <a:ext cx="0" cy="3037261"/>
          </a:xfrm>
          <a:prstGeom prst="line">
            <a:avLst/>
          </a:prstGeom>
          <a:noFill/>
          <a:ln w="50800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85423" tIns="42712" rIns="85423" bIns="42712" anchor="ctr"/>
          <a:lstStyle/>
          <a:p>
            <a:endParaRPr lang="en-US"/>
          </a:p>
        </p:txBody>
      </p:sp>
      <p:sp>
        <p:nvSpPr>
          <p:cNvPr id="2416648" name="Freeform 8"/>
          <p:cNvSpPr>
            <a:spLocks/>
          </p:cNvSpPr>
          <p:nvPr/>
        </p:nvSpPr>
        <p:spPr bwMode="auto">
          <a:xfrm>
            <a:off x="6771892" y="1944784"/>
            <a:ext cx="1448125" cy="197701"/>
          </a:xfrm>
          <a:custGeom>
            <a:avLst/>
            <a:gdLst>
              <a:gd name="T0" fmla="*/ 0 w 775"/>
              <a:gd name="T1" fmla="*/ 168 h 184"/>
              <a:gd name="T2" fmla="*/ 167 w 775"/>
              <a:gd name="T3" fmla="*/ 182 h 184"/>
              <a:gd name="T4" fmla="*/ 240 w 775"/>
              <a:gd name="T5" fmla="*/ 183 h 184"/>
              <a:gd name="T6" fmla="*/ 279 w 775"/>
              <a:gd name="T7" fmla="*/ 183 h 184"/>
              <a:gd name="T8" fmla="*/ 299 w 775"/>
              <a:gd name="T9" fmla="*/ 183 h 184"/>
              <a:gd name="T10" fmla="*/ 318 w 775"/>
              <a:gd name="T11" fmla="*/ 183 h 184"/>
              <a:gd name="T12" fmla="*/ 470 w 775"/>
              <a:gd name="T13" fmla="*/ 167 h 184"/>
              <a:gd name="T14" fmla="*/ 610 w 775"/>
              <a:gd name="T15" fmla="*/ 125 h 184"/>
              <a:gd name="T16" fmla="*/ 704 w 775"/>
              <a:gd name="T17" fmla="*/ 69 h 184"/>
              <a:gd name="T18" fmla="*/ 757 w 775"/>
              <a:gd name="T19" fmla="*/ 21 h 184"/>
              <a:gd name="T20" fmla="*/ 774 w 775"/>
              <a:gd name="T21" fmla="*/ 0 h 184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775"/>
              <a:gd name="T34" fmla="*/ 0 h 184"/>
              <a:gd name="T35" fmla="*/ 775 w 775"/>
              <a:gd name="T36" fmla="*/ 184 h 184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775" h="184">
                <a:moveTo>
                  <a:pt x="0" y="168"/>
                </a:moveTo>
                <a:lnTo>
                  <a:pt x="167" y="182"/>
                </a:lnTo>
                <a:lnTo>
                  <a:pt x="240" y="183"/>
                </a:lnTo>
                <a:lnTo>
                  <a:pt x="279" y="183"/>
                </a:lnTo>
                <a:lnTo>
                  <a:pt x="299" y="183"/>
                </a:lnTo>
                <a:lnTo>
                  <a:pt x="318" y="183"/>
                </a:lnTo>
                <a:lnTo>
                  <a:pt x="470" y="167"/>
                </a:lnTo>
                <a:lnTo>
                  <a:pt x="610" y="125"/>
                </a:lnTo>
                <a:lnTo>
                  <a:pt x="704" y="69"/>
                </a:lnTo>
                <a:lnTo>
                  <a:pt x="757" y="21"/>
                </a:lnTo>
                <a:lnTo>
                  <a:pt x="774" y="0"/>
                </a:lnTo>
              </a:path>
            </a:pathLst>
          </a:custGeom>
          <a:noFill/>
          <a:ln w="508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85423" tIns="42712" rIns="85423" bIns="42712"/>
          <a:lstStyle/>
          <a:p>
            <a:pPr algn="l">
              <a:spcBef>
                <a:spcPct val="50000"/>
              </a:spcBef>
            </a:pPr>
            <a:endParaRPr lang="en-US" sz="1900" b="1"/>
          </a:p>
        </p:txBody>
      </p:sp>
      <p:sp>
        <p:nvSpPr>
          <p:cNvPr id="2416649" name="Rectangle 9"/>
          <p:cNvSpPr>
            <a:spLocks noChangeArrowheads="1"/>
          </p:cNvSpPr>
          <p:nvPr/>
        </p:nvSpPr>
        <p:spPr bwMode="auto">
          <a:xfrm>
            <a:off x="6990533" y="4636436"/>
            <a:ext cx="866374" cy="445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114" tIns="45559" rIns="91114" bIns="45559">
            <a:spAutoFit/>
          </a:bodyPr>
          <a:lstStyle/>
          <a:p>
            <a:pPr defTabSz="903173"/>
            <a:r>
              <a:rPr lang="en-US" sz="2300" b="1">
                <a:solidFill>
                  <a:srgbClr val="000000"/>
                </a:solidFill>
              </a:rPr>
              <a:t>Time</a:t>
            </a:r>
          </a:p>
        </p:txBody>
      </p:sp>
      <p:sp>
        <p:nvSpPr>
          <p:cNvPr id="2416650" name="Rectangle 10"/>
          <p:cNvSpPr>
            <a:spLocks noChangeArrowheads="1"/>
          </p:cNvSpPr>
          <p:nvPr/>
        </p:nvSpPr>
        <p:spPr bwMode="auto">
          <a:xfrm>
            <a:off x="8077750" y="2012149"/>
            <a:ext cx="709793" cy="369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114" tIns="45559" rIns="91114" bIns="45559">
            <a:spAutoFit/>
          </a:bodyPr>
          <a:lstStyle/>
          <a:p>
            <a:pPr defTabSz="903173"/>
            <a:r>
              <a:rPr lang="en-US" b="1">
                <a:solidFill>
                  <a:srgbClr val="000000"/>
                </a:solidFill>
              </a:rPr>
              <a:t>Hard</a:t>
            </a:r>
          </a:p>
        </p:txBody>
      </p:sp>
      <p:sp>
        <p:nvSpPr>
          <p:cNvPr id="2416651" name="Rectangle 11"/>
          <p:cNvSpPr>
            <a:spLocks noChangeArrowheads="1"/>
          </p:cNvSpPr>
          <p:nvPr/>
        </p:nvSpPr>
        <p:spPr bwMode="auto">
          <a:xfrm>
            <a:off x="8044803" y="2236209"/>
            <a:ext cx="756921" cy="369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114" tIns="45559" rIns="91114" bIns="45559">
            <a:spAutoFit/>
          </a:bodyPr>
          <a:lstStyle/>
          <a:p>
            <a:pPr defTabSz="903173"/>
            <a:r>
              <a:rPr lang="en-US" b="1">
                <a:solidFill>
                  <a:srgbClr val="000000"/>
                </a:solidFill>
              </a:rPr>
              <a:t>Work</a:t>
            </a:r>
          </a:p>
        </p:txBody>
      </p:sp>
      <p:sp>
        <p:nvSpPr>
          <p:cNvPr id="2416652" name="Rectangle 12"/>
          <p:cNvSpPr>
            <a:spLocks noChangeArrowheads="1"/>
          </p:cNvSpPr>
          <p:nvPr/>
        </p:nvSpPr>
        <p:spPr bwMode="auto">
          <a:xfrm>
            <a:off x="2626691" y="2454411"/>
            <a:ext cx="1120161" cy="369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114" tIns="45559" rIns="91114" bIns="45559">
            <a:spAutoFit/>
          </a:bodyPr>
          <a:lstStyle/>
          <a:p>
            <a:pPr defTabSz="903173"/>
            <a:r>
              <a:rPr lang="en-US" b="1">
                <a:solidFill>
                  <a:srgbClr val="000000"/>
                </a:solidFill>
              </a:rPr>
              <a:t>Creation</a:t>
            </a:r>
          </a:p>
        </p:txBody>
      </p:sp>
      <p:sp>
        <p:nvSpPr>
          <p:cNvPr id="2416653" name="Rectangle 13"/>
          <p:cNvSpPr>
            <a:spLocks noChangeArrowheads="1"/>
          </p:cNvSpPr>
          <p:nvPr/>
        </p:nvSpPr>
        <p:spPr bwMode="auto">
          <a:xfrm>
            <a:off x="2626691" y="2674078"/>
            <a:ext cx="1132985" cy="369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114" tIns="45559" rIns="91114" bIns="45559">
            <a:spAutoFit/>
          </a:bodyPr>
          <a:lstStyle/>
          <a:p>
            <a:pPr defTabSz="903173"/>
            <a:r>
              <a:rPr lang="en-US" b="1">
                <a:solidFill>
                  <a:srgbClr val="000000"/>
                </a:solidFill>
              </a:rPr>
              <a:t>of Myths</a:t>
            </a:r>
          </a:p>
        </p:txBody>
      </p:sp>
      <p:sp>
        <p:nvSpPr>
          <p:cNvPr id="2416654" name="Rectangle 14"/>
          <p:cNvSpPr>
            <a:spLocks noChangeArrowheads="1"/>
          </p:cNvSpPr>
          <p:nvPr/>
        </p:nvSpPr>
        <p:spPr bwMode="auto">
          <a:xfrm>
            <a:off x="4817598" y="2611107"/>
            <a:ext cx="1064570" cy="12000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114" tIns="45559" rIns="91114" bIns="45559">
            <a:spAutoFit/>
          </a:bodyPr>
          <a:lstStyle/>
          <a:p>
            <a:pPr defTabSz="903173"/>
            <a:r>
              <a:rPr lang="en-US" b="1">
                <a:solidFill>
                  <a:srgbClr val="000000"/>
                </a:solidFill>
              </a:rPr>
              <a:t>Teach &amp;</a:t>
            </a:r>
          </a:p>
          <a:p>
            <a:pPr defTabSz="903173"/>
            <a:r>
              <a:rPr lang="en-US" b="1">
                <a:solidFill>
                  <a:srgbClr val="000000"/>
                </a:solidFill>
              </a:rPr>
              <a:t>Share </a:t>
            </a:r>
          </a:p>
          <a:p>
            <a:pPr defTabSz="903173"/>
            <a:r>
              <a:rPr lang="en-US" b="1">
                <a:solidFill>
                  <a:srgbClr val="000000"/>
                </a:solidFill>
              </a:rPr>
              <a:t>or </a:t>
            </a:r>
          </a:p>
          <a:p>
            <a:pPr defTabSz="903173"/>
            <a:r>
              <a:rPr lang="en-US" b="1">
                <a:solidFill>
                  <a:srgbClr val="000000"/>
                </a:solidFill>
              </a:rPr>
              <a:t>Destroy</a:t>
            </a:r>
          </a:p>
        </p:txBody>
      </p:sp>
      <p:sp>
        <p:nvSpPr>
          <p:cNvPr id="2416655" name="Rectangle 15"/>
          <p:cNvSpPr>
            <a:spLocks noChangeArrowheads="1"/>
          </p:cNvSpPr>
          <p:nvPr/>
        </p:nvSpPr>
        <p:spPr bwMode="auto">
          <a:xfrm>
            <a:off x="2873786" y="4375764"/>
            <a:ext cx="940625" cy="369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114" tIns="45559" rIns="91114" bIns="45559">
            <a:spAutoFit/>
          </a:bodyPr>
          <a:lstStyle/>
          <a:p>
            <a:pPr defTabSz="903173"/>
            <a:r>
              <a:rPr lang="en-US" b="1">
                <a:solidFill>
                  <a:srgbClr val="000000"/>
                </a:solidFill>
              </a:rPr>
              <a:t>Losers</a:t>
            </a:r>
          </a:p>
        </p:txBody>
      </p:sp>
      <p:sp>
        <p:nvSpPr>
          <p:cNvPr id="2416656" name="Rectangle 16"/>
          <p:cNvSpPr>
            <a:spLocks noChangeArrowheads="1"/>
          </p:cNvSpPr>
          <p:nvPr/>
        </p:nvSpPr>
        <p:spPr bwMode="auto">
          <a:xfrm>
            <a:off x="3053492" y="4596896"/>
            <a:ext cx="645672" cy="3690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114" tIns="45559" rIns="91114" bIns="45559">
            <a:spAutoFit/>
          </a:bodyPr>
          <a:lstStyle/>
          <a:p>
            <a:pPr defTabSz="903173"/>
            <a:r>
              <a:rPr lang="en-US" b="1">
                <a:solidFill>
                  <a:srgbClr val="000000"/>
                </a:solidFill>
              </a:rPr>
              <a:t>Quit</a:t>
            </a:r>
          </a:p>
        </p:txBody>
      </p:sp>
      <p:grpSp>
        <p:nvGrpSpPr>
          <p:cNvPr id="2416657" name="Group 17"/>
          <p:cNvGrpSpPr>
            <a:grpSpLocks/>
          </p:cNvGrpSpPr>
          <p:nvPr/>
        </p:nvGrpSpPr>
        <p:grpSpPr bwMode="auto">
          <a:xfrm>
            <a:off x="871570" y="3743123"/>
            <a:ext cx="3523720" cy="101047"/>
            <a:chOff x="466" y="3459"/>
            <a:chExt cx="1887" cy="93"/>
          </a:xfrm>
        </p:grpSpPr>
        <p:sp>
          <p:nvSpPr>
            <p:cNvPr id="2416658" name="Line 18"/>
            <p:cNvSpPr>
              <a:spLocks noChangeShapeType="1"/>
            </p:cNvSpPr>
            <p:nvPr/>
          </p:nvSpPr>
          <p:spPr bwMode="auto">
            <a:xfrm>
              <a:off x="516" y="3505"/>
              <a:ext cx="1786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16659" name="Freeform 19"/>
            <p:cNvSpPr>
              <a:spLocks/>
            </p:cNvSpPr>
            <p:nvPr/>
          </p:nvSpPr>
          <p:spPr bwMode="auto">
            <a:xfrm>
              <a:off x="2159" y="3459"/>
              <a:ext cx="194" cy="93"/>
            </a:xfrm>
            <a:custGeom>
              <a:avLst/>
              <a:gdLst>
                <a:gd name="T0" fmla="*/ 0 w 194"/>
                <a:gd name="T1" fmla="*/ 0 h 93"/>
                <a:gd name="T2" fmla="*/ 193 w 194"/>
                <a:gd name="T3" fmla="*/ 46 h 93"/>
                <a:gd name="T4" fmla="*/ 0 w 194"/>
                <a:gd name="T5" fmla="*/ 92 h 93"/>
                <a:gd name="T6" fmla="*/ 0 w 194"/>
                <a:gd name="T7" fmla="*/ 0 h 9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94"/>
                <a:gd name="T13" fmla="*/ 0 h 93"/>
                <a:gd name="T14" fmla="*/ 194 w 194"/>
                <a:gd name="T15" fmla="*/ 93 h 9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94" h="93">
                  <a:moveTo>
                    <a:pt x="0" y="0"/>
                  </a:moveTo>
                  <a:lnTo>
                    <a:pt x="193" y="46"/>
                  </a:lnTo>
                  <a:lnTo>
                    <a:pt x="0" y="92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 w="254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l">
                <a:spcBef>
                  <a:spcPct val="50000"/>
                </a:spcBef>
              </a:pPr>
              <a:endParaRPr lang="en-US" sz="1900" b="1"/>
            </a:p>
          </p:txBody>
        </p:sp>
        <p:sp>
          <p:nvSpPr>
            <p:cNvPr id="2416660" name="Freeform 20"/>
            <p:cNvSpPr>
              <a:spLocks/>
            </p:cNvSpPr>
            <p:nvPr/>
          </p:nvSpPr>
          <p:spPr bwMode="auto">
            <a:xfrm>
              <a:off x="466" y="3459"/>
              <a:ext cx="193" cy="93"/>
            </a:xfrm>
            <a:custGeom>
              <a:avLst/>
              <a:gdLst>
                <a:gd name="T0" fmla="*/ 192 w 193"/>
                <a:gd name="T1" fmla="*/ 92 h 93"/>
                <a:gd name="T2" fmla="*/ 0 w 193"/>
                <a:gd name="T3" fmla="*/ 46 h 93"/>
                <a:gd name="T4" fmla="*/ 192 w 193"/>
                <a:gd name="T5" fmla="*/ 0 h 93"/>
                <a:gd name="T6" fmla="*/ 192 w 193"/>
                <a:gd name="T7" fmla="*/ 92 h 9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193"/>
                <a:gd name="T13" fmla="*/ 0 h 93"/>
                <a:gd name="T14" fmla="*/ 193 w 193"/>
                <a:gd name="T15" fmla="*/ 93 h 9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193" h="93">
                  <a:moveTo>
                    <a:pt x="192" y="92"/>
                  </a:moveTo>
                  <a:lnTo>
                    <a:pt x="0" y="46"/>
                  </a:lnTo>
                  <a:lnTo>
                    <a:pt x="192" y="0"/>
                  </a:lnTo>
                  <a:lnTo>
                    <a:pt x="192" y="92"/>
                  </a:lnTo>
                </a:path>
              </a:pathLst>
            </a:custGeom>
            <a:solidFill>
              <a:srgbClr val="000000"/>
            </a:solidFill>
            <a:ln w="25400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algn="l">
                <a:spcBef>
                  <a:spcPct val="50000"/>
                </a:spcBef>
              </a:pPr>
              <a:endParaRPr lang="en-US" sz="1900" b="1"/>
            </a:p>
          </p:txBody>
        </p:sp>
      </p:grpSp>
      <p:sp>
        <p:nvSpPr>
          <p:cNvPr id="2416661" name="Freeform 21"/>
          <p:cNvSpPr>
            <a:spLocks/>
          </p:cNvSpPr>
          <p:nvPr/>
        </p:nvSpPr>
        <p:spPr bwMode="auto">
          <a:xfrm>
            <a:off x="720319" y="2101481"/>
            <a:ext cx="7525155" cy="2912782"/>
          </a:xfrm>
          <a:custGeom>
            <a:avLst/>
            <a:gdLst>
              <a:gd name="T0" fmla="*/ 0 w 4029"/>
              <a:gd name="T1" fmla="*/ 2691 h 2692"/>
              <a:gd name="T2" fmla="*/ 491 w 4029"/>
              <a:gd name="T3" fmla="*/ 2531 h 2692"/>
              <a:gd name="T4" fmla="*/ 722 w 4029"/>
              <a:gd name="T5" fmla="*/ 2436 h 2692"/>
              <a:gd name="T6" fmla="*/ 876 w 4029"/>
              <a:gd name="T7" fmla="*/ 2333 h 2692"/>
              <a:gd name="T8" fmla="*/ 976 w 4029"/>
              <a:gd name="T9" fmla="*/ 2236 h 2692"/>
              <a:gd name="T10" fmla="*/ 1043 w 4029"/>
              <a:gd name="T11" fmla="*/ 2156 h 2692"/>
              <a:gd name="T12" fmla="*/ 1156 w 4029"/>
              <a:gd name="T13" fmla="*/ 2016 h 2692"/>
              <a:gd name="T14" fmla="*/ 1275 w 4029"/>
              <a:gd name="T15" fmla="*/ 1844 h 2692"/>
              <a:gd name="T16" fmla="*/ 1388 w 4029"/>
              <a:gd name="T17" fmla="*/ 1649 h 2692"/>
              <a:gd name="T18" fmla="*/ 1486 w 4029"/>
              <a:gd name="T19" fmla="*/ 1438 h 2692"/>
              <a:gd name="T20" fmla="*/ 1606 w 4029"/>
              <a:gd name="T21" fmla="*/ 1170 h 2692"/>
              <a:gd name="T22" fmla="*/ 1761 w 4029"/>
              <a:gd name="T23" fmla="*/ 872 h 2692"/>
              <a:gd name="T24" fmla="*/ 1921 w 4029"/>
              <a:gd name="T25" fmla="*/ 604 h 2692"/>
              <a:gd name="T26" fmla="*/ 2057 w 4029"/>
              <a:gd name="T27" fmla="*/ 423 h 2692"/>
              <a:gd name="T28" fmla="*/ 2150 w 4029"/>
              <a:gd name="T29" fmla="*/ 338 h 2692"/>
              <a:gd name="T30" fmla="*/ 2258 w 4029"/>
              <a:gd name="T31" fmla="*/ 252 h 2692"/>
              <a:gd name="T32" fmla="*/ 2374 w 4029"/>
              <a:gd name="T33" fmla="*/ 174 h 2692"/>
              <a:gd name="T34" fmla="*/ 2497 w 4029"/>
              <a:gd name="T35" fmla="*/ 110 h 2692"/>
              <a:gd name="T36" fmla="*/ 2745 w 4029"/>
              <a:gd name="T37" fmla="*/ 37 h 2692"/>
              <a:gd name="T38" fmla="*/ 2964 w 4029"/>
              <a:gd name="T39" fmla="*/ 1 h 2692"/>
              <a:gd name="T40" fmla="*/ 2995 w 4029"/>
              <a:gd name="T41" fmla="*/ 0 h 2692"/>
              <a:gd name="T42" fmla="*/ 3014 w 4029"/>
              <a:gd name="T43" fmla="*/ 0 h 2692"/>
              <a:gd name="T44" fmla="*/ 3033 w 4029"/>
              <a:gd name="T45" fmla="*/ 1 h 2692"/>
              <a:gd name="T46" fmla="*/ 3115 w 4029"/>
              <a:gd name="T47" fmla="*/ 8 h 2692"/>
              <a:gd name="T48" fmla="*/ 3295 w 4029"/>
              <a:gd name="T49" fmla="*/ 37 h 2692"/>
              <a:gd name="T50" fmla="*/ 3469 w 4029"/>
              <a:gd name="T51" fmla="*/ 81 h 2692"/>
              <a:gd name="T52" fmla="*/ 3605 w 4029"/>
              <a:gd name="T53" fmla="*/ 130 h 2692"/>
              <a:gd name="T54" fmla="*/ 3722 w 4029"/>
              <a:gd name="T55" fmla="*/ 204 h 2692"/>
              <a:gd name="T56" fmla="*/ 3861 w 4029"/>
              <a:gd name="T57" fmla="*/ 317 h 2692"/>
              <a:gd name="T58" fmla="*/ 4028 w 4029"/>
              <a:gd name="T59" fmla="*/ 463 h 2692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w 4029"/>
              <a:gd name="T91" fmla="*/ 0 h 2692"/>
              <a:gd name="T92" fmla="*/ 4029 w 4029"/>
              <a:gd name="T93" fmla="*/ 2692 h 2692"/>
            </a:gdLst>
            <a:ahLst/>
            <a:cxnLst>
              <a:cxn ang="T60">
                <a:pos x="T0" y="T1"/>
              </a:cxn>
              <a:cxn ang="T61">
                <a:pos x="T2" y="T3"/>
              </a:cxn>
              <a:cxn ang="T62">
                <a:pos x="T4" y="T5"/>
              </a:cxn>
              <a:cxn ang="T63">
                <a:pos x="T6" y="T7"/>
              </a:cxn>
              <a:cxn ang="T64">
                <a:pos x="T8" y="T9"/>
              </a:cxn>
              <a:cxn ang="T65">
                <a:pos x="T10" y="T11"/>
              </a:cxn>
              <a:cxn ang="T66">
                <a:pos x="T12" y="T13"/>
              </a:cxn>
              <a:cxn ang="T67">
                <a:pos x="T14" y="T15"/>
              </a:cxn>
              <a:cxn ang="T68">
                <a:pos x="T16" y="T17"/>
              </a:cxn>
              <a:cxn ang="T69">
                <a:pos x="T18" y="T19"/>
              </a:cxn>
              <a:cxn ang="T70">
                <a:pos x="T20" y="T21"/>
              </a:cxn>
              <a:cxn ang="T71">
                <a:pos x="T22" y="T23"/>
              </a:cxn>
              <a:cxn ang="T72">
                <a:pos x="T24" y="T25"/>
              </a:cxn>
              <a:cxn ang="T73">
                <a:pos x="T26" y="T27"/>
              </a:cxn>
              <a:cxn ang="T74">
                <a:pos x="T28" y="T29"/>
              </a:cxn>
              <a:cxn ang="T75">
                <a:pos x="T30" y="T31"/>
              </a:cxn>
              <a:cxn ang="T76">
                <a:pos x="T32" y="T33"/>
              </a:cxn>
              <a:cxn ang="T77">
                <a:pos x="T34" y="T35"/>
              </a:cxn>
              <a:cxn ang="T78">
                <a:pos x="T36" y="T37"/>
              </a:cxn>
              <a:cxn ang="T79">
                <a:pos x="T38" y="T39"/>
              </a:cxn>
              <a:cxn ang="T80">
                <a:pos x="T40" y="T41"/>
              </a:cxn>
              <a:cxn ang="T81">
                <a:pos x="T42" y="T43"/>
              </a:cxn>
              <a:cxn ang="T82">
                <a:pos x="T44" y="T45"/>
              </a:cxn>
              <a:cxn ang="T83">
                <a:pos x="T46" y="T47"/>
              </a:cxn>
              <a:cxn ang="T84">
                <a:pos x="T48" y="T49"/>
              </a:cxn>
              <a:cxn ang="T85">
                <a:pos x="T50" y="T51"/>
              </a:cxn>
              <a:cxn ang="T86">
                <a:pos x="T52" y="T53"/>
              </a:cxn>
              <a:cxn ang="T87">
                <a:pos x="T54" y="T55"/>
              </a:cxn>
              <a:cxn ang="T88">
                <a:pos x="T56" y="T57"/>
              </a:cxn>
              <a:cxn ang="T89">
                <a:pos x="T58" y="T59"/>
              </a:cxn>
            </a:cxnLst>
            <a:rect l="T90" t="T91" r="T92" b="T93"/>
            <a:pathLst>
              <a:path w="4029" h="2692">
                <a:moveTo>
                  <a:pt x="0" y="2691"/>
                </a:moveTo>
                <a:lnTo>
                  <a:pt x="491" y="2531"/>
                </a:lnTo>
                <a:lnTo>
                  <a:pt x="722" y="2436"/>
                </a:lnTo>
                <a:lnTo>
                  <a:pt x="876" y="2333"/>
                </a:lnTo>
                <a:lnTo>
                  <a:pt x="976" y="2236"/>
                </a:lnTo>
                <a:lnTo>
                  <a:pt x="1043" y="2156"/>
                </a:lnTo>
                <a:lnTo>
                  <a:pt x="1156" y="2016"/>
                </a:lnTo>
                <a:lnTo>
                  <a:pt x="1275" y="1844"/>
                </a:lnTo>
                <a:lnTo>
                  <a:pt x="1388" y="1649"/>
                </a:lnTo>
                <a:lnTo>
                  <a:pt x="1486" y="1438"/>
                </a:lnTo>
                <a:lnTo>
                  <a:pt x="1606" y="1170"/>
                </a:lnTo>
                <a:lnTo>
                  <a:pt x="1761" y="872"/>
                </a:lnTo>
                <a:lnTo>
                  <a:pt x="1921" y="604"/>
                </a:lnTo>
                <a:lnTo>
                  <a:pt x="2057" y="423"/>
                </a:lnTo>
                <a:lnTo>
                  <a:pt x="2150" y="338"/>
                </a:lnTo>
                <a:lnTo>
                  <a:pt x="2258" y="252"/>
                </a:lnTo>
                <a:lnTo>
                  <a:pt x="2374" y="174"/>
                </a:lnTo>
                <a:lnTo>
                  <a:pt x="2497" y="110"/>
                </a:lnTo>
                <a:lnTo>
                  <a:pt x="2745" y="37"/>
                </a:lnTo>
                <a:lnTo>
                  <a:pt x="2964" y="1"/>
                </a:lnTo>
                <a:lnTo>
                  <a:pt x="2995" y="0"/>
                </a:lnTo>
                <a:lnTo>
                  <a:pt x="3014" y="0"/>
                </a:lnTo>
                <a:lnTo>
                  <a:pt x="3033" y="1"/>
                </a:lnTo>
                <a:lnTo>
                  <a:pt x="3115" y="8"/>
                </a:lnTo>
                <a:lnTo>
                  <a:pt x="3295" y="37"/>
                </a:lnTo>
                <a:lnTo>
                  <a:pt x="3469" y="81"/>
                </a:lnTo>
                <a:lnTo>
                  <a:pt x="3605" y="130"/>
                </a:lnTo>
                <a:lnTo>
                  <a:pt x="3722" y="204"/>
                </a:lnTo>
                <a:lnTo>
                  <a:pt x="3861" y="317"/>
                </a:lnTo>
                <a:lnTo>
                  <a:pt x="4028" y="463"/>
                </a:lnTo>
              </a:path>
            </a:pathLst>
          </a:custGeom>
          <a:noFill/>
          <a:ln w="50800" cap="rnd">
            <a:solidFill>
              <a:srgbClr val="000000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85423" tIns="42712" rIns="85423" bIns="42712"/>
          <a:lstStyle/>
          <a:p>
            <a:pPr algn="l">
              <a:spcBef>
                <a:spcPct val="50000"/>
              </a:spcBef>
            </a:pPr>
            <a:endParaRPr lang="en-US" sz="1900" b="1"/>
          </a:p>
        </p:txBody>
      </p:sp>
      <p:sp>
        <p:nvSpPr>
          <p:cNvPr id="2416662" name="Rectangle 22"/>
          <p:cNvSpPr>
            <a:spLocks noChangeArrowheads="1"/>
          </p:cNvSpPr>
          <p:nvPr/>
        </p:nvSpPr>
        <p:spPr bwMode="auto">
          <a:xfrm>
            <a:off x="1714688" y="3584963"/>
            <a:ext cx="1046872" cy="49211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114" tIns="45559" rIns="91114" bIns="45559">
            <a:spAutoFit/>
          </a:bodyPr>
          <a:lstStyle/>
          <a:p>
            <a:pPr defTabSz="903173"/>
            <a:r>
              <a:rPr lang="en-US" sz="1300" b="1">
                <a:solidFill>
                  <a:srgbClr val="000000"/>
                </a:solidFill>
              </a:rPr>
              <a:t>Hard Work</a:t>
            </a:r>
          </a:p>
          <a:p>
            <a:pPr defTabSz="903173"/>
            <a:r>
              <a:rPr lang="en-US" sz="1300" b="1">
                <a:solidFill>
                  <a:srgbClr val="000000"/>
                </a:solidFill>
              </a:rPr>
              <a:t>Technician</a:t>
            </a:r>
          </a:p>
        </p:txBody>
      </p:sp>
      <p:sp>
        <p:nvSpPr>
          <p:cNvPr id="2416663" name="Rectangle 23"/>
          <p:cNvSpPr>
            <a:spLocks noChangeArrowheads="1"/>
          </p:cNvSpPr>
          <p:nvPr/>
        </p:nvSpPr>
        <p:spPr bwMode="auto">
          <a:xfrm>
            <a:off x="612496" y="5172423"/>
            <a:ext cx="1182614" cy="4151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114" tIns="45559" rIns="91114" bIns="45559">
            <a:spAutoFit/>
          </a:bodyPr>
          <a:lstStyle/>
          <a:p>
            <a:pPr defTabSz="903173"/>
            <a:r>
              <a:rPr lang="en-US" sz="2100" b="1" i="1">
                <a:solidFill>
                  <a:srgbClr val="000000"/>
                </a:solidFill>
              </a:rPr>
              <a:t>Wonder</a:t>
            </a:r>
          </a:p>
        </p:txBody>
      </p:sp>
      <p:sp>
        <p:nvSpPr>
          <p:cNvPr id="2416664" name="Rectangle 24"/>
          <p:cNvSpPr>
            <a:spLocks noChangeArrowheads="1"/>
          </p:cNvSpPr>
          <p:nvPr/>
        </p:nvSpPr>
        <p:spPr bwMode="auto">
          <a:xfrm>
            <a:off x="2584760" y="5173888"/>
            <a:ext cx="1201915" cy="4151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114" tIns="45559" rIns="91114" bIns="45559">
            <a:spAutoFit/>
          </a:bodyPr>
          <a:lstStyle/>
          <a:p>
            <a:pPr defTabSz="903173"/>
            <a:r>
              <a:rPr lang="en-US" sz="2100" b="1" i="1">
                <a:solidFill>
                  <a:srgbClr val="000000"/>
                </a:solidFill>
              </a:rPr>
              <a:t>Blunder</a:t>
            </a:r>
          </a:p>
        </p:txBody>
      </p:sp>
      <p:sp>
        <p:nvSpPr>
          <p:cNvPr id="2416665" name="Rectangle 25"/>
          <p:cNvSpPr>
            <a:spLocks noChangeArrowheads="1"/>
          </p:cNvSpPr>
          <p:nvPr/>
        </p:nvSpPr>
        <p:spPr bwMode="auto">
          <a:xfrm>
            <a:off x="4479153" y="5172423"/>
            <a:ext cx="1262829" cy="4151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114" tIns="45559" rIns="91114" bIns="45559">
            <a:spAutoFit/>
          </a:bodyPr>
          <a:lstStyle/>
          <a:p>
            <a:pPr defTabSz="903173"/>
            <a:r>
              <a:rPr lang="en-US" sz="2100" b="1" i="1">
                <a:solidFill>
                  <a:srgbClr val="000000"/>
                </a:solidFill>
              </a:rPr>
              <a:t>Thunder</a:t>
            </a:r>
          </a:p>
        </p:txBody>
      </p:sp>
      <p:sp>
        <p:nvSpPr>
          <p:cNvPr id="2416666" name="Rectangle 26"/>
          <p:cNvSpPr>
            <a:spLocks noChangeArrowheads="1"/>
          </p:cNvSpPr>
          <p:nvPr/>
        </p:nvSpPr>
        <p:spPr bwMode="auto">
          <a:xfrm>
            <a:off x="6472383" y="5172423"/>
            <a:ext cx="961464" cy="4151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114" tIns="45559" rIns="91114" bIns="45559">
            <a:spAutoFit/>
          </a:bodyPr>
          <a:lstStyle/>
          <a:p>
            <a:pPr defTabSz="903173"/>
            <a:r>
              <a:rPr lang="en-US" sz="2100" b="1" i="1">
                <a:solidFill>
                  <a:srgbClr val="000000"/>
                </a:solidFill>
              </a:rPr>
              <a:t>Under</a:t>
            </a:r>
          </a:p>
        </p:txBody>
      </p:sp>
      <p:sp>
        <p:nvSpPr>
          <p:cNvPr id="2416667" name="Rectangle 27"/>
          <p:cNvSpPr>
            <a:spLocks noChangeArrowheads="1"/>
          </p:cNvSpPr>
          <p:nvPr/>
        </p:nvSpPr>
        <p:spPr bwMode="auto">
          <a:xfrm>
            <a:off x="944951" y="1934533"/>
            <a:ext cx="1214739" cy="445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114" tIns="45559" rIns="91114" bIns="45559">
            <a:spAutoFit/>
          </a:bodyPr>
          <a:lstStyle/>
          <a:p>
            <a:pPr defTabSz="903173"/>
            <a:r>
              <a:rPr lang="en-US" sz="2300" b="1">
                <a:solidFill>
                  <a:srgbClr val="000000"/>
                </a:solidFill>
              </a:rPr>
              <a:t>Growth</a:t>
            </a:r>
          </a:p>
        </p:txBody>
      </p:sp>
      <p:sp>
        <p:nvSpPr>
          <p:cNvPr id="2416668" name="Rectangle 28"/>
          <p:cNvSpPr>
            <a:spLocks noChangeArrowheads="1"/>
          </p:cNvSpPr>
          <p:nvPr/>
        </p:nvSpPr>
        <p:spPr bwMode="auto">
          <a:xfrm>
            <a:off x="5937760" y="2305038"/>
            <a:ext cx="2659637" cy="146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570" tIns="41287" rIns="82570" bIns="41287">
            <a:spAutoFit/>
          </a:bodyPr>
          <a:lstStyle/>
          <a:p>
            <a:pPr defTabSz="820123"/>
            <a:r>
              <a:rPr lang="en-US" b="1"/>
              <a:t>Comfort</a:t>
            </a:r>
            <a:br>
              <a:rPr lang="en-US" b="1"/>
            </a:br>
            <a:r>
              <a:rPr lang="en-US" b="1"/>
              <a:t>Liquidation</a:t>
            </a:r>
            <a:br>
              <a:rPr lang="en-US" b="1"/>
            </a:br>
            <a:r>
              <a:rPr lang="en-US" b="1"/>
              <a:t>or</a:t>
            </a:r>
            <a:br>
              <a:rPr lang="en-US" b="1"/>
            </a:br>
            <a:r>
              <a:rPr lang="en-US" b="1"/>
              <a:t>Cannibali-</a:t>
            </a:r>
          </a:p>
          <a:p>
            <a:pPr defTabSz="820123"/>
            <a:r>
              <a:rPr lang="en-US" b="1"/>
              <a:t>zation</a:t>
            </a:r>
          </a:p>
        </p:txBody>
      </p:sp>
      <p:grpSp>
        <p:nvGrpSpPr>
          <p:cNvPr id="2416669" name="Group 29"/>
          <p:cNvGrpSpPr>
            <a:grpSpLocks/>
          </p:cNvGrpSpPr>
          <p:nvPr/>
        </p:nvGrpSpPr>
        <p:grpSpPr bwMode="auto">
          <a:xfrm>
            <a:off x="4479153" y="3687480"/>
            <a:ext cx="3587783" cy="435871"/>
            <a:chOff x="2398" y="3407"/>
            <a:chExt cx="1921" cy="402"/>
          </a:xfrm>
        </p:grpSpPr>
        <p:sp>
          <p:nvSpPr>
            <p:cNvPr id="2416670" name="Rectangle 30"/>
            <p:cNvSpPr>
              <a:spLocks noChangeArrowheads="1"/>
            </p:cNvSpPr>
            <p:nvPr/>
          </p:nvSpPr>
          <p:spPr bwMode="auto">
            <a:xfrm>
              <a:off x="3062" y="3407"/>
              <a:ext cx="490" cy="2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88386" tIns="44195" rIns="88386" bIns="44195">
              <a:spAutoFit/>
            </a:bodyPr>
            <a:lstStyle/>
            <a:p>
              <a:pPr defTabSz="820123"/>
              <a:r>
                <a:rPr lang="en-US" sz="1400" b="1"/>
                <a:t>Manager</a:t>
              </a:r>
            </a:p>
          </p:txBody>
        </p:sp>
        <p:grpSp>
          <p:nvGrpSpPr>
            <p:cNvPr id="2416671" name="Group 31"/>
            <p:cNvGrpSpPr>
              <a:grpSpLocks/>
            </p:cNvGrpSpPr>
            <p:nvPr/>
          </p:nvGrpSpPr>
          <p:grpSpPr bwMode="auto">
            <a:xfrm>
              <a:off x="3684" y="3457"/>
              <a:ext cx="635" cy="352"/>
              <a:chOff x="3684" y="3457"/>
              <a:chExt cx="635" cy="352"/>
            </a:xfrm>
          </p:grpSpPr>
          <p:sp>
            <p:nvSpPr>
              <p:cNvPr id="2416672" name="Line 32"/>
              <p:cNvSpPr>
                <a:spLocks noChangeShapeType="1"/>
              </p:cNvSpPr>
              <p:nvPr/>
            </p:nvSpPr>
            <p:spPr bwMode="auto">
              <a:xfrm>
                <a:off x="3684" y="3503"/>
                <a:ext cx="540" cy="1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88386" tIns="44195" rIns="88386" bIns="44195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416673" name="Freeform 33"/>
              <p:cNvSpPr>
                <a:spLocks/>
              </p:cNvSpPr>
              <p:nvPr/>
            </p:nvSpPr>
            <p:spPr bwMode="auto">
              <a:xfrm>
                <a:off x="4223" y="3457"/>
                <a:ext cx="96" cy="352"/>
              </a:xfrm>
              <a:custGeom>
                <a:avLst/>
                <a:gdLst>
                  <a:gd name="T0" fmla="*/ 0 w 194"/>
                  <a:gd name="T1" fmla="*/ 0 h 93"/>
                  <a:gd name="T2" fmla="*/ 193 w 194"/>
                  <a:gd name="T3" fmla="*/ 46 h 93"/>
                  <a:gd name="T4" fmla="*/ 0 w 194"/>
                  <a:gd name="T5" fmla="*/ 92 h 93"/>
                  <a:gd name="T6" fmla="*/ 0 w 194"/>
                  <a:gd name="T7" fmla="*/ 0 h 93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94"/>
                  <a:gd name="T13" fmla="*/ 0 h 93"/>
                  <a:gd name="T14" fmla="*/ 194 w 194"/>
                  <a:gd name="T15" fmla="*/ 93 h 93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94" h="93">
                    <a:moveTo>
                      <a:pt x="0" y="0"/>
                    </a:moveTo>
                    <a:lnTo>
                      <a:pt x="193" y="46"/>
                    </a:lnTo>
                    <a:lnTo>
                      <a:pt x="0" y="92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000000"/>
              </a:solidFill>
              <a:ln w="254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lIns="88386" tIns="44195" rIns="88386" bIns="44195"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endParaRPr lang="en-US" sz="1900" b="1"/>
              </a:p>
            </p:txBody>
          </p:sp>
        </p:grpSp>
        <p:grpSp>
          <p:nvGrpSpPr>
            <p:cNvPr id="2416674" name="Group 34"/>
            <p:cNvGrpSpPr>
              <a:grpSpLocks/>
            </p:cNvGrpSpPr>
            <p:nvPr/>
          </p:nvGrpSpPr>
          <p:grpSpPr bwMode="auto">
            <a:xfrm>
              <a:off x="2398" y="3457"/>
              <a:ext cx="674" cy="352"/>
              <a:chOff x="2398" y="3457"/>
              <a:chExt cx="674" cy="352"/>
            </a:xfrm>
          </p:grpSpPr>
          <p:sp>
            <p:nvSpPr>
              <p:cNvPr id="2416675" name="Line 35"/>
              <p:cNvSpPr>
                <a:spLocks noChangeShapeType="1"/>
              </p:cNvSpPr>
              <p:nvPr/>
            </p:nvSpPr>
            <p:spPr bwMode="auto">
              <a:xfrm>
                <a:off x="2436" y="3503"/>
                <a:ext cx="636" cy="1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88386" tIns="44195" rIns="88386" bIns="44195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416676" name="Freeform 36"/>
              <p:cNvSpPr>
                <a:spLocks/>
              </p:cNvSpPr>
              <p:nvPr/>
            </p:nvSpPr>
            <p:spPr bwMode="auto">
              <a:xfrm>
                <a:off x="2398" y="3457"/>
                <a:ext cx="96" cy="352"/>
              </a:xfrm>
              <a:custGeom>
                <a:avLst/>
                <a:gdLst>
                  <a:gd name="T0" fmla="*/ 193 w 194"/>
                  <a:gd name="T1" fmla="*/ 0 h 93"/>
                  <a:gd name="T2" fmla="*/ 0 w 194"/>
                  <a:gd name="T3" fmla="*/ 46 h 93"/>
                  <a:gd name="T4" fmla="*/ 193 w 194"/>
                  <a:gd name="T5" fmla="*/ 92 h 93"/>
                  <a:gd name="T6" fmla="*/ 193 w 194"/>
                  <a:gd name="T7" fmla="*/ 0 h 93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194"/>
                  <a:gd name="T13" fmla="*/ 0 h 93"/>
                  <a:gd name="T14" fmla="*/ 194 w 194"/>
                  <a:gd name="T15" fmla="*/ 93 h 93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194" h="93">
                    <a:moveTo>
                      <a:pt x="193" y="0"/>
                    </a:moveTo>
                    <a:lnTo>
                      <a:pt x="0" y="46"/>
                    </a:lnTo>
                    <a:lnTo>
                      <a:pt x="193" y="92"/>
                    </a:lnTo>
                    <a:lnTo>
                      <a:pt x="193" y="0"/>
                    </a:lnTo>
                  </a:path>
                </a:pathLst>
              </a:custGeom>
              <a:solidFill>
                <a:srgbClr val="000000"/>
              </a:solidFill>
              <a:ln w="25400" cap="rnd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lIns="88386" tIns="44195" rIns="88386" bIns="44195"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endParaRPr lang="en-US" sz="1900" b="1"/>
              </a:p>
            </p:txBody>
          </p:sp>
        </p:grpSp>
      </p:grpSp>
      <p:sp>
        <p:nvSpPr>
          <p:cNvPr id="2416677" name="Rectangle 37"/>
          <p:cNvSpPr>
            <a:spLocks noChangeArrowheads="1"/>
          </p:cNvSpPr>
          <p:nvPr/>
        </p:nvSpPr>
        <p:spPr bwMode="auto">
          <a:xfrm>
            <a:off x="1490056" y="5756737"/>
            <a:ext cx="1584641" cy="7297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570" tIns="41287" rIns="82570" bIns="41287">
            <a:spAutoFit/>
          </a:bodyPr>
          <a:lstStyle/>
          <a:p>
            <a:pPr defTabSz="820123"/>
            <a:r>
              <a:rPr lang="en-US" sz="2100" b="1"/>
              <a:t>You go see</a:t>
            </a:r>
            <a:br>
              <a:rPr lang="en-US" sz="2100" b="1"/>
            </a:br>
            <a:r>
              <a:rPr lang="en-US" sz="2100" b="1"/>
              <a:t>the lender!</a:t>
            </a:r>
          </a:p>
        </p:txBody>
      </p:sp>
      <p:sp>
        <p:nvSpPr>
          <p:cNvPr id="2416678" name="Rectangle 38"/>
          <p:cNvSpPr>
            <a:spLocks noChangeArrowheads="1"/>
          </p:cNvSpPr>
          <p:nvPr/>
        </p:nvSpPr>
        <p:spPr bwMode="auto">
          <a:xfrm>
            <a:off x="4795134" y="5756737"/>
            <a:ext cx="2455841" cy="7297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2570" tIns="41287" rIns="82570" bIns="41287">
            <a:spAutoFit/>
          </a:bodyPr>
          <a:lstStyle/>
          <a:p>
            <a:pPr defTabSz="820123"/>
            <a:r>
              <a:rPr lang="en-US" sz="2100" b="1"/>
              <a:t>The lender comes</a:t>
            </a:r>
            <a:br>
              <a:rPr lang="en-US" sz="2100" b="1"/>
            </a:br>
            <a:r>
              <a:rPr lang="en-US" sz="2100" b="1"/>
              <a:t>to see you!</a:t>
            </a:r>
          </a:p>
        </p:txBody>
      </p:sp>
      <p:sp>
        <p:nvSpPr>
          <p:cNvPr id="2416679" name="Line 39"/>
          <p:cNvSpPr>
            <a:spLocks noChangeShapeType="1"/>
          </p:cNvSpPr>
          <p:nvPr/>
        </p:nvSpPr>
        <p:spPr bwMode="auto">
          <a:xfrm>
            <a:off x="717324" y="5663012"/>
            <a:ext cx="3676469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85423" tIns="42712" rIns="85423" bIns="42712" anchor="ctr"/>
          <a:lstStyle/>
          <a:p>
            <a:endParaRPr lang="en-US"/>
          </a:p>
        </p:txBody>
      </p:sp>
      <p:sp>
        <p:nvSpPr>
          <p:cNvPr id="2416680" name="Line 40"/>
          <p:cNvSpPr>
            <a:spLocks noChangeShapeType="1"/>
          </p:cNvSpPr>
          <p:nvPr/>
        </p:nvSpPr>
        <p:spPr bwMode="auto">
          <a:xfrm>
            <a:off x="4573498" y="5663012"/>
            <a:ext cx="367497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85423" tIns="42712" rIns="85423" bIns="42712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Financial Risk</a:t>
            </a:r>
            <a:endParaRPr lang="en-US" sz="40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273579695"/>
              </p:ext>
            </p:extLst>
          </p:nvPr>
        </p:nvGraphicFramePr>
        <p:xfrm>
          <a:off x="634545" y="1985665"/>
          <a:ext cx="8226426" cy="4123170"/>
        </p:xfrm>
        <a:graphic>
          <a:graphicData uri="http://schemas.openxmlformats.org/drawingml/2006/table">
            <a:tbl>
              <a:tblPr firstRow="1" lastRow="1" bandRow="1">
                <a:tableStyleId>{5C22544A-7EE6-4342-B048-85BDC9FD1C3A}</a:tableStyleId>
              </a:tblPr>
              <a:tblGrid>
                <a:gridCol w="6245227"/>
                <a:gridCol w="990600"/>
                <a:gridCol w="990599"/>
              </a:tblGrid>
              <a:tr h="452735">
                <a:tc>
                  <a:txBody>
                    <a:bodyPr/>
                    <a:lstStyle/>
                    <a:p>
                      <a:endParaRPr lang="en-US" sz="2400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u="sng" dirty="0" smtClean="0"/>
                        <a:t>Yes</a:t>
                      </a:r>
                      <a:endParaRPr lang="en-US" sz="2400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u="sng" dirty="0" smtClean="0"/>
                        <a:t>No</a:t>
                      </a:r>
                      <a:endParaRPr lang="en-US" sz="2400" u="sng" dirty="0"/>
                    </a:p>
                  </a:txBody>
                  <a:tcPr/>
                </a:tc>
              </a:tr>
              <a:tr h="610995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Profit: ROA &gt; inflation rate and interest rate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10995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Financial leverage: debt to asset</a:t>
                      </a:r>
                      <a:r>
                        <a:rPr lang="en-US" sz="2400" baseline="0" dirty="0" smtClean="0"/>
                        <a:t> ratio under 50%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10995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Liquidity:</a:t>
                      </a:r>
                      <a:r>
                        <a:rPr lang="en-US" sz="2400" baseline="0" dirty="0" smtClean="0"/>
                        <a:t> working capital to expenses &gt; 25%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10995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Coverage</a:t>
                      </a:r>
                      <a:r>
                        <a:rPr lang="en-US" sz="2400" baseline="0" dirty="0" smtClean="0"/>
                        <a:t> ratio trend: 3 year average &gt; 125%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10995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Earned net worth:</a:t>
                      </a:r>
                      <a:r>
                        <a:rPr lang="en-US" sz="2400" baseline="0" dirty="0" smtClean="0"/>
                        <a:t> positive 80% of the time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10995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TOTAL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B9A40D-3688-44ED-9F1C-59BB78F03A12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09600" y="1524000"/>
            <a:ext cx="822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accent1">
                    <a:lumMod val="50000"/>
                  </a:schemeClr>
                </a:solidFill>
              </a:rPr>
              <a:t>“Volatility is opportunity or failure.”    </a:t>
            </a:r>
            <a:endParaRPr lang="en-US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6028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Key Financial Metrics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334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Degree of Financial Leverage: Risk Mitigation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B9A40D-3688-44ED-9F1C-59BB78F03A12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8774865"/>
              </p:ext>
            </p:extLst>
          </p:nvPr>
        </p:nvGraphicFramePr>
        <p:xfrm>
          <a:off x="838200" y="2819400"/>
          <a:ext cx="7391400" cy="28498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00200"/>
                <a:gridCol w="2362200"/>
                <a:gridCol w="1581150"/>
                <a:gridCol w="1847850"/>
              </a:tblGrid>
              <a:tr h="6096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Debt to Asset Ratio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Working Capital to Revenue or Expenses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Coverage Ratio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ROA</a:t>
                      </a:r>
                      <a:r>
                        <a:rPr lang="en-US" baseline="0" dirty="0" smtClean="0"/>
                        <a:t> / Cost</a:t>
                      </a:r>
                      <a:endParaRPr lang="en-US" dirty="0"/>
                    </a:p>
                  </a:txBody>
                  <a:tcPr/>
                </a:tc>
              </a:tr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&lt;20%</a:t>
                      </a:r>
                    </a:p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&gt;25%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125%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4%</a:t>
                      </a:r>
                      <a:endParaRPr lang="en-US" dirty="0"/>
                    </a:p>
                  </a:txBody>
                  <a:tcPr/>
                </a:tc>
              </a:tr>
              <a:tr h="57912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21-50%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&gt;25%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140%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6%</a:t>
                      </a:r>
                      <a:endParaRPr lang="en-US" dirty="0"/>
                    </a:p>
                  </a:txBody>
                  <a:tcPr/>
                </a:tc>
              </a:tr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51-75%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&gt;33%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8%</a:t>
                      </a:r>
                      <a:endParaRPr lang="en-US" dirty="0"/>
                    </a:p>
                  </a:txBody>
                  <a:tcPr/>
                </a:tc>
              </a:tr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&gt;75%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&gt;40%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175%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&gt;10%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438400" y="2438400"/>
            <a:ext cx="5638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Compensating Factors</a:t>
            </a:r>
            <a:r>
              <a:rPr lang="en-US" dirty="0" smtClean="0"/>
              <a:t>: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2438400" y="2438400"/>
            <a:ext cx="0" cy="3810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8215952" y="2438400"/>
            <a:ext cx="0" cy="38100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2438400" y="2438400"/>
            <a:ext cx="57912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4551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The Burn Rate – Working Capital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 smtClean="0"/>
              <a:t>Revenue   $2,000,000	Current Assets      $1,000,000</a:t>
            </a:r>
          </a:p>
          <a:p>
            <a:pPr marL="0" indent="0">
              <a:buNone/>
            </a:pPr>
            <a:r>
              <a:rPr lang="en-US" sz="2400" dirty="0" smtClean="0"/>
              <a:t>Expenses </a:t>
            </a:r>
            <a:r>
              <a:rPr lang="en-US" sz="2400" u="sng" dirty="0" smtClean="0"/>
              <a:t> -2,200,000 </a:t>
            </a:r>
            <a:r>
              <a:rPr lang="en-US" sz="2400" dirty="0" smtClean="0"/>
              <a:t>       Current Liabilities    </a:t>
            </a:r>
            <a:r>
              <a:rPr lang="en-US" sz="2400" u="sng" dirty="0" smtClean="0"/>
              <a:t> -500,000</a:t>
            </a:r>
          </a:p>
          <a:p>
            <a:pPr marL="0" indent="0">
              <a:buNone/>
            </a:pPr>
            <a:r>
              <a:rPr lang="en-US" sz="2400" dirty="0" smtClean="0"/>
              <a:t>Loss             -$200,000      Working Capital       $500,000</a:t>
            </a: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Working Capital </a:t>
            </a:r>
            <a:r>
              <a:rPr lang="en-US" sz="2400" u="sng" dirty="0" smtClean="0"/>
              <a:t>$500,000</a:t>
            </a:r>
            <a:r>
              <a:rPr lang="en-US" sz="2400" dirty="0" smtClean="0"/>
              <a:t> = 2.5 Years </a:t>
            </a:r>
          </a:p>
          <a:p>
            <a:pPr marL="0" indent="0">
              <a:buNone/>
            </a:pPr>
            <a:r>
              <a:rPr lang="en-US" sz="2400" dirty="0" smtClean="0"/>
              <a:t>Projected Loss   $200,000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			</a:t>
            </a:r>
            <a:r>
              <a:rPr lang="en-US" sz="2400" dirty="0" smtClean="0">
                <a:solidFill>
                  <a:srgbClr val="00B050"/>
                </a:solidFill>
              </a:rPr>
              <a:t>Green</a:t>
            </a:r>
            <a:r>
              <a:rPr lang="en-US" sz="2400" dirty="0" smtClean="0"/>
              <a:t>  &gt;3.0 Years</a:t>
            </a:r>
          </a:p>
          <a:p>
            <a:pPr marL="0" indent="0">
              <a:buNone/>
            </a:pPr>
            <a:r>
              <a:rPr lang="en-US" sz="2400" dirty="0" smtClean="0"/>
              <a:t>			</a:t>
            </a:r>
            <a:r>
              <a:rPr lang="en-US" sz="2400" dirty="0" smtClean="0">
                <a:solidFill>
                  <a:srgbClr val="FFC000"/>
                </a:solidFill>
              </a:rPr>
              <a:t>Yellow</a:t>
            </a:r>
            <a:r>
              <a:rPr lang="en-US" sz="2400" dirty="0" smtClean="0"/>
              <a:t> 1.0-3.0 Years</a:t>
            </a:r>
          </a:p>
          <a:p>
            <a:pPr marL="0" indent="0">
              <a:buNone/>
            </a:pPr>
            <a:r>
              <a:rPr lang="en-US" sz="2400" dirty="0" smtClean="0"/>
              <a:t>			</a:t>
            </a:r>
            <a:r>
              <a:rPr lang="en-US" sz="2400" dirty="0" smtClean="0">
                <a:solidFill>
                  <a:srgbClr val="FF0000"/>
                </a:solidFill>
              </a:rPr>
              <a:t>Red</a:t>
            </a:r>
            <a:r>
              <a:rPr lang="en-US" sz="2400" dirty="0" smtClean="0"/>
              <a:t>     &lt;1.0 Year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B9A40D-3688-44ED-9F1C-59BB78F03A12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8044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The Burn Rate – Debt Service Payments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53000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 smtClean="0"/>
              <a:t>Revenue   $2,000,000	Current Assets      $1,000,000</a:t>
            </a:r>
          </a:p>
          <a:p>
            <a:pPr marL="0" indent="0">
              <a:buNone/>
            </a:pPr>
            <a:r>
              <a:rPr lang="en-US" sz="2400" dirty="0" smtClean="0"/>
              <a:t>Expenses </a:t>
            </a:r>
            <a:r>
              <a:rPr lang="en-US" sz="2400" u="sng" dirty="0" smtClean="0"/>
              <a:t> -1,800,000 </a:t>
            </a:r>
            <a:r>
              <a:rPr lang="en-US" sz="2400" dirty="0" smtClean="0"/>
              <a:t>       Current Liabilities    </a:t>
            </a:r>
            <a:r>
              <a:rPr lang="en-US" sz="2400" u="sng" dirty="0" smtClean="0"/>
              <a:t>  -500,000</a:t>
            </a:r>
          </a:p>
          <a:p>
            <a:pPr marL="0" indent="0">
              <a:buNone/>
            </a:pPr>
            <a:r>
              <a:rPr lang="en-US" sz="2400" dirty="0" smtClean="0"/>
              <a:t>Profit            $200,000 	Working Capital 	$500,000</a:t>
            </a: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Debt Service Payments = $100,000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Working Capital       		 </a:t>
            </a:r>
            <a:r>
              <a:rPr lang="en-US" sz="2400" u="sng" dirty="0" smtClean="0"/>
              <a:t>$500,000</a:t>
            </a:r>
            <a:r>
              <a:rPr lang="en-US" sz="2400" dirty="0" smtClean="0"/>
              <a:t> = 5.0 Years </a:t>
            </a:r>
          </a:p>
          <a:p>
            <a:pPr marL="0" indent="0">
              <a:buNone/>
            </a:pPr>
            <a:r>
              <a:rPr lang="en-US" sz="2400" dirty="0" smtClean="0"/>
              <a:t>Debt Service Payments   	 $100,000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			</a:t>
            </a:r>
            <a:r>
              <a:rPr lang="en-US" sz="2400" dirty="0" smtClean="0">
                <a:solidFill>
                  <a:srgbClr val="00B050"/>
                </a:solidFill>
              </a:rPr>
              <a:t>Green</a:t>
            </a:r>
            <a:r>
              <a:rPr lang="en-US" sz="2400" dirty="0" smtClean="0"/>
              <a:t> &gt;5.0 Years</a:t>
            </a:r>
          </a:p>
          <a:p>
            <a:pPr marL="0" indent="0">
              <a:buNone/>
            </a:pPr>
            <a:r>
              <a:rPr lang="en-US" sz="2400" dirty="0" smtClean="0"/>
              <a:t>			</a:t>
            </a:r>
            <a:r>
              <a:rPr lang="en-US" sz="2400" dirty="0" smtClean="0">
                <a:solidFill>
                  <a:srgbClr val="FFC000"/>
                </a:solidFill>
              </a:rPr>
              <a:t>Yellow</a:t>
            </a:r>
            <a:r>
              <a:rPr lang="en-US" sz="2400" dirty="0" smtClean="0"/>
              <a:t> 2.5-5.0 Years</a:t>
            </a:r>
          </a:p>
          <a:p>
            <a:pPr marL="0" indent="0">
              <a:buNone/>
            </a:pPr>
            <a:r>
              <a:rPr lang="en-US" sz="2400" dirty="0" smtClean="0"/>
              <a:t>			 </a:t>
            </a:r>
            <a:r>
              <a:rPr lang="en-US" sz="2400" dirty="0" smtClean="0">
                <a:solidFill>
                  <a:srgbClr val="FF0000"/>
                </a:solidFill>
              </a:rPr>
              <a:t>Red</a:t>
            </a:r>
            <a:r>
              <a:rPr lang="en-US" sz="2400" dirty="0" smtClean="0"/>
              <a:t>    &lt;2.5 Years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B9A40D-3688-44ED-9F1C-59BB78F03A12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0779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030811 AgriVisions New Template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oundry">
    <a:dk1>
      <a:sysClr val="windowText" lastClr="000000"/>
    </a:dk1>
    <a:lt1>
      <a:sysClr val="window" lastClr="FFFFFF"/>
    </a:lt1>
    <a:dk2>
      <a:srgbClr val="676A55"/>
    </a:dk2>
    <a:lt2>
      <a:srgbClr val="EAEBDE"/>
    </a:lt2>
    <a:accent1>
      <a:srgbClr val="72A376"/>
    </a:accent1>
    <a:accent2>
      <a:srgbClr val="B0CCB0"/>
    </a:accent2>
    <a:accent3>
      <a:srgbClr val="A8CDD7"/>
    </a:accent3>
    <a:accent4>
      <a:srgbClr val="C0BEAF"/>
    </a:accent4>
    <a:accent5>
      <a:srgbClr val="CEC597"/>
    </a:accent5>
    <a:accent6>
      <a:srgbClr val="E8B7B7"/>
    </a:accent6>
    <a:hlink>
      <a:srgbClr val="DB5353"/>
    </a:hlink>
    <a:folHlink>
      <a:srgbClr val="90363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22727</TotalTime>
  <Words>721</Words>
  <Application>Microsoft Office PowerPoint</Application>
  <PresentationFormat>On-screen Show (4:3)</PresentationFormat>
  <Paragraphs>218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030811 AgriVisions New Template</vt:lpstr>
      <vt:lpstr>Growth &amp; Evolution of Your Business</vt:lpstr>
      <vt:lpstr>Five Macro Factors Impacting Agriculture: Rural America’s Bottom Line</vt:lpstr>
      <vt:lpstr>Planning the Execution of Growth &amp; Evolution of the Business</vt:lpstr>
      <vt:lpstr>Business Equation for Success</vt:lpstr>
      <vt:lpstr>Business Life Cycle</vt:lpstr>
      <vt:lpstr>Financial Risk</vt:lpstr>
      <vt:lpstr>Key Financial Metrics</vt:lpstr>
      <vt:lpstr>The Burn Rate – Working Capital</vt:lpstr>
      <vt:lpstr>The Burn Rate – Debt Service Payments</vt:lpstr>
      <vt:lpstr>Ten Questions of  “True Liquidity”                        (1)</vt:lpstr>
      <vt:lpstr>Ten Questions of  “True Liquidity”                        (2)</vt:lpstr>
      <vt:lpstr>“Dr. Dave’s” Key Ratios &amp; Practices</vt:lpstr>
      <vt:lpstr>Top Tips on Transition </vt:lpstr>
      <vt:lpstr>Problems You Want Your Business to Have                     (1)</vt:lpstr>
      <vt:lpstr>Problems You Want Your Business to Have                     (2)</vt:lpstr>
      <vt:lpstr>Growth &amp; Transition Success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Agriculture &amp; Agrilending</dc:title>
  <dc:creator>VT</dc:creator>
  <cp:lastModifiedBy>Angela</cp:lastModifiedBy>
  <cp:revision>987</cp:revision>
  <cp:lastPrinted>2015-07-30T23:13:22Z</cp:lastPrinted>
  <dcterms:created xsi:type="dcterms:W3CDTF">2011-03-16T15:59:08Z</dcterms:created>
  <dcterms:modified xsi:type="dcterms:W3CDTF">2015-07-30T23:13:24Z</dcterms:modified>
</cp:coreProperties>
</file>