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98" r:id="rId2"/>
    <p:sldId id="306" r:id="rId3"/>
    <p:sldId id="307" r:id="rId4"/>
    <p:sldId id="308" r:id="rId5"/>
    <p:sldId id="309" r:id="rId6"/>
    <p:sldId id="310" r:id="rId7"/>
    <p:sldId id="334" r:id="rId8"/>
    <p:sldId id="335" r:id="rId9"/>
    <p:sldId id="336" r:id="rId10"/>
    <p:sldId id="337" r:id="rId11"/>
    <p:sldId id="338" r:id="rId12"/>
    <p:sldId id="311" r:id="rId13"/>
    <p:sldId id="312" r:id="rId14"/>
    <p:sldId id="305" r:id="rId15"/>
    <p:sldId id="304" r:id="rId16"/>
    <p:sldId id="299" r:id="rId17"/>
    <p:sldId id="277" r:id="rId18"/>
    <p:sldId id="276" r:id="rId19"/>
    <p:sldId id="333" r:id="rId20"/>
    <p:sldId id="275" r:id="rId21"/>
    <p:sldId id="331" r:id="rId22"/>
    <p:sldId id="332" r:id="rId23"/>
    <p:sldId id="339" r:id="rId24"/>
    <p:sldId id="279" r:id="rId25"/>
    <p:sldId id="282" r:id="rId26"/>
    <p:sldId id="313" r:id="rId27"/>
    <p:sldId id="321" r:id="rId28"/>
    <p:sldId id="322" r:id="rId29"/>
    <p:sldId id="323" r:id="rId30"/>
    <p:sldId id="324" r:id="rId31"/>
    <p:sldId id="285" r:id="rId32"/>
    <p:sldId id="286" r:id="rId33"/>
    <p:sldId id="289" r:id="rId34"/>
    <p:sldId id="283" r:id="rId35"/>
    <p:sldId id="330" r:id="rId36"/>
    <p:sldId id="265" r:id="rId3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8" autoAdjust="0"/>
    <p:restoredTop sz="66839" autoAdjust="0"/>
  </p:normalViewPr>
  <p:slideViewPr>
    <p:cSldViewPr snapToGrid="0" showGuides="1">
      <p:cViewPr>
        <p:scale>
          <a:sx n="60" d="100"/>
          <a:sy n="60" d="100"/>
        </p:scale>
        <p:origin x="-288" y="-2130"/>
      </p:cViewPr>
      <p:guideLst>
        <p:guide orient="horz" pos="2150"/>
        <p:guide pos="3821"/>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4878"/>
    </p:cViewPr>
  </p:sorterViewPr>
  <p:notesViewPr>
    <p:cSldViewPr snapToGrid="0">
      <p:cViewPr varScale="1">
        <p:scale>
          <a:sx n="137" d="100"/>
          <a:sy n="137" d="100"/>
        </p:scale>
        <p:origin x="-84" y="-87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2" y="0"/>
            <a:ext cx="3038475" cy="465138"/>
          </a:xfrm>
          <a:prstGeom prst="rect">
            <a:avLst/>
          </a:prstGeom>
        </p:spPr>
        <p:txBody>
          <a:bodyPr vert="horz" lIns="91440" tIns="45720" rIns="91440" bIns="45720" rtlCol="0"/>
          <a:lstStyle>
            <a:lvl1pPr algn="r">
              <a:defRPr sz="1200"/>
            </a:lvl1pPr>
          </a:lstStyle>
          <a:p>
            <a:fld id="{3D34CF67-BA3B-4146-BDE5-CEFF212907DB}" type="datetimeFigureOut">
              <a:rPr lang="en-US" smtClean="0"/>
              <a:t>8/26/2015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9"/>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4"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2" y="8829675"/>
            <a:ext cx="3038475" cy="465138"/>
          </a:xfrm>
          <a:prstGeom prst="rect">
            <a:avLst/>
          </a:prstGeom>
        </p:spPr>
        <p:txBody>
          <a:bodyPr vert="horz" lIns="91440" tIns="45720" rIns="91440" bIns="45720" rtlCol="0" anchor="b"/>
          <a:lstStyle>
            <a:lvl1pPr algn="r">
              <a:defRPr sz="1200"/>
            </a:lvl1pPr>
          </a:lstStyle>
          <a:p>
            <a:fld id="{636F74CE-7D5F-46CE-88A4-AC7F7F64A784}" type="slidenum">
              <a:rPr lang="en-US" smtClean="0"/>
              <a:t>‹#›</a:t>
            </a:fld>
            <a:endParaRPr lang="en-US"/>
          </a:p>
        </p:txBody>
      </p:sp>
    </p:spTree>
    <p:extLst>
      <p:ext uri="{BB962C8B-B14F-4D97-AF65-F5344CB8AC3E}">
        <p14:creationId xmlns:p14="http://schemas.microsoft.com/office/powerpoint/2010/main" val="2530874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a:t>
            </a:fld>
            <a:endParaRPr lang="en-US"/>
          </a:p>
        </p:txBody>
      </p:sp>
    </p:spTree>
    <p:extLst>
      <p:ext uri="{BB962C8B-B14F-4D97-AF65-F5344CB8AC3E}">
        <p14:creationId xmlns:p14="http://schemas.microsoft.com/office/powerpoint/2010/main" val="2954089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smtClean="0">
                <a:solidFill>
                  <a:schemeClr val="tx1">
                    <a:lumMod val="50000"/>
                  </a:schemeClr>
                </a:solidFill>
              </a:rPr>
              <a:t>Individual(s) vs. Voting Trust</a:t>
            </a:r>
          </a:p>
          <a:p>
            <a:pPr lvl="1"/>
            <a:r>
              <a:rPr lang="en-US" sz="1600" dirty="0" smtClean="0">
                <a:solidFill>
                  <a:schemeClr val="tx1">
                    <a:lumMod val="50000"/>
                  </a:schemeClr>
                </a:solidFill>
              </a:rPr>
              <a:t>Voting Trust permits the controlling interest to be managed by an individual or board of fiduciaries.  The board may include anyone, including key management, outside advisors, family members, etc.  The benefits of ownership still overwhelmingly accrue to the trusts for family members.</a:t>
            </a:r>
          </a:p>
          <a:p>
            <a:pPr lvl="1"/>
            <a:r>
              <a:rPr lang="en-US" sz="1600" dirty="0" smtClean="0">
                <a:solidFill>
                  <a:schemeClr val="tx1">
                    <a:lumMod val="50000"/>
                  </a:schemeClr>
                </a:solidFill>
              </a:rPr>
              <a:t>Principal can define the procedures, restrictions, limitations, guidelines, etc. for the management of the voting interest under the terms of the voting trust.  The fiduciaries have a duty to abide by the principal’s intent </a:t>
            </a:r>
          </a:p>
          <a:p>
            <a:pPr lvl="1"/>
            <a:r>
              <a:rPr lang="en-US" sz="1600" dirty="0" smtClean="0">
                <a:solidFill>
                  <a:schemeClr val="tx1">
                    <a:lumMod val="50000"/>
                  </a:schemeClr>
                </a:solidFill>
              </a:rPr>
              <a:t>Fiduciaries of voting trust do not run day to day operations; they appoint the individuals who are responsible for day to day operations</a:t>
            </a:r>
          </a:p>
          <a:p>
            <a:pPr lvl="1"/>
            <a:r>
              <a:rPr lang="en-US" sz="1600" dirty="0" smtClean="0">
                <a:solidFill>
                  <a:schemeClr val="tx1">
                    <a:lumMod val="50000"/>
                  </a:schemeClr>
                </a:solidFill>
              </a:rPr>
              <a:t>Individual ownership of voting interest means that the individual solely controls the company, which may or may not result in fulfillment of the principal’s vision</a:t>
            </a:r>
          </a:p>
          <a:p>
            <a:r>
              <a:rPr lang="en-US" sz="1800" dirty="0" smtClean="0">
                <a:solidFill>
                  <a:schemeClr val="tx1">
                    <a:lumMod val="50000"/>
                  </a:schemeClr>
                </a:solidFill>
              </a:rPr>
              <a:t>Incorporate advisory board consisting of outsiders</a:t>
            </a:r>
          </a:p>
          <a:p>
            <a:pPr lvl="1"/>
            <a:r>
              <a:rPr lang="en-US" sz="1600" dirty="0" smtClean="0">
                <a:solidFill>
                  <a:schemeClr val="tx1">
                    <a:lumMod val="50000"/>
                  </a:schemeClr>
                </a:solidFill>
              </a:rPr>
              <a:t>Provides for outside expertise and oversight, but may not grant control</a:t>
            </a:r>
          </a:p>
          <a:p>
            <a:pPr lvl="1"/>
            <a:r>
              <a:rPr lang="en-US" sz="1600" dirty="0" smtClean="0">
                <a:solidFill>
                  <a:schemeClr val="tx1">
                    <a:lumMod val="50000"/>
                  </a:schemeClr>
                </a:solidFill>
              </a:rPr>
              <a:t>Important to have formal structure for appointment, removal, etc.</a:t>
            </a:r>
          </a:p>
          <a:p>
            <a:pPr lvl="1"/>
            <a:r>
              <a:rPr lang="en-US" sz="1600" dirty="0" smtClean="0">
                <a:solidFill>
                  <a:schemeClr val="tx1">
                    <a:lumMod val="50000"/>
                  </a:schemeClr>
                </a:solidFill>
              </a:rPr>
              <a:t>Board or trusted outsiders can have approval authority over certain decisions such as management compensation/bonuses, sale of the business, etc.</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10</a:t>
            </a:fld>
            <a:endParaRPr lang="en-US"/>
          </a:p>
        </p:txBody>
      </p:sp>
    </p:spTree>
    <p:extLst>
      <p:ext uri="{BB962C8B-B14F-4D97-AF65-F5344CB8AC3E}">
        <p14:creationId xmlns:p14="http://schemas.microsoft.com/office/powerpoint/2010/main" val="92776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7200" dirty="0" smtClean="0">
                <a:solidFill>
                  <a:schemeClr val="tx1">
                    <a:lumMod val="50000"/>
                  </a:schemeClr>
                </a:solidFill>
                <a:ea typeface="Verdana" pitchFamily="34" charset="0"/>
                <a:cs typeface="Verdana" pitchFamily="34" charset="0"/>
              </a:rPr>
              <a:t>Importance is magnified after Dad’s death. </a:t>
            </a:r>
          </a:p>
          <a:p>
            <a:r>
              <a:rPr lang="en-US" sz="7200" dirty="0" smtClean="0">
                <a:solidFill>
                  <a:schemeClr val="tx1">
                    <a:lumMod val="50000"/>
                  </a:schemeClr>
                </a:solidFill>
                <a:ea typeface="Verdana" pitchFamily="34" charset="0"/>
                <a:cs typeface="Verdana" pitchFamily="34" charset="0"/>
              </a:rPr>
              <a:t>Essential provisions</a:t>
            </a:r>
          </a:p>
          <a:p>
            <a:pPr lvl="1"/>
            <a:r>
              <a:rPr lang="en-US" sz="7200" dirty="0" smtClean="0">
                <a:solidFill>
                  <a:schemeClr val="tx1">
                    <a:lumMod val="50000"/>
                  </a:schemeClr>
                </a:solidFill>
                <a:ea typeface="Verdana" pitchFamily="34" charset="0"/>
                <a:cs typeface="Verdana" pitchFamily="34" charset="0"/>
              </a:rPr>
              <a:t>Clear chain of authority, including appointment of, or procedures for choosing, successor managers</a:t>
            </a:r>
          </a:p>
          <a:p>
            <a:pPr lvl="1"/>
            <a:r>
              <a:rPr lang="en-US" sz="7200" dirty="0" smtClean="0">
                <a:solidFill>
                  <a:schemeClr val="tx1">
                    <a:lumMod val="50000"/>
                  </a:schemeClr>
                </a:solidFill>
                <a:ea typeface="Verdana" pitchFamily="34" charset="0"/>
                <a:cs typeface="Verdana" pitchFamily="34" charset="0"/>
              </a:rPr>
              <a:t>Transfer restrictions to prevent unwanted owners</a:t>
            </a:r>
          </a:p>
          <a:p>
            <a:pPr lvl="1"/>
            <a:r>
              <a:rPr lang="en-US" sz="7200" dirty="0" smtClean="0">
                <a:solidFill>
                  <a:schemeClr val="tx1">
                    <a:lumMod val="50000"/>
                  </a:schemeClr>
                </a:solidFill>
                <a:ea typeface="Verdana" pitchFamily="34" charset="0"/>
                <a:cs typeface="Verdana" pitchFamily="34" charset="0"/>
              </a:rPr>
              <a:t>Buyout provisions to sever relationship with hostile partner</a:t>
            </a:r>
          </a:p>
          <a:p>
            <a:pPr lvl="2"/>
            <a:r>
              <a:rPr lang="en-US" sz="7200" dirty="0" smtClean="0">
                <a:solidFill>
                  <a:schemeClr val="tx1">
                    <a:lumMod val="50000"/>
                  </a:schemeClr>
                </a:solidFill>
                <a:ea typeface="Verdana" pitchFamily="34" charset="0"/>
                <a:cs typeface="Verdana" pitchFamily="34" charset="0"/>
              </a:rPr>
              <a:t>Put rights – owner can force the company to redeem the owner’s interest at the price and on the terms set forth in the agreement</a:t>
            </a:r>
          </a:p>
          <a:p>
            <a:pPr lvl="2"/>
            <a:r>
              <a:rPr lang="en-US" sz="7200" dirty="0" smtClean="0">
                <a:solidFill>
                  <a:schemeClr val="tx1">
                    <a:lumMod val="50000"/>
                  </a:schemeClr>
                </a:solidFill>
                <a:ea typeface="Verdana" pitchFamily="34" charset="0"/>
                <a:cs typeface="Verdana" pitchFamily="34" charset="0"/>
              </a:rPr>
              <a:t>Options – Company and remaining owners have right of first refusal to purchase interest from a seller looking to “get out” </a:t>
            </a:r>
          </a:p>
          <a:p>
            <a:pPr lvl="2"/>
            <a:r>
              <a:rPr lang="en-US" sz="7200" dirty="0" smtClean="0">
                <a:solidFill>
                  <a:schemeClr val="tx1">
                    <a:lumMod val="50000"/>
                  </a:schemeClr>
                </a:solidFill>
                <a:ea typeface="Verdana" pitchFamily="34" charset="0"/>
                <a:cs typeface="Verdana" pitchFamily="34" charset="0"/>
              </a:rPr>
              <a:t>Procedure for determining value and the method of payment should be set forth in the agreement</a:t>
            </a:r>
          </a:p>
          <a:p>
            <a:pPr lvl="1"/>
            <a:r>
              <a:rPr lang="en-US" sz="7200" dirty="0" smtClean="0">
                <a:solidFill>
                  <a:schemeClr val="tx1">
                    <a:lumMod val="50000"/>
                  </a:schemeClr>
                </a:solidFill>
                <a:ea typeface="Verdana" pitchFamily="34" charset="0"/>
                <a:cs typeface="Verdana" pitchFamily="34" charset="0"/>
              </a:rPr>
              <a:t>Limit opportunity for excessive compensation</a:t>
            </a:r>
          </a:p>
          <a:p>
            <a:pPr lvl="2"/>
            <a:r>
              <a:rPr lang="en-US" sz="7200" dirty="0" smtClean="0">
                <a:solidFill>
                  <a:schemeClr val="tx1">
                    <a:lumMod val="50000"/>
                  </a:schemeClr>
                </a:solidFill>
                <a:ea typeface="Verdana" pitchFamily="34" charset="0"/>
                <a:cs typeface="Verdana" pitchFamily="34" charset="0"/>
              </a:rPr>
              <a:t>Ex: require compensation decisions to be approved by trusted advisor(s), such as independent board</a:t>
            </a:r>
          </a:p>
          <a:p>
            <a:pPr lvl="1"/>
            <a:r>
              <a:rPr lang="en-US" sz="7200" dirty="0" smtClean="0">
                <a:solidFill>
                  <a:schemeClr val="tx1">
                    <a:lumMod val="50000"/>
                  </a:schemeClr>
                </a:solidFill>
                <a:ea typeface="Verdana" pitchFamily="34" charset="0"/>
                <a:cs typeface="Verdana" pitchFamily="34" charset="0"/>
              </a:rPr>
              <a:t>Alternative dispute resolution provisions (e.g., arbitration, mediation) to preempt lengthy and costly litigation and to avoid publicity of disputes</a:t>
            </a:r>
          </a:p>
          <a:p>
            <a:pPr lvl="1"/>
            <a:r>
              <a:rPr lang="en-US" sz="7200" dirty="0" smtClean="0">
                <a:solidFill>
                  <a:schemeClr val="tx1">
                    <a:lumMod val="50000"/>
                  </a:schemeClr>
                </a:solidFill>
                <a:ea typeface="Verdana" pitchFamily="34" charset="0"/>
                <a:cs typeface="Verdana" pitchFamily="34" charset="0"/>
              </a:rPr>
              <a:t>Unsuccessful litigants should be required to pay prevailing party attorney fees to deter unwarranted litigation</a:t>
            </a:r>
          </a:p>
          <a:p>
            <a:r>
              <a:rPr lang="en-US" sz="7600" dirty="0" smtClean="0">
                <a:solidFill>
                  <a:schemeClr val="tx1">
                    <a:lumMod val="50000"/>
                  </a:schemeClr>
                </a:solidFill>
                <a:ea typeface="Verdana" pitchFamily="34" charset="0"/>
                <a:cs typeface="Verdana" pitchFamily="34" charset="0"/>
              </a:rPr>
              <a:t>Communicate to next generation!</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11</a:t>
            </a:fld>
            <a:endParaRPr lang="en-US"/>
          </a:p>
        </p:txBody>
      </p:sp>
    </p:spTree>
    <p:extLst>
      <p:ext uri="{BB962C8B-B14F-4D97-AF65-F5344CB8AC3E}">
        <p14:creationId xmlns:p14="http://schemas.microsoft.com/office/powerpoint/2010/main" val="2364608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lumMod val="25000"/>
                  </a:schemeClr>
                </a:solidFill>
              </a:rPr>
              <a:t>During lifetime</a:t>
            </a:r>
          </a:p>
          <a:p>
            <a:pPr lvl="1"/>
            <a:r>
              <a:rPr lang="en-US" dirty="0" smtClean="0">
                <a:solidFill>
                  <a:schemeClr val="tx1">
                    <a:lumMod val="25000"/>
                  </a:schemeClr>
                </a:solidFill>
              </a:rPr>
              <a:t>Top income tax rate of 39.6% for salary or trade or business income</a:t>
            </a:r>
          </a:p>
          <a:p>
            <a:pPr lvl="1"/>
            <a:r>
              <a:rPr lang="en-US" dirty="0" smtClean="0">
                <a:solidFill>
                  <a:schemeClr val="tx1">
                    <a:lumMod val="25000"/>
                  </a:schemeClr>
                </a:solidFill>
              </a:rPr>
              <a:t>Top capital gains rate of 20% on sale of capital assets held for &gt; 1 year</a:t>
            </a:r>
          </a:p>
          <a:p>
            <a:pPr lvl="1"/>
            <a:r>
              <a:rPr lang="en-US" dirty="0" smtClean="0">
                <a:solidFill>
                  <a:schemeClr val="tx1">
                    <a:lumMod val="25000"/>
                  </a:schemeClr>
                </a:solidFill>
              </a:rPr>
              <a:t>Net investment</a:t>
            </a:r>
            <a:r>
              <a:rPr lang="en-US" baseline="0" dirty="0" smtClean="0">
                <a:solidFill>
                  <a:schemeClr val="tx1">
                    <a:lumMod val="25000"/>
                  </a:schemeClr>
                </a:solidFill>
              </a:rPr>
              <a:t> tax – 3.8%</a:t>
            </a:r>
            <a:endParaRPr lang="en-US" dirty="0" smtClean="0">
              <a:solidFill>
                <a:schemeClr val="tx1">
                  <a:lumMod val="25000"/>
                </a:schemeClr>
              </a:solidFill>
            </a:endParaRPr>
          </a:p>
          <a:p>
            <a:pPr lvl="1"/>
            <a:r>
              <a:rPr lang="en-US" dirty="0" smtClean="0">
                <a:solidFill>
                  <a:schemeClr val="tx1">
                    <a:lumMod val="25000"/>
                  </a:schemeClr>
                </a:solidFill>
              </a:rPr>
              <a:t>State income tax may apply to non-Florida resident owners</a:t>
            </a:r>
          </a:p>
          <a:p>
            <a:pPr lvl="1"/>
            <a:r>
              <a:rPr lang="en-US" dirty="0" smtClean="0">
                <a:solidFill>
                  <a:schemeClr val="tx1">
                    <a:lumMod val="25000"/>
                  </a:schemeClr>
                </a:solidFill>
              </a:rPr>
              <a:t>No income tax imposed on either donor or </a:t>
            </a:r>
            <a:r>
              <a:rPr lang="en-US" dirty="0" err="1" smtClean="0">
                <a:solidFill>
                  <a:schemeClr val="tx1">
                    <a:lumMod val="25000"/>
                  </a:schemeClr>
                </a:solidFill>
              </a:rPr>
              <a:t>donee</a:t>
            </a:r>
            <a:r>
              <a:rPr lang="en-US" dirty="0" smtClean="0">
                <a:solidFill>
                  <a:schemeClr val="tx1">
                    <a:lumMod val="25000"/>
                  </a:schemeClr>
                </a:solidFill>
              </a:rPr>
              <a:t> on gifts</a:t>
            </a:r>
          </a:p>
          <a:p>
            <a:pPr lvl="2"/>
            <a:r>
              <a:rPr lang="en-US" dirty="0" err="1" smtClean="0">
                <a:solidFill>
                  <a:schemeClr val="tx1">
                    <a:lumMod val="25000"/>
                  </a:schemeClr>
                </a:solidFill>
              </a:rPr>
              <a:t>Donee</a:t>
            </a:r>
            <a:r>
              <a:rPr lang="en-US" dirty="0" smtClean="0">
                <a:solidFill>
                  <a:schemeClr val="tx1">
                    <a:lumMod val="25000"/>
                  </a:schemeClr>
                </a:solidFill>
              </a:rPr>
              <a:t> takes a “carryover basis” , which defers income tax</a:t>
            </a:r>
          </a:p>
          <a:p>
            <a:pPr lvl="2"/>
            <a:r>
              <a:rPr lang="en-US" dirty="0" smtClean="0">
                <a:solidFill>
                  <a:schemeClr val="tx1">
                    <a:lumMod val="25000"/>
                  </a:schemeClr>
                </a:solidFill>
              </a:rPr>
              <a:t>Income tax can be deferred on a sale depending on the identity of the purchaser and the seller’s tax basis in the asset being sold</a:t>
            </a:r>
          </a:p>
          <a:p>
            <a:pPr lvl="3"/>
            <a:r>
              <a:rPr lang="en-US" sz="2400" dirty="0" smtClean="0">
                <a:solidFill>
                  <a:schemeClr val="tx1">
                    <a:lumMod val="25000"/>
                  </a:schemeClr>
                </a:solidFill>
              </a:rPr>
              <a:t>Example: Sale to a trust which qualifies as a “grantor trust” is not a taxable sale for income tax purposes. </a:t>
            </a:r>
          </a:p>
          <a:p>
            <a:r>
              <a:rPr lang="en-US" dirty="0" smtClean="0">
                <a:solidFill>
                  <a:schemeClr val="tx1">
                    <a:lumMod val="25000"/>
                  </a:schemeClr>
                </a:solidFill>
              </a:rPr>
              <a:t>At death</a:t>
            </a:r>
          </a:p>
          <a:p>
            <a:pPr lvl="1"/>
            <a:r>
              <a:rPr lang="en-US" dirty="0" smtClean="0">
                <a:solidFill>
                  <a:schemeClr val="tx1">
                    <a:lumMod val="25000"/>
                  </a:schemeClr>
                </a:solidFill>
              </a:rPr>
              <a:t>No income tax generally due for transfers at death</a:t>
            </a:r>
          </a:p>
          <a:p>
            <a:pPr lvl="1"/>
            <a:r>
              <a:rPr lang="en-US" dirty="0" smtClean="0">
                <a:solidFill>
                  <a:schemeClr val="tx1">
                    <a:lumMod val="25000"/>
                  </a:schemeClr>
                </a:solidFill>
              </a:rPr>
              <a:t>Recipient generally receives a tax basis for income tax purposes equal to the date of death value of the asset.  If the asset had built-in appreciation at death, then that appreciation will pass to the benefit of the heir free of income tax.</a:t>
            </a:r>
          </a:p>
          <a:p>
            <a:pPr lvl="1"/>
            <a:endParaRPr lang="en-US" dirty="0" smtClean="0">
              <a:solidFill>
                <a:schemeClr val="tx1">
                  <a:lumMod val="25000"/>
                </a:schemeClr>
              </a:solidFill>
            </a:endParaRPr>
          </a:p>
          <a:p>
            <a:pPr>
              <a:lnSpc>
                <a:spcPct val="80000"/>
              </a:lnSpc>
              <a:buFont typeface="Monotype Sorts" pitchFamily="2" charset="2"/>
              <a:buNone/>
              <a:defRPr/>
            </a:pPr>
            <a:r>
              <a:rPr lang="en-US" altLang="en-US" sz="1200" b="0" dirty="0" smtClean="0">
                <a:solidFill>
                  <a:schemeClr val="tx1">
                    <a:lumMod val="50000"/>
                  </a:schemeClr>
                </a:solidFill>
                <a:cs typeface="Times New Roman" pitchFamily="18" charset="0"/>
              </a:rPr>
              <a:t>State Income Tax Rates:  0% to 11%</a:t>
            </a:r>
          </a:p>
          <a:p>
            <a:pPr>
              <a:lnSpc>
                <a:spcPct val="80000"/>
              </a:lnSpc>
              <a:buFont typeface="Monotype Sorts" pitchFamily="2" charset="2"/>
              <a:buNone/>
              <a:defRPr/>
            </a:pPr>
            <a:endParaRPr lang="en-US" altLang="en-US" sz="1200" b="0" dirty="0" smtClean="0">
              <a:solidFill>
                <a:schemeClr val="tx1">
                  <a:lumMod val="50000"/>
                </a:schemeClr>
              </a:solidFill>
              <a:cs typeface="Times New Roman" pitchFamily="18" charset="0"/>
            </a:endParaRPr>
          </a:p>
          <a:p>
            <a:pPr>
              <a:lnSpc>
                <a:spcPct val="80000"/>
              </a:lnSpc>
              <a:buFont typeface="Monotype Sorts" pitchFamily="2" charset="2"/>
              <a:buNone/>
              <a:defRPr/>
            </a:pPr>
            <a:r>
              <a:rPr lang="en-US" altLang="en-US" sz="1200" b="0" dirty="0" smtClean="0">
                <a:solidFill>
                  <a:schemeClr val="tx1">
                    <a:lumMod val="50000"/>
                  </a:schemeClr>
                </a:solidFill>
                <a:cs typeface="Times New Roman" pitchFamily="18" charset="0"/>
              </a:rPr>
              <a:t>Top Potential Rate: 50.3%</a:t>
            </a:r>
            <a:endParaRPr lang="en-US" dirty="0" smtClean="0"/>
          </a:p>
          <a:p>
            <a:pPr lvl="1"/>
            <a:endParaRPr lang="en-US" dirty="0" smtClean="0">
              <a:solidFill>
                <a:schemeClr val="tx1">
                  <a:lumMod val="25000"/>
                </a:schemeClr>
              </a:solidFill>
            </a:endParaRP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12</a:t>
            </a:fld>
            <a:endParaRPr lang="en-US"/>
          </a:p>
        </p:txBody>
      </p:sp>
    </p:spTree>
    <p:extLst>
      <p:ext uri="{BB962C8B-B14F-4D97-AF65-F5344CB8AC3E}">
        <p14:creationId xmlns:p14="http://schemas.microsoft.com/office/powerpoint/2010/main" val="1777112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lumMod val="25000"/>
                  </a:schemeClr>
                </a:solidFill>
              </a:rPr>
              <a:t>Exemptions &amp; Rates</a:t>
            </a:r>
          </a:p>
          <a:p>
            <a:pPr lvl="1"/>
            <a:r>
              <a:rPr lang="en-US" dirty="0" smtClean="0">
                <a:solidFill>
                  <a:schemeClr val="tx1">
                    <a:lumMod val="25000"/>
                  </a:schemeClr>
                </a:solidFill>
              </a:rPr>
              <a:t>$5 million cumulative exemption per person for transfers during life and at death, indexed for inflation ($5,430,000 in 2015)</a:t>
            </a:r>
          </a:p>
          <a:p>
            <a:pPr lvl="1"/>
            <a:r>
              <a:rPr lang="en-US" dirty="0" smtClean="0">
                <a:solidFill>
                  <a:schemeClr val="tx1">
                    <a:lumMod val="25000"/>
                  </a:schemeClr>
                </a:solidFill>
              </a:rPr>
              <a:t>40% transfer tax rate for transfers in excess of exemption</a:t>
            </a:r>
          </a:p>
          <a:p>
            <a:pPr lvl="1"/>
            <a:endParaRPr lang="en-US" dirty="0" smtClean="0">
              <a:solidFill>
                <a:schemeClr val="tx1">
                  <a:lumMod val="25000"/>
                </a:schemeClr>
              </a:solidFill>
            </a:endParaRPr>
          </a:p>
          <a:p>
            <a:r>
              <a:rPr lang="en-US" dirty="0" smtClean="0">
                <a:solidFill>
                  <a:schemeClr val="tx1">
                    <a:lumMod val="25000"/>
                  </a:schemeClr>
                </a:solidFill>
              </a:rPr>
              <a:t>Lifetime transfers</a:t>
            </a:r>
          </a:p>
          <a:p>
            <a:pPr lvl="1"/>
            <a:r>
              <a:rPr lang="en-US" dirty="0" smtClean="0">
                <a:solidFill>
                  <a:schemeClr val="tx1">
                    <a:lumMod val="25000"/>
                  </a:schemeClr>
                </a:solidFill>
              </a:rPr>
              <a:t>Gift tax &amp; Generation-Skipping Transfer (</a:t>
            </a:r>
            <a:r>
              <a:rPr lang="en-US" dirty="0" err="1" smtClean="0">
                <a:solidFill>
                  <a:schemeClr val="tx1">
                    <a:lumMod val="25000"/>
                  </a:schemeClr>
                </a:solidFill>
              </a:rPr>
              <a:t>GST</a:t>
            </a:r>
            <a:r>
              <a:rPr lang="en-US" dirty="0" smtClean="0">
                <a:solidFill>
                  <a:schemeClr val="tx1">
                    <a:lumMod val="25000"/>
                  </a:schemeClr>
                </a:solidFill>
              </a:rPr>
              <a:t>) tax</a:t>
            </a:r>
          </a:p>
          <a:p>
            <a:pPr lvl="1"/>
            <a:r>
              <a:rPr lang="en-US" dirty="0" smtClean="0">
                <a:solidFill>
                  <a:schemeClr val="tx1">
                    <a:lumMod val="25000"/>
                  </a:schemeClr>
                </a:solidFill>
              </a:rPr>
              <a:t>Married couples can split gifts made by one spouse</a:t>
            </a:r>
          </a:p>
          <a:p>
            <a:pPr lvl="1"/>
            <a:r>
              <a:rPr lang="en-US" dirty="0" smtClean="0">
                <a:solidFill>
                  <a:schemeClr val="tx1">
                    <a:lumMod val="25000"/>
                  </a:schemeClr>
                </a:solidFill>
              </a:rPr>
              <a:t>Annual exclusion gifts ($14,000 per </a:t>
            </a:r>
            <a:r>
              <a:rPr lang="en-US" dirty="0" err="1" smtClean="0">
                <a:solidFill>
                  <a:schemeClr val="tx1">
                    <a:lumMod val="25000"/>
                  </a:schemeClr>
                </a:solidFill>
              </a:rPr>
              <a:t>donee</a:t>
            </a:r>
            <a:r>
              <a:rPr lang="en-US" dirty="0" smtClean="0">
                <a:solidFill>
                  <a:schemeClr val="tx1">
                    <a:lumMod val="25000"/>
                  </a:schemeClr>
                </a:solidFill>
              </a:rPr>
              <a:t> in 2015) are not counted towards $5+ million exemption </a:t>
            </a:r>
          </a:p>
          <a:p>
            <a:pPr lvl="1"/>
            <a:r>
              <a:rPr lang="en-US" dirty="0" smtClean="0">
                <a:solidFill>
                  <a:schemeClr val="tx1">
                    <a:lumMod val="25000"/>
                  </a:schemeClr>
                </a:solidFill>
              </a:rPr>
              <a:t>Tax due by April 15</a:t>
            </a:r>
            <a:r>
              <a:rPr lang="en-US" baseline="30000" dirty="0" smtClean="0">
                <a:solidFill>
                  <a:schemeClr val="tx1">
                    <a:lumMod val="25000"/>
                  </a:schemeClr>
                </a:solidFill>
              </a:rPr>
              <a:t>th</a:t>
            </a:r>
            <a:r>
              <a:rPr lang="en-US" dirty="0" smtClean="0">
                <a:solidFill>
                  <a:schemeClr val="tx1">
                    <a:lumMod val="25000"/>
                  </a:schemeClr>
                </a:solidFill>
              </a:rPr>
              <a:t> of the calendar year following the gift</a:t>
            </a:r>
          </a:p>
          <a:p>
            <a:pPr lvl="1"/>
            <a:endParaRPr lang="en-US" dirty="0" smtClean="0">
              <a:solidFill>
                <a:schemeClr val="tx1">
                  <a:lumMod val="25000"/>
                </a:schemeClr>
              </a:solidFill>
            </a:endParaRPr>
          </a:p>
          <a:p>
            <a:r>
              <a:rPr lang="en-US" dirty="0" smtClean="0">
                <a:solidFill>
                  <a:schemeClr val="tx1">
                    <a:lumMod val="25000"/>
                  </a:schemeClr>
                </a:solidFill>
              </a:rPr>
              <a:t>Transfers upon death</a:t>
            </a:r>
          </a:p>
          <a:p>
            <a:pPr lvl="1"/>
            <a:r>
              <a:rPr lang="en-US" dirty="0" smtClean="0">
                <a:solidFill>
                  <a:schemeClr val="tx1">
                    <a:lumMod val="25000"/>
                  </a:schemeClr>
                </a:solidFill>
              </a:rPr>
              <a:t>Estate tax &amp; </a:t>
            </a:r>
            <a:r>
              <a:rPr lang="en-US" dirty="0" err="1" smtClean="0">
                <a:solidFill>
                  <a:schemeClr val="tx1">
                    <a:lumMod val="25000"/>
                  </a:schemeClr>
                </a:solidFill>
              </a:rPr>
              <a:t>GST</a:t>
            </a:r>
            <a:r>
              <a:rPr lang="en-US" dirty="0" smtClean="0">
                <a:solidFill>
                  <a:schemeClr val="tx1">
                    <a:lumMod val="25000"/>
                  </a:schemeClr>
                </a:solidFill>
              </a:rPr>
              <a:t> tax</a:t>
            </a:r>
          </a:p>
          <a:p>
            <a:pPr lvl="1"/>
            <a:r>
              <a:rPr lang="en-US" dirty="0" smtClean="0">
                <a:solidFill>
                  <a:schemeClr val="tx1">
                    <a:lumMod val="25000"/>
                  </a:schemeClr>
                </a:solidFill>
              </a:rPr>
              <a:t>Can now use deceased spouse’s unused estate tax exemption</a:t>
            </a:r>
          </a:p>
          <a:p>
            <a:pPr lvl="1"/>
            <a:r>
              <a:rPr lang="en-US" dirty="0" smtClean="0">
                <a:solidFill>
                  <a:schemeClr val="tx1">
                    <a:lumMod val="25000"/>
                  </a:schemeClr>
                </a:solidFill>
              </a:rPr>
              <a:t>Tax generally due 9 months after death</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13</a:t>
            </a:fld>
            <a:endParaRPr lang="en-US"/>
          </a:p>
        </p:txBody>
      </p:sp>
    </p:spTree>
    <p:extLst>
      <p:ext uri="{BB962C8B-B14F-4D97-AF65-F5344CB8AC3E}">
        <p14:creationId xmlns:p14="http://schemas.microsoft.com/office/powerpoint/2010/main" val="3296801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solidFill>
                  <a:srgbClr val="002060"/>
                </a:solidFill>
              </a:rPr>
              <a:t>Lower Exemptions</a:t>
            </a:r>
          </a:p>
          <a:p>
            <a:pPr marL="0" indent="0">
              <a:buNone/>
            </a:pPr>
            <a:r>
              <a:rPr lang="en-US" dirty="0" smtClean="0">
                <a:solidFill>
                  <a:srgbClr val="002060"/>
                </a:solidFill>
              </a:rPr>
              <a:t>No Portability</a:t>
            </a:r>
          </a:p>
          <a:p>
            <a:pPr marL="0" indent="0">
              <a:buNone/>
            </a:pPr>
            <a:r>
              <a:rPr lang="en-US" dirty="0" smtClean="0">
                <a:solidFill>
                  <a:srgbClr val="002060"/>
                </a:solidFill>
              </a:rPr>
              <a:t>Credit Shelter Trust</a:t>
            </a:r>
          </a:p>
          <a:p>
            <a:pPr marL="0" indent="0">
              <a:buNone/>
            </a:pPr>
            <a:r>
              <a:rPr lang="en-US" dirty="0" smtClean="0">
                <a:solidFill>
                  <a:srgbClr val="002060"/>
                </a:solidFill>
              </a:rPr>
              <a:t>Marital Shelter Trust</a:t>
            </a:r>
          </a:p>
          <a:p>
            <a:pPr marL="0" indent="0">
              <a:buNone/>
            </a:pPr>
            <a:r>
              <a:rPr lang="en-US" dirty="0" smtClean="0">
                <a:solidFill>
                  <a:srgbClr val="002060"/>
                </a:solidFill>
              </a:rPr>
              <a:t>Discounts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14</a:t>
            </a:fld>
            <a:endParaRPr lang="en-US"/>
          </a:p>
        </p:txBody>
      </p:sp>
    </p:spTree>
    <p:extLst>
      <p:ext uri="{BB962C8B-B14F-4D97-AF65-F5344CB8AC3E}">
        <p14:creationId xmlns:p14="http://schemas.microsoft.com/office/powerpoint/2010/main" val="422837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solidFill>
                  <a:srgbClr val="002060"/>
                </a:solidFill>
              </a:rPr>
              <a:t>Facts</a:t>
            </a:r>
          </a:p>
          <a:p>
            <a:pPr marL="0" indent="0">
              <a:buNone/>
            </a:pPr>
            <a:endParaRPr lang="en-US" dirty="0" smtClean="0">
              <a:solidFill>
                <a:srgbClr val="00206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2060"/>
                </a:solidFill>
              </a:rPr>
              <a:t>Buddy and his wife, Brenda, They have two children, Billy and Wanda (she’s the outcast).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002060"/>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002060"/>
              </a:solidFill>
            </a:endParaRPr>
          </a:p>
          <a:p>
            <a:pPr marL="0" indent="0">
              <a:buNone/>
            </a:pPr>
            <a:r>
              <a:rPr lang="en-US" dirty="0" smtClean="0">
                <a:solidFill>
                  <a:srgbClr val="002060"/>
                </a:solidFill>
              </a:rPr>
              <a:t>Buddy and Brenda own B &amp; B Company, a Florida limited liability company (the “LLC”) – 50% each.  The LLC is taxed as a partnership and was formed in 2000.  </a:t>
            </a:r>
          </a:p>
          <a:p>
            <a:pPr marL="0" indent="0">
              <a:buNone/>
            </a:pPr>
            <a:endParaRPr lang="en-US" dirty="0" smtClean="0">
              <a:solidFill>
                <a:srgbClr val="002060"/>
              </a:solidFill>
            </a:endParaRPr>
          </a:p>
          <a:p>
            <a:pPr marL="0" indent="0">
              <a:buNone/>
            </a:pPr>
            <a:r>
              <a:rPr lang="en-US" dirty="0" smtClean="0">
                <a:solidFill>
                  <a:srgbClr val="002060"/>
                </a:solidFill>
              </a:rPr>
              <a:t>There is not currently a §754 election in place.  </a:t>
            </a:r>
          </a:p>
          <a:p>
            <a:pPr marL="0" indent="0">
              <a:buNone/>
            </a:pPr>
            <a:endParaRPr lang="en-US" dirty="0" smtClean="0">
              <a:solidFill>
                <a:srgbClr val="002060"/>
              </a:solidFill>
            </a:endParaRPr>
          </a:p>
          <a:p>
            <a:pPr marL="0" indent="0">
              <a:buNone/>
            </a:pPr>
            <a:r>
              <a:rPr lang="en-US" dirty="0" smtClean="0">
                <a:solidFill>
                  <a:srgbClr val="002060"/>
                </a:solidFill>
              </a:rPr>
              <a:t>The LLC owns the following assets:</a:t>
            </a:r>
          </a:p>
          <a:p>
            <a:pPr marL="457200" indent="-457200" defTabSz="457200">
              <a:buNone/>
              <a:tabLst>
                <a:tab pos="0" algn="l"/>
              </a:tabLst>
            </a:pPr>
            <a:r>
              <a:rPr lang="en-US" dirty="0" smtClean="0">
                <a:solidFill>
                  <a:srgbClr val="002060"/>
                </a:solidFill>
              </a:rPr>
              <a:t>	A.	50 acres (“Dead Grove Parcel”) – acquired by Buddy and Brenda in 1970 for $50,000 for the raw land, which is their current basis, and currently worth $5,000,000 and there is a willing buyer.</a:t>
            </a:r>
          </a:p>
          <a:p>
            <a:pPr marL="457200" indent="-457200">
              <a:buAutoNum type="alphaUcPeriod" startAt="2"/>
            </a:pPr>
            <a:r>
              <a:rPr lang="en-US" dirty="0" smtClean="0">
                <a:solidFill>
                  <a:srgbClr val="002060"/>
                </a:solidFill>
              </a:rPr>
              <a:t>2,000 acre ranch (“Ranch Parcel”) – acquired in 2000 for $4,000,000 near Kenansville, FL and currently worth $5,000,000.</a:t>
            </a:r>
          </a:p>
          <a:p>
            <a:pPr marL="457200" indent="-457200">
              <a:buAutoNum type="alphaUcPeriod" startAt="2"/>
            </a:pPr>
            <a:endParaRPr lang="en-US" dirty="0" smtClean="0">
              <a:solidFill>
                <a:srgbClr val="002060"/>
              </a:solidFill>
            </a:endParaRPr>
          </a:p>
          <a:p>
            <a:pPr marL="0" indent="0">
              <a:buNone/>
            </a:pPr>
            <a:r>
              <a:rPr lang="en-US" dirty="0" smtClean="0">
                <a:solidFill>
                  <a:srgbClr val="002060"/>
                </a:solidFill>
              </a:rPr>
              <a:t>Buddy and Brenda also have basic estate planning documents, including pour-over wills and revocable trusts.  All of their assets are currently owned equally in their revocable trusts.  </a:t>
            </a:r>
          </a:p>
          <a:p>
            <a:pPr marL="0" indent="0">
              <a:buNone/>
            </a:pPr>
            <a:endParaRPr lang="en-US" dirty="0" smtClean="0">
              <a:solidFill>
                <a:srgbClr val="002060"/>
              </a:solidFill>
            </a:endParaRPr>
          </a:p>
          <a:p>
            <a:pPr marL="0" indent="0">
              <a:buNone/>
            </a:pPr>
            <a:endParaRPr lang="en-US" dirty="0" smtClean="0">
              <a:solidFill>
                <a:srgbClr val="002060"/>
              </a:solidFill>
            </a:endParaRPr>
          </a:p>
        </p:txBody>
      </p:sp>
      <p:sp>
        <p:nvSpPr>
          <p:cNvPr id="4" name="Slide Number Placeholder 3"/>
          <p:cNvSpPr>
            <a:spLocks noGrp="1"/>
          </p:cNvSpPr>
          <p:nvPr>
            <p:ph type="sldNum" sz="quarter" idx="10"/>
          </p:nvPr>
        </p:nvSpPr>
        <p:spPr/>
        <p:txBody>
          <a:bodyPr/>
          <a:lstStyle/>
          <a:p>
            <a:fld id="{636F74CE-7D5F-46CE-88A4-AC7F7F64A784}" type="slidenum">
              <a:rPr lang="en-US" smtClean="0"/>
              <a:t>15</a:t>
            </a:fld>
            <a:endParaRPr lang="en-US"/>
          </a:p>
        </p:txBody>
      </p:sp>
    </p:spTree>
    <p:extLst>
      <p:ext uri="{BB962C8B-B14F-4D97-AF65-F5344CB8AC3E}">
        <p14:creationId xmlns:p14="http://schemas.microsoft.com/office/powerpoint/2010/main" val="17686752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2060"/>
                </a:solidFill>
              </a:rPr>
              <a:t>Buddy is terminally ill with 6 months to live.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00206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2060"/>
                </a:solidFill>
              </a:rPr>
              <a:t>The rest of their assets consisting of their personal residence, vehicles and bank accounts are jointly owned (50/50 in each of their revocable trusts) and have a collective value of $2,000,000.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00206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2060"/>
                </a:solidFill>
              </a:rPr>
              <a:t>They have a total joint estate of $12,000,000 and no liabilities.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16</a:t>
            </a:fld>
            <a:endParaRPr lang="en-US"/>
          </a:p>
        </p:txBody>
      </p:sp>
    </p:spTree>
    <p:extLst>
      <p:ext uri="{BB962C8B-B14F-4D97-AF65-F5344CB8AC3E}">
        <p14:creationId xmlns:p14="http://schemas.microsoft.com/office/powerpoint/2010/main" val="2110998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457200">
              <a:buNone/>
            </a:pPr>
            <a:r>
              <a:rPr lang="en-US" sz="1600" b="1" dirty="0" smtClean="0">
                <a:solidFill>
                  <a:srgbClr val="002060"/>
                </a:solidFill>
              </a:rPr>
              <a:t>Old Estate Planning Analysis</a:t>
            </a:r>
          </a:p>
          <a:p>
            <a:pPr marL="0" indent="0">
              <a:buNone/>
            </a:pPr>
            <a:endParaRPr lang="en-US" dirty="0" smtClean="0">
              <a:solidFill>
                <a:srgbClr val="002060"/>
              </a:solidFill>
            </a:endParaRPr>
          </a:p>
          <a:p>
            <a:pPr marL="0" indent="0">
              <a:buNone/>
            </a:pPr>
            <a:r>
              <a:rPr lang="en-US" dirty="0" smtClean="0">
                <a:solidFill>
                  <a:srgbClr val="002060"/>
                </a:solidFill>
              </a:rPr>
              <a:t>Disregarding the dates above, for a moment let’s put this fact pattern back in 2009 but assume the same values for the Dead Grove Parcel and the Ranch Parcel.  Buddy is deceased.  </a:t>
            </a:r>
          </a:p>
          <a:p>
            <a:pPr marL="0" indent="0">
              <a:buNone/>
            </a:pPr>
            <a:endParaRPr lang="en-US" dirty="0" smtClean="0">
              <a:solidFill>
                <a:srgbClr val="002060"/>
              </a:solidFill>
            </a:endParaRPr>
          </a:p>
          <a:p>
            <a:pPr marL="0" indent="0">
              <a:buNone/>
            </a:pPr>
            <a:r>
              <a:rPr lang="en-US" dirty="0" smtClean="0">
                <a:solidFill>
                  <a:srgbClr val="002060"/>
                </a:solidFill>
              </a:rPr>
              <a:t>Assume Buddy’s basic estate planning documents provided that (</a:t>
            </a:r>
            <a:r>
              <a:rPr lang="en-US" dirty="0" err="1" smtClean="0">
                <a:solidFill>
                  <a:srgbClr val="002060"/>
                </a:solidFill>
              </a:rPr>
              <a:t>i</a:t>
            </a:r>
            <a:r>
              <a:rPr lang="en-US" dirty="0" smtClean="0">
                <a:solidFill>
                  <a:srgbClr val="002060"/>
                </a:solidFill>
              </a:rPr>
              <a:t>) </a:t>
            </a:r>
            <a:r>
              <a:rPr lang="en-US" sz="1200" dirty="0" smtClean="0">
                <a:solidFill>
                  <a:srgbClr val="002060"/>
                </a:solidFill>
              </a:rPr>
              <a:t>his</a:t>
            </a:r>
            <a:r>
              <a:rPr lang="en-US" dirty="0" smtClean="0">
                <a:solidFill>
                  <a:srgbClr val="002060"/>
                </a:solidFill>
              </a:rPr>
              <a:t> estate tax exemption amount ($3,500,000 in 2009) will pass to a Credit Shelter Trust for the benefit of Brenda and their descendants and (ii) any amount over the estate tax exemption amount ($150,000) will pass to Brenda in a form that qualifies for the estate tax marital deduction (outright or </a:t>
            </a:r>
            <a:r>
              <a:rPr lang="en-US" dirty="0" err="1" smtClean="0">
                <a:solidFill>
                  <a:srgbClr val="002060"/>
                </a:solidFill>
              </a:rPr>
              <a:t>QTIP</a:t>
            </a:r>
            <a:r>
              <a:rPr lang="en-US" dirty="0" smtClean="0">
                <a:solidFill>
                  <a:srgbClr val="002060"/>
                </a:solidFill>
              </a:rPr>
              <a:t>).  </a:t>
            </a:r>
          </a:p>
          <a:p>
            <a:pPr marL="0" indent="0">
              <a:buNone/>
            </a:pPr>
            <a:endParaRPr lang="en-US" dirty="0" smtClean="0">
              <a:solidFill>
                <a:srgbClr val="002060"/>
              </a:solidFill>
            </a:endParaRPr>
          </a:p>
          <a:p>
            <a:pPr marL="0" indent="0">
              <a:buNone/>
            </a:pPr>
            <a:r>
              <a:rPr lang="en-US" dirty="0" smtClean="0">
                <a:solidFill>
                  <a:srgbClr val="002060"/>
                </a:solidFill>
              </a:rPr>
              <a:t>Buddy’s 50% LLC interest when valued by Business Appraiser received a conservative thirty-five percent (35%) cumulative discount.</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17</a:t>
            </a:fld>
            <a:endParaRPr lang="en-US"/>
          </a:p>
        </p:txBody>
      </p:sp>
    </p:spTree>
    <p:extLst>
      <p:ext uri="{BB962C8B-B14F-4D97-AF65-F5344CB8AC3E}">
        <p14:creationId xmlns:p14="http://schemas.microsoft.com/office/powerpoint/2010/main" val="33025870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t" latinLnBrk="0" hangingPunct="1"/>
            <a:endParaRPr lang="en-US" sz="1200" b="0" i="0" u="sng"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dirty="0" smtClean="0">
                <a:solidFill>
                  <a:schemeClr val="tx1"/>
                </a:solidFill>
                <a:effectLst/>
                <a:latin typeface="+mn-lt"/>
                <a:ea typeface="+mn-ea"/>
                <a:cs typeface="+mn-cs"/>
              </a:rPr>
              <a:t>Death of Buddy</a:t>
            </a:r>
            <a:endParaRPr lang="en-US" b="0" u="none" dirty="0" smtClean="0"/>
          </a:p>
          <a:p>
            <a:endParaRPr lang="en-US" b="0" dirty="0" smtClean="0"/>
          </a:p>
          <a:p>
            <a:r>
              <a:rPr lang="en-US" b="0" dirty="0" smtClean="0"/>
              <a:t>$5 million discounted 35% ($3.25</a:t>
            </a:r>
            <a:r>
              <a:rPr lang="en-US" b="0" baseline="0" dirty="0" smtClean="0"/>
              <a:t> million)</a:t>
            </a:r>
            <a:r>
              <a:rPr lang="en-US" b="0" dirty="0" smtClean="0"/>
              <a:t>+ $1 million assets</a:t>
            </a:r>
          </a:p>
          <a:p>
            <a:r>
              <a:rPr lang="en-US" b="0" dirty="0" smtClean="0"/>
              <a:t>$3.5</a:t>
            </a:r>
            <a:r>
              <a:rPr lang="en-US" b="0" baseline="0" dirty="0" smtClean="0"/>
              <a:t> million credit means $750k in </a:t>
            </a:r>
            <a:r>
              <a:rPr lang="en-US" b="0" baseline="0" dirty="0" err="1" smtClean="0"/>
              <a:t>QTIP</a:t>
            </a:r>
            <a:endParaRPr lang="en-US" b="0" dirty="0" smtClean="0"/>
          </a:p>
          <a:p>
            <a:endParaRPr lang="en-US" b="0" dirty="0" smtClean="0"/>
          </a:p>
          <a:p>
            <a:pPr rtl="0" eaLnBrk="1" fontAlgn="t" latinLnBrk="0" hangingPunct="1"/>
            <a:r>
              <a:rPr lang="en-US" sz="1200" b="0" i="0" u="none" strike="noStrike" kern="1200" dirty="0" smtClean="0">
                <a:solidFill>
                  <a:schemeClr val="tx1"/>
                </a:solidFill>
                <a:effectLst/>
                <a:latin typeface="+mn-lt"/>
                <a:ea typeface="+mn-ea"/>
                <a:cs typeface="+mn-cs"/>
              </a:rPr>
              <a:t>Death of Brenda</a:t>
            </a:r>
          </a:p>
          <a:p>
            <a:pPr rtl="0" eaLnBrk="1" fontAlgn="t" latinLnBrk="0" hangingPunct="1"/>
            <a:endParaRPr lang="en-US" b="0" dirty="0" smtClean="0"/>
          </a:p>
          <a:p>
            <a:pPr rtl="0" eaLnBrk="1" fontAlgn="t" latinLnBrk="0" hangingPunct="1"/>
            <a:r>
              <a:rPr lang="en-US" b="0" dirty="0" smtClean="0"/>
              <a:t>$5 million discounted 35% ($3.25 million) + $1 million assets + $750k </a:t>
            </a:r>
            <a:r>
              <a:rPr lang="en-US" b="0" dirty="0" err="1" smtClean="0"/>
              <a:t>QTIP</a:t>
            </a:r>
            <a:endParaRPr lang="en-US" sz="1200" b="0" i="0" u="none" strike="noStrike"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36F74CE-7D5F-46CE-88A4-AC7F7F64A784}" type="slidenum">
              <a:rPr lang="en-US" smtClean="0"/>
              <a:t>18</a:t>
            </a:fld>
            <a:endParaRPr lang="en-US"/>
          </a:p>
        </p:txBody>
      </p:sp>
    </p:spTree>
    <p:extLst>
      <p:ext uri="{BB962C8B-B14F-4D97-AF65-F5344CB8AC3E}">
        <p14:creationId xmlns:p14="http://schemas.microsoft.com/office/powerpoint/2010/main" val="1039454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end, Buddy and Brenda have left assets with an</a:t>
            </a:r>
            <a:r>
              <a:rPr lang="en-US" baseline="0" dirty="0" smtClean="0"/>
              <a:t> undiscounted value of $11,325,000 in trust for the benefit of their heirs.</a:t>
            </a:r>
          </a:p>
          <a:p>
            <a:endParaRPr lang="en-US" baseline="0" dirty="0" smtClean="0"/>
          </a:p>
          <a:p>
            <a:r>
              <a:rPr lang="en-US" baseline="0" dirty="0" smtClean="0"/>
              <a:t>The effective tax rate is 5.625% on $12 million in undiscounted assets.</a:t>
            </a:r>
          </a:p>
          <a:p>
            <a:endParaRPr lang="en-US" baseline="0" dirty="0" smtClean="0"/>
          </a:p>
          <a:p>
            <a:r>
              <a:rPr lang="en-US" baseline="0" dirty="0" smtClean="0"/>
              <a:t>This is free of estate and </a:t>
            </a:r>
            <a:r>
              <a:rPr lang="en-US" baseline="0" dirty="0" err="1" smtClean="0"/>
              <a:t>GST</a:t>
            </a:r>
            <a:r>
              <a:rPr lang="en-US" baseline="0" dirty="0" smtClean="0"/>
              <a:t> tax for the next 360 years!</a:t>
            </a:r>
          </a:p>
          <a:p>
            <a:endParaRPr lang="en-US" baseline="0" dirty="0" smtClean="0"/>
          </a:p>
          <a:p>
            <a:r>
              <a:rPr lang="en-US" baseline="0" dirty="0" smtClean="0"/>
              <a:t>Not a bad deal….but we’ve created two problems</a:t>
            </a:r>
          </a:p>
          <a:p>
            <a:endParaRPr lang="en-US" baseline="0" dirty="0" smtClean="0"/>
          </a:p>
          <a:p>
            <a:pPr marL="228600" indent="-228600">
              <a:buAutoNum type="arabicPeriod"/>
            </a:pPr>
            <a:r>
              <a:rPr lang="en-US" baseline="0" dirty="0" smtClean="0"/>
              <a:t>The basis of the assets will not be stepped up again – potential for major tax bill if and when a liquidation event occurs</a:t>
            </a:r>
          </a:p>
          <a:p>
            <a:pPr marL="228600" indent="-228600">
              <a:buAutoNum type="arabicPeriod"/>
            </a:pPr>
            <a:endParaRPr lang="en-US" baseline="0" dirty="0" smtClean="0"/>
          </a:p>
          <a:p>
            <a:r>
              <a:rPr lang="en-US" baseline="0" dirty="0" smtClean="0"/>
              <a:t>2.  Billy and Wanda and their heirs are all beneficiaries of trusts that own a farm – but maybe that is not what they want and Billy has fiduciary duties to his sister and her family.  He can’t devote as much time to managing the farm as he wants to but he is now accountable to an “absentee” owner</a:t>
            </a:r>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19</a:t>
            </a:fld>
            <a:endParaRPr lang="en-US"/>
          </a:p>
        </p:txBody>
      </p:sp>
    </p:spTree>
    <p:extLst>
      <p:ext uri="{BB962C8B-B14F-4D97-AF65-F5344CB8AC3E}">
        <p14:creationId xmlns:p14="http://schemas.microsoft.com/office/powerpoint/2010/main" val="2950971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lumMod val="25000"/>
                  </a:schemeClr>
                </a:solidFill>
              </a:rPr>
              <a:t>Start-up</a:t>
            </a:r>
          </a:p>
          <a:p>
            <a:endParaRPr lang="en-US" dirty="0" smtClean="0">
              <a:solidFill>
                <a:schemeClr val="tx1">
                  <a:lumMod val="25000"/>
                </a:schemeClr>
              </a:solidFill>
            </a:endParaRPr>
          </a:p>
          <a:p>
            <a:r>
              <a:rPr lang="en-US" dirty="0" smtClean="0">
                <a:solidFill>
                  <a:schemeClr val="tx1">
                    <a:lumMod val="25000"/>
                  </a:schemeClr>
                </a:solidFill>
              </a:rPr>
              <a:t>Expansion/Growth</a:t>
            </a:r>
          </a:p>
          <a:p>
            <a:endParaRPr lang="en-US" dirty="0" smtClean="0">
              <a:solidFill>
                <a:schemeClr val="tx1">
                  <a:lumMod val="25000"/>
                </a:schemeClr>
              </a:solidFill>
            </a:endParaRPr>
          </a:p>
          <a:p>
            <a:r>
              <a:rPr lang="en-US" dirty="0" smtClean="0">
                <a:solidFill>
                  <a:schemeClr val="tx1">
                    <a:lumMod val="25000"/>
                  </a:schemeClr>
                </a:solidFill>
              </a:rPr>
              <a:t>Financial Stability</a:t>
            </a:r>
          </a:p>
          <a:p>
            <a:endParaRPr lang="en-US" dirty="0" smtClean="0">
              <a:solidFill>
                <a:srgbClr val="FF0000"/>
              </a:solidFill>
            </a:endParaRPr>
          </a:p>
          <a:p>
            <a:r>
              <a:rPr lang="en-US" dirty="0" smtClean="0">
                <a:solidFill>
                  <a:srgbClr val="FF0000"/>
                </a:solidFill>
              </a:rPr>
              <a:t>Transition of Management, Control and Ownership</a:t>
            </a:r>
          </a:p>
          <a:p>
            <a:pPr lvl="1"/>
            <a:endParaRPr lang="en-US" dirty="0" smtClean="0">
              <a:solidFill>
                <a:srgbClr val="FF0000"/>
              </a:solidFill>
            </a:endParaRPr>
          </a:p>
          <a:p>
            <a:pPr lvl="1"/>
            <a:r>
              <a:rPr lang="en-US" dirty="0" smtClean="0">
                <a:solidFill>
                  <a:srgbClr val="FF0000"/>
                </a:solidFill>
              </a:rPr>
              <a:t>During Principal’s lifetime</a:t>
            </a:r>
          </a:p>
          <a:p>
            <a:pPr lvl="1"/>
            <a:endParaRPr lang="en-US" dirty="0" smtClean="0">
              <a:solidFill>
                <a:srgbClr val="FF0000"/>
              </a:solidFill>
            </a:endParaRPr>
          </a:p>
          <a:p>
            <a:pPr lvl="1"/>
            <a:r>
              <a:rPr lang="en-US" dirty="0" smtClean="0">
                <a:solidFill>
                  <a:srgbClr val="FF0000"/>
                </a:solidFill>
              </a:rPr>
              <a:t>Upon Principal’s Retirement</a:t>
            </a:r>
          </a:p>
          <a:p>
            <a:pPr lvl="1"/>
            <a:endParaRPr lang="en-US" dirty="0" smtClean="0">
              <a:solidFill>
                <a:srgbClr val="FF0000"/>
              </a:solidFill>
            </a:endParaRPr>
          </a:p>
          <a:p>
            <a:pPr lvl="1"/>
            <a:r>
              <a:rPr lang="en-US" dirty="0" smtClean="0">
                <a:solidFill>
                  <a:srgbClr val="FF0000"/>
                </a:solidFill>
              </a:rPr>
              <a:t>At Principal’s Death</a:t>
            </a:r>
          </a:p>
          <a:p>
            <a:endParaRPr lang="en-US" dirty="0" smtClean="0">
              <a:solidFill>
                <a:schemeClr val="tx1">
                  <a:lumMod val="25000"/>
                </a:schemeClr>
              </a:solidFill>
            </a:endParaRPr>
          </a:p>
          <a:p>
            <a:r>
              <a:rPr lang="en-US" dirty="0" smtClean="0">
                <a:solidFill>
                  <a:schemeClr val="tx1">
                    <a:lumMod val="25000"/>
                  </a:schemeClr>
                </a:solidFill>
              </a:rPr>
              <a:t>Continuation under new ownership vs. sale</a:t>
            </a:r>
          </a:p>
          <a:p>
            <a:endParaRPr lang="en-US" dirty="0"/>
          </a:p>
        </p:txBody>
      </p:sp>
      <p:sp>
        <p:nvSpPr>
          <p:cNvPr id="4" name="Slide Number Placeholder 3"/>
          <p:cNvSpPr>
            <a:spLocks noGrp="1"/>
          </p:cNvSpPr>
          <p:nvPr>
            <p:ph type="sldNum" sz="quarter" idx="10"/>
          </p:nvPr>
        </p:nvSpPr>
        <p:spPr/>
        <p:txBody>
          <a:bodyPr/>
          <a:lstStyle/>
          <a:p>
            <a:fld id="{87F4E027-2F1D-4020-BEAF-C75162CCC7C6}" type="slidenum">
              <a:rPr lang="en-US" smtClean="0"/>
              <a:t>2</a:t>
            </a:fld>
            <a:endParaRPr lang="en-US"/>
          </a:p>
        </p:txBody>
      </p:sp>
    </p:spTree>
    <p:extLst>
      <p:ext uri="{BB962C8B-B14F-4D97-AF65-F5344CB8AC3E}">
        <p14:creationId xmlns:p14="http://schemas.microsoft.com/office/powerpoint/2010/main" val="17606380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600" b="1" dirty="0" smtClean="0">
                <a:solidFill>
                  <a:srgbClr val="002060"/>
                </a:solidFill>
              </a:rPr>
              <a:t>When Dead Grove Parcel Is Sold After Buddy’s Death:</a:t>
            </a:r>
          </a:p>
          <a:p>
            <a:pPr marL="0" indent="0">
              <a:buNone/>
            </a:pPr>
            <a:endParaRPr lang="en-US" dirty="0" smtClean="0">
              <a:solidFill>
                <a:srgbClr val="002060"/>
              </a:solidFill>
            </a:endParaRPr>
          </a:p>
          <a:p>
            <a:pPr marL="457200" indent="-457200" defTabSz="457200">
              <a:buNone/>
            </a:pPr>
            <a:r>
              <a:rPr lang="en-US" dirty="0" smtClean="0">
                <a:solidFill>
                  <a:srgbClr val="002060"/>
                </a:solidFill>
              </a:rPr>
              <a:t>1.	The § 754 election causes an adjustment to the inside basis of the assets of the LLC with respect to the Credit Shelter Trust, reducing the gain realized to $1,455,800 ($2,500,000 - $1,044,200), which generates a tax of $218,370 at the 2009 15% long-term capital gain rate [Now 20% long-term capital gain rate].</a:t>
            </a:r>
          </a:p>
          <a:p>
            <a:endParaRPr lang="en-US" dirty="0" smtClean="0">
              <a:solidFill>
                <a:srgbClr val="002060"/>
              </a:solidFill>
            </a:endParaRPr>
          </a:p>
          <a:p>
            <a:pPr marL="457200" indent="-457200" defTabSz="396875">
              <a:buAutoNum type="arabicPeriod" startAt="2"/>
            </a:pPr>
            <a:r>
              <a:rPr lang="en-US" dirty="0" smtClean="0">
                <a:solidFill>
                  <a:srgbClr val="002060"/>
                </a:solidFill>
              </a:rPr>
              <a:t>Brenda interest only has a $25,000 share of inside basis on the Dead Grove Parcel, and so she has $2,475,000 in gain allocated to her, on which she will pay $371,250 in tax at the 2009 15% long-term capital gain rate.</a:t>
            </a:r>
          </a:p>
          <a:p>
            <a:pPr marL="457200" indent="-457200" defTabSz="396875">
              <a:buAutoNum type="arabicPeriod" startAt="2"/>
            </a:pPr>
            <a:endParaRPr lang="en-US" dirty="0" smtClean="0">
              <a:solidFill>
                <a:srgbClr val="002060"/>
              </a:solidFill>
            </a:endParaRPr>
          </a:p>
          <a:p>
            <a:pPr marL="457200" indent="-457200">
              <a:buAutoNum type="arabicPeriod" startAt="3"/>
            </a:pPr>
            <a:r>
              <a:rPr lang="en-US" dirty="0" smtClean="0">
                <a:solidFill>
                  <a:srgbClr val="002060"/>
                </a:solidFill>
              </a:rPr>
              <a:t>In total, $589,620 in tax will be paid by the Credit Shelter Trust and Brenda in relation to the sale of Dead Grove Parcel.  The election saved $152,800 in tax. HOWEVER, without the discount received by leaving Dead Grove Parcel inside the LLC and foregoing the full step up, $1,710,000 would have been due in estate tax at Brenda’s death.  </a:t>
            </a:r>
            <a:r>
              <a:rPr lang="en-US" b="1" u="sng" dirty="0" smtClean="0">
                <a:solidFill>
                  <a:srgbClr val="002060"/>
                </a:solidFill>
              </a:rPr>
              <a:t>Everyone was comfortable with paying the income tax because the estate tax consequences would have been much greater.</a:t>
            </a:r>
          </a:p>
          <a:p>
            <a:pPr marL="0" indent="0">
              <a:buNone/>
            </a:pPr>
            <a:endParaRPr lang="en-US" dirty="0" smtClean="0">
              <a:solidFill>
                <a:srgbClr val="002060"/>
              </a:solidFill>
            </a:endParaRPr>
          </a:p>
          <a:p>
            <a:pPr marL="457200" indent="-457200">
              <a:buAutoNum type="arabicPeriod" startAt="4"/>
            </a:pPr>
            <a:r>
              <a:rPr lang="en-US" dirty="0" smtClean="0">
                <a:solidFill>
                  <a:srgbClr val="002060"/>
                </a:solidFill>
              </a:rPr>
              <a:t>A § 754 election does not</a:t>
            </a:r>
            <a:r>
              <a:rPr lang="en-US" u="sng" dirty="0" smtClean="0">
                <a:solidFill>
                  <a:srgbClr val="002060"/>
                </a:solidFill>
              </a:rPr>
              <a:t> </a:t>
            </a:r>
            <a:r>
              <a:rPr lang="en-US" b="1" u="sng" dirty="0" smtClean="0">
                <a:solidFill>
                  <a:srgbClr val="002060"/>
                </a:solidFill>
              </a:rPr>
              <a:t>always</a:t>
            </a:r>
            <a:r>
              <a:rPr lang="en-US" u="sng" dirty="0" smtClean="0">
                <a:solidFill>
                  <a:srgbClr val="002060"/>
                </a:solidFill>
              </a:rPr>
              <a:t> </a:t>
            </a:r>
            <a:r>
              <a:rPr lang="en-US" dirty="0" smtClean="0">
                <a:solidFill>
                  <a:srgbClr val="002060"/>
                </a:solidFill>
              </a:rPr>
              <a:t>result in a basis increase.  Depending upon the assets and the appreciation or depreciation inherent in those assets, it is possible to see a basis </a:t>
            </a:r>
            <a:r>
              <a:rPr lang="en-US" b="1" u="sng" dirty="0" smtClean="0">
                <a:solidFill>
                  <a:srgbClr val="002060"/>
                </a:solidFill>
              </a:rPr>
              <a:t>decrease</a:t>
            </a:r>
            <a:r>
              <a:rPr lang="en-US" dirty="0" smtClean="0">
                <a:solidFill>
                  <a:srgbClr val="002060"/>
                </a:solidFill>
              </a:rPr>
              <a:t>.  It is important closely examine the assets inside an entity to determine whether a § 754 election is appropriate.  Once made </a:t>
            </a:r>
            <a:r>
              <a:rPr lang="en-US" b="1" u="sng" dirty="0" smtClean="0">
                <a:solidFill>
                  <a:srgbClr val="002060"/>
                </a:solidFill>
              </a:rPr>
              <a:t>not</a:t>
            </a:r>
            <a:r>
              <a:rPr lang="en-US" dirty="0" smtClean="0">
                <a:solidFill>
                  <a:srgbClr val="002060"/>
                </a:solidFill>
              </a:rPr>
              <a:t> reversible without commissioner consent.</a:t>
            </a:r>
          </a:p>
          <a:p>
            <a:pPr marL="457200" indent="-457200">
              <a:buAutoNum type="arabicPeriod" startAt="4"/>
            </a:pPr>
            <a:endParaRPr lang="en-US" dirty="0" smtClean="0">
              <a:solidFill>
                <a:srgbClr val="002060"/>
              </a:solidFill>
            </a:endParaRPr>
          </a:p>
          <a:p>
            <a:pPr marL="457200" indent="-457200">
              <a:buAutoNum type="arabicPeriod" startAt="4"/>
            </a:pPr>
            <a:r>
              <a:rPr lang="en-US" dirty="0" smtClean="0">
                <a:solidFill>
                  <a:srgbClr val="002060"/>
                </a:solidFill>
              </a:rPr>
              <a:t>By the way, if the asset is</a:t>
            </a:r>
            <a:r>
              <a:rPr lang="en-US" baseline="0" dirty="0" smtClean="0">
                <a:solidFill>
                  <a:srgbClr val="002060"/>
                </a:solidFill>
              </a:rPr>
              <a:t> not used in a trade or business – it’s called the Dead Grove Parcel for a reason – the Net Investment Tax of 3.8% may also apply!</a:t>
            </a:r>
            <a:endParaRPr lang="en-US" dirty="0" smtClean="0">
              <a:solidFill>
                <a:srgbClr val="002060"/>
              </a:solidFill>
            </a:endParaRPr>
          </a:p>
          <a:p>
            <a:pPr marL="0" indent="0">
              <a:buNone/>
            </a:pPr>
            <a:endParaRPr lang="en-US" dirty="0" smtClean="0"/>
          </a:p>
          <a:p>
            <a:pPr marL="0" indent="0" defTabSz="396875">
              <a:buNone/>
            </a:pPr>
            <a:endParaRPr lang="en-US" dirty="0" smtClean="0">
              <a:solidFill>
                <a:srgbClr val="002060"/>
              </a:solidFill>
            </a:endParaRPr>
          </a:p>
          <a:p>
            <a:pPr marL="457200" indent="-457200" defTabSz="396875">
              <a:buAutoNum type="arabicPeriod" startAt="2"/>
            </a:pPr>
            <a:endParaRPr lang="en-US" dirty="0" smtClean="0">
              <a:solidFill>
                <a:srgbClr val="002060"/>
              </a:solidFill>
            </a:endParaRPr>
          </a:p>
          <a:p>
            <a:pPr marL="0" indent="0" defTabSz="396875">
              <a:buNone/>
            </a:pPr>
            <a:endParaRPr lang="en-US" dirty="0" smtClean="0">
              <a:solidFill>
                <a:srgbClr val="002060"/>
              </a:solidFill>
            </a:endParaRP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20</a:t>
            </a:fld>
            <a:endParaRPr lang="en-US"/>
          </a:p>
        </p:txBody>
      </p:sp>
    </p:spTree>
    <p:extLst>
      <p:ext uri="{BB962C8B-B14F-4D97-AF65-F5344CB8AC3E}">
        <p14:creationId xmlns:p14="http://schemas.microsoft.com/office/powerpoint/2010/main" val="531894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21</a:t>
            </a:fld>
            <a:endParaRPr lang="en-US"/>
          </a:p>
        </p:txBody>
      </p:sp>
    </p:spTree>
    <p:extLst>
      <p:ext uri="{BB962C8B-B14F-4D97-AF65-F5344CB8AC3E}">
        <p14:creationId xmlns:p14="http://schemas.microsoft.com/office/powerpoint/2010/main" val="3302587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0">
              <a:spcBef>
                <a:spcPts val="0"/>
              </a:spcBef>
              <a:spcAft>
                <a:spcPts val="0"/>
              </a:spcAft>
            </a:pPr>
            <a:r>
              <a:rPr lang="en-US" dirty="0" smtClean="0">
                <a:solidFill>
                  <a:srgbClr val="002060"/>
                </a:solidFill>
                <a:ea typeface="Times New Roman"/>
              </a:rPr>
              <a:t>Now suppose that Buddy’s estate plan as described above was developed in 2015 instead.  Because the estate tax exemption amount is $5,430,000 in 2015, he does not </a:t>
            </a:r>
            <a:r>
              <a:rPr lang="en-US" sz="1400" dirty="0" smtClean="0">
                <a:solidFill>
                  <a:srgbClr val="002060"/>
                </a:solidFill>
                <a:ea typeface="Times New Roman"/>
              </a:rPr>
              <a:t>have</a:t>
            </a:r>
            <a:r>
              <a:rPr lang="en-US" dirty="0" smtClean="0">
                <a:solidFill>
                  <a:srgbClr val="002060"/>
                </a:solidFill>
                <a:ea typeface="Times New Roman"/>
              </a:rPr>
              <a:t> a taxable estate.  The Credit Shelter Trust is funded with the entirety of Buddy’s estate and the </a:t>
            </a:r>
            <a:r>
              <a:rPr lang="en-US" dirty="0" err="1" smtClean="0">
                <a:solidFill>
                  <a:srgbClr val="002060"/>
                </a:solidFill>
                <a:ea typeface="Times New Roman"/>
              </a:rPr>
              <a:t>QTIP</a:t>
            </a:r>
            <a:r>
              <a:rPr lang="en-US" dirty="0" smtClean="0">
                <a:solidFill>
                  <a:srgbClr val="002060"/>
                </a:solidFill>
                <a:ea typeface="Times New Roman"/>
              </a:rPr>
              <a:t> goes unfunded.  </a:t>
            </a:r>
          </a:p>
          <a:p>
            <a:pPr marL="0" marR="0">
              <a:spcBef>
                <a:spcPts val="0"/>
              </a:spcBef>
              <a:spcAft>
                <a:spcPts val="0"/>
              </a:spcAft>
            </a:pPr>
            <a:endParaRPr lang="en-US" dirty="0" smtClean="0">
              <a:solidFill>
                <a:srgbClr val="002060"/>
              </a:solidFill>
              <a:ea typeface="Times New Roman"/>
            </a:endParaRPr>
          </a:p>
          <a:p>
            <a:pPr marL="288925" marR="0" indent="-288925">
              <a:spcBef>
                <a:spcPts val="0"/>
              </a:spcBef>
              <a:spcAft>
                <a:spcPts val="0"/>
              </a:spcAft>
            </a:pPr>
            <a:r>
              <a:rPr lang="en-US" dirty="0" smtClean="0">
                <a:solidFill>
                  <a:srgbClr val="002060"/>
                </a:solidFill>
                <a:ea typeface="Times New Roman"/>
              </a:rPr>
              <a:t>In fact, Buddy has $1,180,000 of unused exemption that can pass to Brenda if the portability election is made.  But</a:t>
            </a:r>
            <a:r>
              <a:rPr lang="en-US" baseline="0" dirty="0" smtClean="0">
                <a:solidFill>
                  <a:srgbClr val="002060"/>
                </a:solidFill>
                <a:ea typeface="Times New Roman"/>
              </a:rPr>
              <a:t> </a:t>
            </a:r>
            <a:r>
              <a:rPr lang="en-US" dirty="0" smtClean="0">
                <a:solidFill>
                  <a:srgbClr val="002060"/>
                </a:solidFill>
                <a:ea typeface="Times New Roman"/>
              </a:rPr>
              <a:t>Brenda</a:t>
            </a:r>
            <a:r>
              <a:rPr lang="en-US" baseline="0" dirty="0" smtClean="0">
                <a:solidFill>
                  <a:srgbClr val="002060"/>
                </a:solidFill>
                <a:ea typeface="Times New Roman"/>
              </a:rPr>
              <a:t> doesn’t even need it.  </a:t>
            </a:r>
            <a:r>
              <a:rPr lang="en-US" dirty="0" smtClean="0">
                <a:solidFill>
                  <a:srgbClr val="002060"/>
                </a:solidFill>
                <a:ea typeface="Times New Roman"/>
              </a:rPr>
              <a:t>As long as Brenda’s assets do not appreciate by more than $</a:t>
            </a:r>
            <a:r>
              <a:rPr lang="en-US" sz="1400" dirty="0" smtClean="0">
                <a:solidFill>
                  <a:srgbClr val="002060"/>
                </a:solidFill>
                <a:ea typeface="Times New Roman"/>
              </a:rPr>
              <a:t>1,180,000</a:t>
            </a:r>
            <a:r>
              <a:rPr lang="en-US" dirty="0" smtClean="0">
                <a:solidFill>
                  <a:srgbClr val="002060"/>
                </a:solidFill>
                <a:ea typeface="Times New Roman"/>
              </a:rPr>
              <a:t>, no tax will be due on the death of either spouse.  </a:t>
            </a:r>
          </a:p>
          <a:p>
            <a:pPr marL="0" marR="0" indent="0">
              <a:spcBef>
                <a:spcPts val="0"/>
              </a:spcBef>
              <a:spcAft>
                <a:spcPts val="0"/>
              </a:spcAft>
              <a:buNone/>
            </a:pPr>
            <a:r>
              <a:rPr lang="en-US" dirty="0" smtClean="0">
                <a:solidFill>
                  <a:srgbClr val="002060"/>
                </a:solidFill>
                <a:ea typeface="Times New Roman"/>
              </a:rPr>
              <a:t> </a:t>
            </a:r>
          </a:p>
          <a:p>
            <a:pPr marR="0">
              <a:spcBef>
                <a:spcPts val="0"/>
              </a:spcBef>
              <a:spcAft>
                <a:spcPts val="0"/>
              </a:spcAft>
            </a:pPr>
            <a:r>
              <a:rPr lang="en-US" b="1" u="sng" dirty="0" smtClean="0">
                <a:solidFill>
                  <a:srgbClr val="002060"/>
                </a:solidFill>
                <a:ea typeface="Times New Roman"/>
              </a:rPr>
              <a:t>HOWEVER</a:t>
            </a:r>
            <a:r>
              <a:rPr lang="en-US" dirty="0" smtClean="0">
                <a:solidFill>
                  <a:srgbClr val="002060"/>
                </a:solidFill>
                <a:ea typeface="Times New Roman"/>
              </a:rPr>
              <a:t>, in 2015 that thirty-five percent (35%) discount everyone was so happy with in 2009 is no longer quite so desirable in light of the higher exemption and portability suggests a different plan might be more advantageous.  In 2015, it would be much better to have an undiscounted asset to allow for a higher basis in the assets inherited by Billy and Wanda.  But how to get there?</a:t>
            </a:r>
          </a:p>
          <a:p>
            <a:pPr marL="288925" marR="0" indent="-288925">
              <a:spcBef>
                <a:spcPts val="0"/>
              </a:spcBef>
              <a:spcAft>
                <a:spcPts val="0"/>
              </a:spcAft>
            </a:pPr>
            <a:endParaRPr lang="en-US" dirty="0" smtClean="0">
              <a:solidFill>
                <a:srgbClr val="002060"/>
              </a:solidFill>
              <a:ea typeface="Times New Roman"/>
            </a:endParaRPr>
          </a:p>
        </p:txBody>
      </p:sp>
      <p:sp>
        <p:nvSpPr>
          <p:cNvPr id="4" name="Slide Number Placeholder 3"/>
          <p:cNvSpPr>
            <a:spLocks noGrp="1"/>
          </p:cNvSpPr>
          <p:nvPr>
            <p:ph type="sldNum" sz="quarter" idx="10"/>
          </p:nvPr>
        </p:nvSpPr>
        <p:spPr/>
        <p:txBody>
          <a:bodyPr/>
          <a:lstStyle/>
          <a:p>
            <a:fld id="{636F74CE-7D5F-46CE-88A4-AC7F7F64A784}" type="slidenum">
              <a:rPr lang="en-US" smtClean="0"/>
              <a:t>22</a:t>
            </a:fld>
            <a:endParaRPr lang="en-US"/>
          </a:p>
        </p:txBody>
      </p:sp>
    </p:spTree>
    <p:extLst>
      <p:ext uri="{BB962C8B-B14F-4D97-AF65-F5344CB8AC3E}">
        <p14:creationId xmlns:p14="http://schemas.microsoft.com/office/powerpoint/2010/main" val="10394544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smtClean="0"/>
              <a:t>So the big trend right now is Basis Planning and dealing with reducing future income tax obligations.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23</a:t>
            </a:fld>
            <a:endParaRPr lang="en-US"/>
          </a:p>
        </p:txBody>
      </p:sp>
    </p:spTree>
    <p:extLst>
      <p:ext uri="{BB962C8B-B14F-4D97-AF65-F5344CB8AC3E}">
        <p14:creationId xmlns:p14="http://schemas.microsoft.com/office/powerpoint/2010/main" val="927762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AutoNum type="arabicPeriod"/>
            </a:pPr>
            <a:r>
              <a:rPr lang="en-US" dirty="0" smtClean="0">
                <a:solidFill>
                  <a:srgbClr val="002060"/>
                </a:solidFill>
              </a:rPr>
              <a:t>Prior to Buddy’s death, the company distributes the Dead Grove Parcel to Buddy’s revocable trust (or, even better, a single member LLC owned by Buddy’s revocable trust) in redemption of his interest in the LLC.  Brenda ends up with 100% of the LLC with Ranch Parcel and makes yearly gifts to the children with the intent to maintain the LLC as a partnership.</a:t>
            </a:r>
          </a:p>
          <a:p>
            <a:pPr marL="514350" indent="-514350">
              <a:buAutoNum type="arabicPeriod"/>
            </a:pPr>
            <a:endParaRPr lang="en-US" dirty="0" smtClean="0">
              <a:solidFill>
                <a:srgbClr val="002060"/>
              </a:solidFill>
            </a:endParaRPr>
          </a:p>
          <a:p>
            <a:pPr marL="457200" indent="-457200">
              <a:buAutoNum type="arabicPeriod" startAt="2"/>
            </a:pPr>
            <a:r>
              <a:rPr lang="en-US" dirty="0" smtClean="0">
                <a:solidFill>
                  <a:srgbClr val="002060"/>
                </a:solidFill>
              </a:rPr>
              <a:t>Buddy’s transferred basis in the Dead Grove Parcel is limited to his outside basis in his partnership interest which is $2,025,000. </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24</a:t>
            </a:fld>
            <a:endParaRPr lang="en-US"/>
          </a:p>
        </p:txBody>
      </p:sp>
    </p:spTree>
    <p:extLst>
      <p:ext uri="{BB962C8B-B14F-4D97-AF65-F5344CB8AC3E}">
        <p14:creationId xmlns:p14="http://schemas.microsoft.com/office/powerpoint/2010/main" val="4702066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solidFill>
                  <a:srgbClr val="002060"/>
                </a:solidFill>
              </a:rPr>
              <a:t>BUT</a:t>
            </a:r>
            <a:r>
              <a:rPr lang="en-US" b="1" dirty="0" smtClean="0">
                <a:solidFill>
                  <a:srgbClr val="002060"/>
                </a:solidFill>
              </a:rPr>
              <a:t> </a:t>
            </a:r>
            <a:r>
              <a:rPr lang="en-US" dirty="0" smtClean="0">
                <a:solidFill>
                  <a:srgbClr val="002060"/>
                </a:solidFill>
              </a:rPr>
              <a:t>the Dead Grove Parcel is about to be eligible for a step up in basis.  When Buddy dies, the basis of the Dead Grove Parcel jumps  up to $5,000,000.  Because it is owned only by Buddy, there is no valuation discount!</a:t>
            </a:r>
          </a:p>
          <a:p>
            <a:pPr marL="228600" marR="0" indent="-228600" algn="l" defTabSz="914400" rtl="0" eaLnBrk="1" fontAlgn="auto" latinLnBrk="0" hangingPunct="1">
              <a:lnSpc>
                <a:spcPct val="100000"/>
              </a:lnSpc>
              <a:spcBef>
                <a:spcPts val="0"/>
              </a:spcBef>
              <a:spcAft>
                <a:spcPts val="0"/>
              </a:spcAft>
              <a:buClrTx/>
              <a:buSzTx/>
              <a:buFontTx/>
              <a:buAutoNum type="arabicPeriod" startAt="3"/>
              <a:tabLst/>
              <a:defRPr/>
            </a:pPr>
            <a:endParaRPr lang="en-US" dirty="0" smtClean="0">
              <a:solidFill>
                <a:srgbClr val="002060"/>
              </a:solidFill>
            </a:endParaRPr>
          </a:p>
          <a:p>
            <a:pPr marL="457200" indent="-457200">
              <a:buNone/>
            </a:pPr>
            <a:r>
              <a:rPr lang="en-US" dirty="0" smtClean="0">
                <a:solidFill>
                  <a:srgbClr val="002060"/>
                </a:solidFill>
              </a:rPr>
              <a:t>The Credit Shelter Trust is now free to sell the Dead Grove Parcel to the willing buyer, incurring no gain due to the step up in basis.  </a:t>
            </a:r>
          </a:p>
          <a:p>
            <a:endParaRPr lang="en-US" dirty="0" smtClean="0">
              <a:solidFill>
                <a:srgbClr val="002060"/>
              </a:solidFill>
            </a:endParaRPr>
          </a:p>
          <a:p>
            <a:pPr marL="0" indent="0" defTabSz="457200">
              <a:buNone/>
            </a:pPr>
            <a:r>
              <a:rPr lang="en-US" dirty="0" smtClean="0">
                <a:solidFill>
                  <a:srgbClr val="002060"/>
                </a:solidFill>
              </a:rPr>
              <a:t>Now they owe no estate tax and no income tax.</a:t>
            </a:r>
          </a:p>
          <a:p>
            <a:pPr marL="0" indent="0" defTabSz="457200">
              <a:buNone/>
            </a:pPr>
            <a:endParaRPr lang="en-US" dirty="0" smtClean="0">
              <a:solidFill>
                <a:srgbClr val="002060"/>
              </a:solidFill>
            </a:endParaRPr>
          </a:p>
        </p:txBody>
      </p:sp>
      <p:sp>
        <p:nvSpPr>
          <p:cNvPr id="4" name="Slide Number Placeholder 3"/>
          <p:cNvSpPr>
            <a:spLocks noGrp="1"/>
          </p:cNvSpPr>
          <p:nvPr>
            <p:ph type="sldNum" sz="quarter" idx="10"/>
          </p:nvPr>
        </p:nvSpPr>
        <p:spPr/>
        <p:txBody>
          <a:bodyPr/>
          <a:lstStyle/>
          <a:p>
            <a:fld id="{636F74CE-7D5F-46CE-88A4-AC7F7F64A784}" type="slidenum">
              <a:rPr lang="en-US" smtClean="0"/>
              <a:t>25</a:t>
            </a:fld>
            <a:endParaRPr lang="en-US"/>
          </a:p>
        </p:txBody>
      </p:sp>
    </p:spTree>
    <p:extLst>
      <p:ext uri="{BB962C8B-B14F-4D97-AF65-F5344CB8AC3E}">
        <p14:creationId xmlns:p14="http://schemas.microsoft.com/office/powerpoint/2010/main" val="30705141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6" name="Rectangle 2"/>
          <p:cNvSpPr>
            <a:spLocks noGrp="1" noRot="1" noChangeAspect="1" noChangeArrowheads="1" noTextEdit="1"/>
          </p:cNvSpPr>
          <p:nvPr>
            <p:ph type="sldImg"/>
          </p:nvPr>
        </p:nvSpPr>
        <p:spPr>
          <a:ln/>
        </p:spPr>
      </p:sp>
      <p:sp>
        <p:nvSpPr>
          <p:cNvPr id="128007" name="Rectangle 3"/>
          <p:cNvSpPr>
            <a:spLocks noGrp="1" noChangeArrowheads="1"/>
          </p:cNvSpPr>
          <p:nvPr>
            <p:ph type="body" idx="1"/>
          </p:nvPr>
        </p:nvSpPr>
        <p:spPr>
          <a:noFill/>
        </p:spPr>
        <p:txBody>
          <a:bodyPr/>
          <a:lstStyle/>
          <a:p>
            <a:pPr marL="0" indent="0" defTabSz="457200">
              <a:buNone/>
            </a:pPr>
            <a:r>
              <a:rPr lang="en-US" dirty="0" smtClean="0">
                <a:solidFill>
                  <a:srgbClr val="002060"/>
                </a:solidFill>
              </a:rPr>
              <a:t>Other factors to consider</a:t>
            </a:r>
          </a:p>
          <a:p>
            <a:pPr marL="0" indent="0" defTabSz="457200">
              <a:buNone/>
            </a:pPr>
            <a:endParaRPr lang="en-US" dirty="0" smtClean="0">
              <a:solidFill>
                <a:srgbClr val="002060"/>
              </a:solidFill>
            </a:endParaRPr>
          </a:p>
          <a:p>
            <a:pPr marL="514350" indent="-514350" defTabSz="457200">
              <a:buAutoNum type="arabicPeriod"/>
            </a:pPr>
            <a:r>
              <a:rPr lang="en-US" dirty="0" smtClean="0">
                <a:solidFill>
                  <a:srgbClr val="002060"/>
                </a:solidFill>
              </a:rPr>
              <a:t>Should we bypass the credit shelter trust in favor of portability planning?  </a:t>
            </a:r>
          </a:p>
          <a:p>
            <a:pPr marL="0" indent="0" defTabSz="457200">
              <a:buNone/>
            </a:pPr>
            <a:endParaRPr lang="en-US" dirty="0" smtClean="0">
              <a:solidFill>
                <a:srgbClr val="002060"/>
              </a:solidFill>
            </a:endParaRPr>
          </a:p>
          <a:p>
            <a:pPr marL="854075" indent="-336550">
              <a:buNone/>
            </a:pPr>
            <a:r>
              <a:rPr lang="en-US" dirty="0" smtClean="0">
                <a:solidFill>
                  <a:srgbClr val="002060"/>
                </a:solidFill>
              </a:rPr>
              <a:t>•	Consider the ability of the surviving spouse to manage assets and other family considerations, GST tax, and growth potential of assets.</a:t>
            </a:r>
          </a:p>
          <a:p>
            <a:pPr marL="457200" indent="-457200">
              <a:buNone/>
            </a:pPr>
            <a:endParaRPr lang="en-US" dirty="0" smtClean="0">
              <a:solidFill>
                <a:srgbClr val="002060"/>
              </a:solidFill>
            </a:endParaRPr>
          </a:p>
          <a:p>
            <a:pPr marL="914400" indent="-457200">
              <a:buNone/>
            </a:pPr>
            <a:r>
              <a:rPr lang="en-US" dirty="0" smtClean="0">
                <a:solidFill>
                  <a:srgbClr val="002060"/>
                </a:solidFill>
              </a:rPr>
              <a:t>•	Consider amending the estate plan to pass property outright to Brenda in order to qualify for a second basis step up at Brenda’s death.  She can inherit his entire unused exemption with a portability election.  Their joint estate remains untaxable at current exemption levels.</a:t>
            </a:r>
          </a:p>
          <a:p>
            <a:pPr marL="914400" indent="-457200">
              <a:buNone/>
            </a:pPr>
            <a:endParaRPr lang="en-US" dirty="0" smtClean="0">
              <a:solidFill>
                <a:srgbClr val="00206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2060"/>
                </a:solidFill>
              </a:rPr>
              <a:t>2.  Asset protection planning – Use </a:t>
            </a:r>
            <a:r>
              <a:rPr lang="en-US" dirty="0" err="1" smtClean="0">
                <a:solidFill>
                  <a:srgbClr val="002060"/>
                </a:solidFill>
              </a:rPr>
              <a:t>QTIP</a:t>
            </a:r>
            <a:r>
              <a:rPr lang="en-US" dirty="0" smtClean="0">
                <a:solidFill>
                  <a:srgbClr val="002060"/>
                </a:solidFill>
              </a:rPr>
              <a:t> with partial election</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solidFill>
                <a:srgbClr val="002060"/>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2060"/>
                </a:solidFill>
              </a:rPr>
              <a:t>3.  BEWARE - Proposed regulations for § 2704(b) may come out soon limiting valuation discounts for lack of control (minority) and lack of marketability for closely held entities – Although there are certainly some scenarios where discounts aren’t desirable, many clients still take advantage of them in gifting situations.  </a:t>
            </a:r>
            <a:r>
              <a:rPr lang="en-US" b="1" u="sng" dirty="0" smtClean="0">
                <a:solidFill>
                  <a:srgbClr val="002060"/>
                </a:solidFill>
              </a:rPr>
              <a:t>BEWARE and PLAN ACCORDINGLY!</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u="sng" dirty="0" smtClean="0">
              <a:solidFill>
                <a:srgbClr val="002060"/>
              </a:solidFill>
            </a:endParaRPr>
          </a:p>
          <a:p>
            <a:pPr marL="0" indent="0" defTabSz="457200">
              <a:buNone/>
            </a:pPr>
            <a:endParaRPr lang="en-US" dirty="0" smtClean="0">
              <a:solidFill>
                <a:srgbClr val="002060"/>
              </a:solidFill>
            </a:endParaRPr>
          </a:p>
          <a:p>
            <a:endParaRPr lang="en-US" dirty="0" smtClean="0"/>
          </a:p>
          <a:p>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sz="1300" i="0"/>
          </a:p>
        </p:txBody>
      </p:sp>
      <p:sp>
        <p:nvSpPr>
          <p:cNvPr id="3" name="Header Placeholder 2"/>
          <p:cNvSpPr>
            <a:spLocks noGrp="1"/>
          </p:cNvSpPr>
          <p:nvPr>
            <p:ph type="hdr" sz="quarter" idx="11"/>
          </p:nvPr>
        </p:nvSpPr>
        <p:spPr/>
        <p:txBody>
          <a:bodyPr/>
          <a:lstStyle/>
          <a:p>
            <a:pPr>
              <a:defRPr/>
            </a:pPr>
            <a:endParaRPr lang="en-US" altLang="en-US" sz="1300" i="0"/>
          </a:p>
        </p:txBody>
      </p:sp>
      <p:sp>
        <p:nvSpPr>
          <p:cNvPr id="4" name="Date Placeholder 3"/>
          <p:cNvSpPr>
            <a:spLocks noGrp="1"/>
          </p:cNvSpPr>
          <p:nvPr>
            <p:ph type="dt" idx="12"/>
          </p:nvPr>
        </p:nvSpPr>
        <p:spPr/>
        <p:txBody>
          <a:bodyPr/>
          <a:lstStyle/>
          <a:p>
            <a:pPr>
              <a:defRPr/>
            </a:pPr>
            <a:endParaRPr lang="en-US" altLang="en-US" sz="1300" i="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0" dirty="0" smtClean="0">
                <a:solidFill>
                  <a:schemeClr val="tx1">
                    <a:lumMod val="50000"/>
                  </a:schemeClr>
                </a:solidFill>
                <a:cs typeface="Times New Roman" pitchFamily="18" charset="0"/>
              </a:rPr>
              <a:t>Assumes estate tax exemption grows by 2%</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27</a:t>
            </a:fld>
            <a:endParaRPr lang="en-US"/>
          </a:p>
        </p:txBody>
      </p:sp>
    </p:spTree>
    <p:extLst>
      <p:ext uri="{BB962C8B-B14F-4D97-AF65-F5344CB8AC3E}">
        <p14:creationId xmlns:p14="http://schemas.microsoft.com/office/powerpoint/2010/main" val="11473238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onotype Sorts" pitchFamily="2" charset="2"/>
              <a:buNone/>
            </a:pPr>
            <a:r>
              <a:rPr kumimoji="0" lang="en-US" sz="1200" kern="0" dirty="0" smtClean="0">
                <a:solidFill>
                  <a:schemeClr val="tx1">
                    <a:lumMod val="50000"/>
                  </a:schemeClr>
                </a:solidFill>
                <a:cs typeface="Times New Roman" pitchFamily="18" charset="0"/>
              </a:rPr>
              <a:t>Assumes estate tax exemption grows by 2%</a:t>
            </a:r>
          </a:p>
          <a:p>
            <a:pPr marL="0" indent="0">
              <a:buFont typeface="Monotype Sorts" pitchFamily="2" charset="2"/>
              <a:buNone/>
            </a:pPr>
            <a:endParaRPr kumimoji="0" lang="en-US" sz="1200" kern="0" dirty="0" smtClean="0">
              <a:solidFill>
                <a:schemeClr val="tx1">
                  <a:lumMod val="50000"/>
                </a:schemeClr>
              </a:solidFill>
              <a:cs typeface="Times New Roman" pitchFamily="18" charset="0"/>
            </a:endParaRPr>
          </a:p>
          <a:p>
            <a:pPr marL="0" indent="0">
              <a:buFont typeface="Monotype Sorts" pitchFamily="2" charset="2"/>
              <a:buNone/>
            </a:pPr>
            <a:r>
              <a:rPr kumimoji="0" lang="en-US" sz="1200" kern="0" dirty="0" smtClean="0">
                <a:solidFill>
                  <a:schemeClr val="tx1">
                    <a:lumMod val="50000"/>
                  </a:schemeClr>
                </a:solidFill>
                <a:cs typeface="Times New Roman" pitchFamily="18" charset="0"/>
              </a:rPr>
              <a:t>Results in a gain at 23.8%</a:t>
            </a:r>
            <a:r>
              <a:rPr kumimoji="0" lang="en-US" sz="1200" kern="0" baseline="0" dirty="0" smtClean="0">
                <a:solidFill>
                  <a:schemeClr val="tx1">
                    <a:lumMod val="50000"/>
                  </a:schemeClr>
                </a:solidFill>
                <a:cs typeface="Times New Roman" pitchFamily="18" charset="0"/>
              </a:rPr>
              <a:t> so even though estate tax is 380,000, the total tax is $1,094,000</a:t>
            </a:r>
            <a:endParaRPr kumimoji="0" lang="en-US" sz="1200" kern="0" dirty="0" smtClean="0">
              <a:solidFill>
                <a:schemeClr val="tx1">
                  <a:lumMod val="50000"/>
                </a:schemeClr>
              </a:solidFill>
              <a:cs typeface="Times New Roman" pitchFamily="18" charset="0"/>
            </a:endParaRPr>
          </a:p>
          <a:p>
            <a:pPr marL="0" indent="0">
              <a:buFont typeface="Monotype Sorts" pitchFamily="2" charset="2"/>
              <a:buNone/>
            </a:pPr>
            <a:endParaRPr kumimoji="0" lang="en-US" sz="1200" kern="0" dirty="0" smtClean="0">
              <a:solidFill>
                <a:schemeClr val="tx1">
                  <a:lumMod val="50000"/>
                </a:schemeClr>
              </a:solidFill>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 typeface="Monotype Sorts" pitchFamily="2" charset="2"/>
              <a:buNone/>
              <a:tabLst/>
              <a:defRPr/>
            </a:pPr>
            <a:r>
              <a:rPr kumimoji="0" lang="en-US" sz="1200" kern="0" dirty="0" smtClean="0">
                <a:solidFill>
                  <a:schemeClr val="tx1">
                    <a:lumMod val="50000"/>
                  </a:schemeClr>
                </a:solidFill>
                <a:ea typeface="MS PMincho" pitchFamily="18" charset="-128"/>
                <a:cs typeface="Times New Roman" pitchFamily="18" charset="0"/>
              </a:rPr>
              <a:t>Which is $480,000 less tax than All to </a:t>
            </a:r>
            <a:r>
              <a:rPr kumimoji="0" lang="en-US" sz="1200" kern="0" dirty="0" err="1" smtClean="0">
                <a:solidFill>
                  <a:schemeClr val="tx1">
                    <a:lumMod val="50000"/>
                  </a:schemeClr>
                </a:solidFill>
                <a:ea typeface="MS PMincho" pitchFamily="18" charset="-128"/>
                <a:cs typeface="Times New Roman" pitchFamily="18" charset="0"/>
              </a:rPr>
              <a:t>QTIP</a:t>
            </a:r>
            <a:r>
              <a:rPr kumimoji="0" lang="en-US" sz="1200" kern="0" dirty="0" smtClean="0">
                <a:solidFill>
                  <a:schemeClr val="tx1">
                    <a:lumMod val="50000"/>
                  </a:schemeClr>
                </a:solidFill>
                <a:ea typeface="MS PMincho" pitchFamily="18" charset="-128"/>
                <a:cs typeface="Times New Roman" pitchFamily="18" charset="0"/>
              </a:rPr>
              <a:t> Plan</a:t>
            </a:r>
          </a:p>
          <a:p>
            <a:pPr marL="0" indent="0">
              <a:buFont typeface="Monotype Sorts" pitchFamily="2" charset="2"/>
              <a:buNone/>
            </a:pPr>
            <a:endParaRPr kumimoji="0" lang="en-US" sz="1200" kern="0" dirty="0" smtClean="0">
              <a:solidFill>
                <a:schemeClr val="tx1">
                  <a:lumMod val="50000"/>
                </a:schemeClr>
              </a:solidFill>
              <a:cs typeface="Times New Roman" pitchFamily="18" charset="0"/>
            </a:endParaRPr>
          </a:p>
        </p:txBody>
      </p:sp>
      <p:sp>
        <p:nvSpPr>
          <p:cNvPr id="4" name="Slide Number Placeholder 3"/>
          <p:cNvSpPr>
            <a:spLocks noGrp="1"/>
          </p:cNvSpPr>
          <p:nvPr>
            <p:ph type="sldNum" sz="quarter" idx="10"/>
          </p:nvPr>
        </p:nvSpPr>
        <p:spPr/>
        <p:txBody>
          <a:bodyPr/>
          <a:lstStyle/>
          <a:p>
            <a:fld id="{636F74CE-7D5F-46CE-88A4-AC7F7F64A784}" type="slidenum">
              <a:rPr lang="en-US" smtClean="0"/>
              <a:t>28</a:t>
            </a:fld>
            <a:endParaRPr lang="en-US"/>
          </a:p>
        </p:txBody>
      </p:sp>
    </p:spTree>
    <p:extLst>
      <p:ext uri="{BB962C8B-B14F-4D97-AF65-F5344CB8AC3E}">
        <p14:creationId xmlns:p14="http://schemas.microsoft.com/office/powerpoint/2010/main" val="29788860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solidFill>
                  <a:schemeClr val="tx1">
                    <a:lumMod val="50000"/>
                  </a:schemeClr>
                </a:solidFill>
                <a:cs typeface="Times New Roman" pitchFamily="18" charset="0"/>
              </a:rPr>
              <a:t>Set formula split between Bypass Amount and Marital Amount</a:t>
            </a:r>
          </a:p>
          <a:p>
            <a:pPr marL="0" indent="0">
              <a:buNone/>
            </a:pPr>
            <a:endParaRPr lang="en-US" sz="1200" dirty="0" smtClean="0">
              <a:solidFill>
                <a:schemeClr val="tx1">
                  <a:lumMod val="50000"/>
                </a:schemeClr>
              </a:solidFill>
              <a:cs typeface="Times New Roman" pitchFamily="18" charset="0"/>
            </a:endParaRPr>
          </a:p>
          <a:p>
            <a:pPr marL="0" indent="0">
              <a:buNone/>
            </a:pPr>
            <a:r>
              <a:rPr lang="en-US" sz="1200" dirty="0" smtClean="0">
                <a:solidFill>
                  <a:schemeClr val="tx1">
                    <a:lumMod val="50000"/>
                  </a:schemeClr>
                </a:solidFill>
                <a:cs typeface="Times New Roman" pitchFamily="18" charset="0"/>
              </a:rPr>
              <a:t>All to spouse, outright</a:t>
            </a:r>
          </a:p>
          <a:p>
            <a:pPr marL="0" indent="0">
              <a:buNone/>
            </a:pPr>
            <a:endParaRPr lang="en-US" sz="1200" dirty="0" smtClean="0">
              <a:solidFill>
                <a:schemeClr val="tx1">
                  <a:lumMod val="50000"/>
                </a:schemeClr>
              </a:solidFill>
              <a:cs typeface="Times New Roman" pitchFamily="18" charset="0"/>
            </a:endParaRPr>
          </a:p>
          <a:p>
            <a:pPr marL="338138" indent="0">
              <a:buClr>
                <a:srgbClr val="800000"/>
              </a:buClr>
              <a:buNone/>
            </a:pPr>
            <a:r>
              <a:rPr lang="en-US" sz="1200" dirty="0" smtClean="0">
                <a:solidFill>
                  <a:schemeClr val="tx1">
                    <a:lumMod val="50000"/>
                  </a:schemeClr>
                </a:solidFill>
                <a:cs typeface="Times New Roman" pitchFamily="18" charset="0"/>
              </a:rPr>
              <a:t>Disclaimer</a:t>
            </a:r>
          </a:p>
          <a:p>
            <a:pPr marL="338138" indent="0">
              <a:buClr>
                <a:srgbClr val="800000"/>
              </a:buClr>
              <a:buNone/>
            </a:pPr>
            <a:endParaRPr lang="en-US" sz="1200" dirty="0" smtClean="0">
              <a:solidFill>
                <a:schemeClr val="tx1">
                  <a:lumMod val="50000"/>
                </a:schemeClr>
              </a:solidFill>
              <a:cs typeface="Times New Roman" pitchFamily="18" charset="0"/>
            </a:endParaRPr>
          </a:p>
          <a:p>
            <a:pPr marL="0" indent="0">
              <a:buNone/>
            </a:pPr>
            <a:r>
              <a:rPr lang="en-US" sz="1200" dirty="0" smtClean="0">
                <a:solidFill>
                  <a:schemeClr val="tx1">
                    <a:lumMod val="50000"/>
                  </a:schemeClr>
                </a:solidFill>
                <a:cs typeface="Times New Roman" pitchFamily="18" charset="0"/>
              </a:rPr>
              <a:t>All to Marital Trust</a:t>
            </a:r>
          </a:p>
          <a:p>
            <a:pPr marL="0" indent="0">
              <a:buNone/>
            </a:pPr>
            <a:endParaRPr lang="en-US" sz="1200" dirty="0" smtClean="0">
              <a:solidFill>
                <a:schemeClr val="tx1">
                  <a:lumMod val="50000"/>
                </a:schemeClr>
              </a:solidFill>
              <a:cs typeface="Times New Roman" pitchFamily="18" charset="0"/>
            </a:endParaRPr>
          </a:p>
          <a:p>
            <a:pPr marL="463550" indent="0">
              <a:buClr>
                <a:srgbClr val="800000"/>
              </a:buClr>
              <a:buNone/>
            </a:pPr>
            <a:r>
              <a:rPr lang="en-US" sz="1200" dirty="0" smtClean="0">
                <a:solidFill>
                  <a:schemeClr val="tx1">
                    <a:lumMod val="50000"/>
                  </a:schemeClr>
                </a:solidFill>
                <a:cs typeface="Times New Roman" pitchFamily="18" charset="0"/>
              </a:rPr>
              <a:t>Clayton </a:t>
            </a:r>
            <a:r>
              <a:rPr lang="en-US" sz="1200" dirty="0" err="1" smtClean="0">
                <a:solidFill>
                  <a:schemeClr val="tx1">
                    <a:lumMod val="50000"/>
                  </a:schemeClr>
                </a:solidFill>
                <a:cs typeface="Times New Roman" pitchFamily="18" charset="0"/>
              </a:rPr>
              <a:t>QTIP</a:t>
            </a:r>
            <a:endParaRPr lang="en-US" sz="1200" dirty="0" smtClean="0">
              <a:solidFill>
                <a:schemeClr val="tx1">
                  <a:lumMod val="50000"/>
                </a:schemeClr>
              </a:solidFill>
              <a:cs typeface="Times New Roman" pitchFamily="18" charset="0"/>
            </a:endParaRPr>
          </a:p>
          <a:p>
            <a:pPr marL="463550" indent="0">
              <a:buClr>
                <a:srgbClr val="800000"/>
              </a:buClr>
              <a:buNone/>
            </a:pPr>
            <a:endParaRPr lang="en-US" sz="1200" dirty="0" smtClean="0">
              <a:solidFill>
                <a:schemeClr val="tx1">
                  <a:lumMod val="50000"/>
                </a:schemeClr>
              </a:solidFill>
              <a:cs typeface="Times New Roman" pitchFamily="18" charset="0"/>
            </a:endParaRPr>
          </a:p>
          <a:p>
            <a:pPr marL="463550" indent="0">
              <a:buClr>
                <a:srgbClr val="800000"/>
              </a:buClr>
              <a:buNone/>
            </a:pPr>
            <a:r>
              <a:rPr lang="en-US" sz="1200" dirty="0" smtClean="0">
                <a:solidFill>
                  <a:schemeClr val="tx1">
                    <a:lumMod val="50000"/>
                  </a:schemeClr>
                </a:solidFill>
                <a:cs typeface="Times New Roman" pitchFamily="18" charset="0"/>
              </a:rPr>
              <a:t>Partial </a:t>
            </a:r>
            <a:r>
              <a:rPr lang="en-US" sz="1200" dirty="0" err="1" smtClean="0">
                <a:solidFill>
                  <a:schemeClr val="tx1">
                    <a:lumMod val="50000"/>
                  </a:schemeClr>
                </a:solidFill>
                <a:cs typeface="Times New Roman" pitchFamily="18" charset="0"/>
              </a:rPr>
              <a:t>QTIP</a:t>
            </a:r>
            <a:r>
              <a:rPr lang="en-US" sz="1200" dirty="0" smtClean="0">
                <a:solidFill>
                  <a:schemeClr val="tx1">
                    <a:lumMod val="50000"/>
                  </a:schemeClr>
                </a:solidFill>
                <a:cs typeface="Times New Roman" pitchFamily="18" charset="0"/>
              </a:rPr>
              <a:t> Election</a:t>
            </a:r>
          </a:p>
          <a:p>
            <a:pPr marL="463550" indent="0">
              <a:buClr>
                <a:srgbClr val="800000"/>
              </a:buClr>
              <a:buNone/>
            </a:pPr>
            <a:endParaRPr lang="en-US" sz="1200" dirty="0" smtClean="0">
              <a:solidFill>
                <a:schemeClr val="tx1">
                  <a:lumMod val="50000"/>
                </a:schemeClr>
              </a:solidFill>
              <a:cs typeface="Times New Roman" pitchFamily="18" charset="0"/>
            </a:endParaRPr>
          </a:p>
          <a:p>
            <a:pPr marL="0" indent="0">
              <a:buNone/>
            </a:pPr>
            <a:r>
              <a:rPr lang="en-US" sz="1200" dirty="0" smtClean="0">
                <a:solidFill>
                  <a:schemeClr val="tx1">
                    <a:lumMod val="50000"/>
                  </a:schemeClr>
                </a:solidFill>
                <a:cs typeface="Times New Roman" pitchFamily="18" charset="0"/>
              </a:rPr>
              <a:t>Combination of above plans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29</a:t>
            </a:fld>
            <a:endParaRPr lang="en-US"/>
          </a:p>
        </p:txBody>
      </p:sp>
    </p:spTree>
    <p:extLst>
      <p:ext uri="{BB962C8B-B14F-4D97-AF65-F5344CB8AC3E}">
        <p14:creationId xmlns:p14="http://schemas.microsoft.com/office/powerpoint/2010/main" val="279867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lumMod val="25000"/>
                  </a:schemeClr>
                </a:solidFill>
              </a:rPr>
              <a:t>Planning for the transition of management, control and ownership to successors to promote the continuity and future success of the business</a:t>
            </a:r>
          </a:p>
          <a:p>
            <a:endParaRPr lang="en-US" dirty="0" smtClean="0">
              <a:solidFill>
                <a:schemeClr val="tx1">
                  <a:lumMod val="25000"/>
                </a:schemeClr>
              </a:solidFill>
            </a:endParaRPr>
          </a:p>
          <a:p>
            <a:r>
              <a:rPr lang="en-US" dirty="0" smtClean="0">
                <a:solidFill>
                  <a:schemeClr val="tx1">
                    <a:lumMod val="25000"/>
                  </a:schemeClr>
                </a:solidFill>
              </a:rPr>
              <a:t>Involves much more than an estate plan</a:t>
            </a:r>
          </a:p>
          <a:p>
            <a:pPr lvl="1"/>
            <a:r>
              <a:rPr lang="en-US" dirty="0" smtClean="0">
                <a:solidFill>
                  <a:schemeClr val="tx1">
                    <a:lumMod val="25000"/>
                  </a:schemeClr>
                </a:solidFill>
              </a:rPr>
              <a:t>Identification and development of the next leaders</a:t>
            </a:r>
          </a:p>
          <a:p>
            <a:pPr lvl="1"/>
            <a:r>
              <a:rPr lang="en-US" dirty="0" smtClean="0">
                <a:solidFill>
                  <a:schemeClr val="tx1">
                    <a:lumMod val="25000"/>
                  </a:schemeClr>
                </a:solidFill>
              </a:rPr>
              <a:t>Governance structure</a:t>
            </a:r>
          </a:p>
          <a:p>
            <a:pPr lvl="1"/>
            <a:r>
              <a:rPr lang="en-US" dirty="0" smtClean="0">
                <a:solidFill>
                  <a:schemeClr val="tx1">
                    <a:lumMod val="25000"/>
                  </a:schemeClr>
                </a:solidFill>
              </a:rPr>
              <a:t>Business structure</a:t>
            </a:r>
          </a:p>
          <a:p>
            <a:pPr lvl="1"/>
            <a:r>
              <a:rPr lang="en-US" dirty="0" smtClean="0">
                <a:solidFill>
                  <a:schemeClr val="tx1">
                    <a:lumMod val="25000"/>
                  </a:schemeClr>
                </a:solidFill>
              </a:rPr>
              <a:t>Family governance</a:t>
            </a:r>
          </a:p>
          <a:p>
            <a:pPr lvl="1"/>
            <a:r>
              <a:rPr lang="en-US" dirty="0" smtClean="0">
                <a:solidFill>
                  <a:schemeClr val="tx1">
                    <a:lumMod val="25000"/>
                  </a:schemeClr>
                </a:solidFill>
              </a:rPr>
              <a:t>Financial planning</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3</a:t>
            </a:fld>
            <a:endParaRPr lang="en-US"/>
          </a:p>
        </p:txBody>
      </p:sp>
    </p:spTree>
    <p:extLst>
      <p:ext uri="{BB962C8B-B14F-4D97-AF65-F5344CB8AC3E}">
        <p14:creationId xmlns:p14="http://schemas.microsoft.com/office/powerpoint/2010/main" val="2591268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solidFill>
                  <a:schemeClr val="tx1">
                    <a:lumMod val="50000"/>
                  </a:schemeClr>
                </a:solidFill>
                <a:cs typeface="Times New Roman" pitchFamily="18" charset="0"/>
              </a:rPr>
              <a:t>Power by Disinterested Trustee to confer General Power of Appointment to beneficiary</a:t>
            </a:r>
          </a:p>
          <a:p>
            <a:pPr marL="0" indent="0">
              <a:buNone/>
            </a:pPr>
            <a:endParaRPr lang="en-US" sz="1200" dirty="0" smtClean="0">
              <a:solidFill>
                <a:schemeClr val="tx1">
                  <a:lumMod val="50000"/>
                </a:schemeClr>
              </a:solidFill>
              <a:cs typeface="Times New Roman" pitchFamily="18" charset="0"/>
            </a:endParaRPr>
          </a:p>
          <a:p>
            <a:pPr marL="0" indent="0">
              <a:buNone/>
            </a:pPr>
            <a:r>
              <a:rPr lang="en-US" sz="1200" dirty="0" smtClean="0">
                <a:solidFill>
                  <a:schemeClr val="tx1">
                    <a:lumMod val="50000"/>
                  </a:schemeClr>
                </a:solidFill>
                <a:cs typeface="Times New Roman" pitchFamily="18" charset="0"/>
              </a:rPr>
              <a:t>Sale of loss assets to avoid step down in basis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30</a:t>
            </a:fld>
            <a:endParaRPr lang="en-US"/>
          </a:p>
        </p:txBody>
      </p:sp>
    </p:spTree>
    <p:extLst>
      <p:ext uri="{BB962C8B-B14F-4D97-AF65-F5344CB8AC3E}">
        <p14:creationId xmlns:p14="http://schemas.microsoft.com/office/powerpoint/2010/main" val="7983592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2060"/>
                </a:solidFill>
              </a:rPr>
              <a:t>St. Johns River Water Management District wants to purchase a conservation easement on a portion of the Ranch Parcel that restricts all activity on 250 acres at a price of $1,000,000 and encumbers all of the balance of the property with a flowage easement for $250,000 that allows for continued agricultural use but prohibits any further development of the property.</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31</a:t>
            </a:fld>
            <a:endParaRPr lang="en-US"/>
          </a:p>
        </p:txBody>
      </p:sp>
    </p:spTree>
    <p:extLst>
      <p:ext uri="{BB962C8B-B14F-4D97-AF65-F5344CB8AC3E}">
        <p14:creationId xmlns:p14="http://schemas.microsoft.com/office/powerpoint/2010/main" val="28056184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lphaUcPeriod"/>
            </a:pPr>
            <a:r>
              <a:rPr lang="en-US" sz="1200" b="1" dirty="0" smtClean="0">
                <a:solidFill>
                  <a:srgbClr val="002060"/>
                </a:solidFill>
                <a:latin typeface="+mn-lt"/>
                <a:ea typeface="Times New Roman"/>
              </a:rPr>
              <a:t>Sale of Easement</a:t>
            </a:r>
          </a:p>
          <a:p>
            <a:pPr marL="228600" indent="-228600">
              <a:buAutoNum type="alphaUcPeriod"/>
            </a:pPr>
            <a:endParaRPr lang="en-US" dirty="0" smtClean="0">
              <a:solidFill>
                <a:srgbClr val="002060"/>
              </a:solidFill>
            </a:endParaRPr>
          </a:p>
          <a:p>
            <a:pPr marL="514350" indent="-514350">
              <a:buAutoNum type="arabicPeriod"/>
            </a:pPr>
            <a:r>
              <a:rPr lang="en-US" dirty="0" smtClean="0">
                <a:solidFill>
                  <a:srgbClr val="002060"/>
                </a:solidFill>
              </a:rPr>
              <a:t>The basis in the Ranch Parcel is $4,000,000, or $2,000 per acre.</a:t>
            </a:r>
          </a:p>
          <a:p>
            <a:pPr marL="514350" indent="-514350">
              <a:buAutoNum type="arabicPeriod"/>
            </a:pPr>
            <a:endParaRPr lang="en-US" dirty="0" smtClean="0">
              <a:solidFill>
                <a:srgbClr val="002060"/>
              </a:solidFill>
            </a:endParaRPr>
          </a:p>
          <a:p>
            <a:pPr marL="514350" indent="-514350">
              <a:buAutoNum type="arabicPeriod" startAt="2"/>
            </a:pPr>
            <a:r>
              <a:rPr lang="en-US" dirty="0" smtClean="0">
                <a:solidFill>
                  <a:srgbClr val="002060"/>
                </a:solidFill>
              </a:rPr>
              <a:t>The easement on the 250 acres is a sale.  Gain is recognized in the amount of $500,000 ($1,000,000-$500,000) for this sale.</a:t>
            </a:r>
          </a:p>
          <a:p>
            <a:pPr marL="0" indent="0">
              <a:buNone/>
            </a:pPr>
            <a:endParaRPr lang="en-US" dirty="0" smtClean="0">
              <a:solidFill>
                <a:srgbClr val="002060"/>
              </a:solidFill>
            </a:endParaRPr>
          </a:p>
          <a:p>
            <a:pPr marL="517525" indent="-517525">
              <a:buAutoNum type="arabicPeriod" startAt="3"/>
            </a:pPr>
            <a:r>
              <a:rPr lang="en-US" dirty="0" smtClean="0">
                <a:solidFill>
                  <a:srgbClr val="002060"/>
                </a:solidFill>
              </a:rPr>
              <a:t>The $500,000 gain may be deferred by engaging in a § 1031 like-kind exchange.</a:t>
            </a:r>
          </a:p>
          <a:p>
            <a:pPr marL="517525" indent="-517525">
              <a:buAutoNum type="arabicPeriod" startAt="3"/>
            </a:pPr>
            <a:endParaRPr lang="en-US" dirty="0" smtClean="0">
              <a:solidFill>
                <a:srgbClr val="002060"/>
              </a:solidFill>
            </a:endParaRPr>
          </a:p>
          <a:p>
            <a:pPr marL="0" indent="0">
              <a:buNone/>
            </a:pPr>
            <a:r>
              <a:rPr lang="en-US" sz="1200" b="1" dirty="0" smtClean="0">
                <a:solidFill>
                  <a:srgbClr val="002060"/>
                </a:solidFill>
                <a:latin typeface="+mn-lt"/>
                <a:ea typeface="Times New Roman"/>
              </a:rPr>
              <a:t>B.	Flowage Easement</a:t>
            </a:r>
            <a:endParaRPr lang="en-US" dirty="0" smtClean="0">
              <a:solidFill>
                <a:srgbClr val="002060"/>
              </a:solidFill>
            </a:endParaRPr>
          </a:p>
          <a:p>
            <a:pPr marL="514350" indent="-514350">
              <a:buAutoNum type="arabicPeriod"/>
            </a:pPr>
            <a:r>
              <a:rPr lang="en-US" dirty="0" smtClean="0">
                <a:solidFill>
                  <a:srgbClr val="002060"/>
                </a:solidFill>
              </a:rPr>
              <a:t>The flowage easement on the remaining property is not a sale so gain is not recognized.</a:t>
            </a:r>
          </a:p>
          <a:p>
            <a:pPr marL="514350" indent="-514350">
              <a:buAutoNum type="arabicPeriod"/>
            </a:pPr>
            <a:endParaRPr lang="en-US" dirty="0" smtClean="0">
              <a:solidFill>
                <a:srgbClr val="002060"/>
              </a:solidFill>
            </a:endParaRPr>
          </a:p>
          <a:p>
            <a:pPr marL="514350" indent="-514350">
              <a:buAutoNum type="arabicPeriod" startAt="2"/>
            </a:pPr>
            <a:r>
              <a:rPr lang="en-US" dirty="0" smtClean="0">
                <a:solidFill>
                  <a:srgbClr val="002060"/>
                </a:solidFill>
              </a:rPr>
              <a:t>The basis of the property however, is reduced to $3,250,000 ($4,000,000-$500,000 [for the prior sale] - $250,000).</a:t>
            </a:r>
          </a:p>
          <a:p>
            <a:pPr marL="514350" indent="-514350">
              <a:buAutoNum type="arabicPeriod" startAt="2"/>
            </a:pPr>
            <a:endParaRPr lang="en-US" dirty="0" smtClean="0">
              <a:solidFill>
                <a:srgbClr val="002060"/>
              </a:solidFill>
            </a:endParaRPr>
          </a:p>
          <a:p>
            <a:pPr marL="514350" indent="-514350">
              <a:buAutoNum type="arabicPeriod" startAt="2"/>
            </a:pPr>
            <a:r>
              <a:rPr lang="en-US" dirty="0" smtClean="0">
                <a:solidFill>
                  <a:srgbClr val="002060"/>
                </a:solidFill>
              </a:rPr>
              <a:t>Note – While it is unrealistic to imagine that only $250,000 was paid for the flowage easement, that number is included solely for ease of illustration.</a:t>
            </a:r>
          </a:p>
          <a:p>
            <a:pPr marL="0" indent="0">
              <a:buNone/>
            </a:pPr>
            <a:endParaRPr lang="en-US" dirty="0" smtClean="0">
              <a:solidFill>
                <a:srgbClr val="002060"/>
              </a:solidFill>
            </a:endParaRP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32</a:t>
            </a:fld>
            <a:endParaRPr lang="en-US"/>
          </a:p>
        </p:txBody>
      </p:sp>
    </p:spTree>
    <p:extLst>
      <p:ext uri="{BB962C8B-B14F-4D97-AF65-F5344CB8AC3E}">
        <p14:creationId xmlns:p14="http://schemas.microsoft.com/office/powerpoint/2010/main" val="5376845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AutoNum type="arabicPeriod"/>
            </a:pPr>
            <a:r>
              <a:rPr lang="en-US" sz="1200" dirty="0" smtClean="0">
                <a:solidFill>
                  <a:srgbClr val="002060"/>
                </a:solidFill>
              </a:rPr>
              <a:t>Section 1033 provides for the </a:t>
            </a:r>
            <a:r>
              <a:rPr lang="en-US" sz="1200" dirty="0" err="1" smtClean="0">
                <a:solidFill>
                  <a:srgbClr val="002060"/>
                </a:solidFill>
              </a:rPr>
              <a:t>nonrecognition</a:t>
            </a:r>
            <a:r>
              <a:rPr lang="en-US" sz="1200" dirty="0" smtClean="0">
                <a:solidFill>
                  <a:srgbClr val="002060"/>
                </a:solidFill>
              </a:rPr>
              <a:t> of gain in the case of such an involuntary conversion.</a:t>
            </a:r>
          </a:p>
          <a:p>
            <a:pPr marL="0" indent="0">
              <a:buNone/>
            </a:pPr>
            <a:r>
              <a:rPr lang="en-US" sz="1200" dirty="0" smtClean="0">
                <a:solidFill>
                  <a:srgbClr val="002060"/>
                </a:solidFill>
              </a:rPr>
              <a:t> </a:t>
            </a:r>
          </a:p>
          <a:p>
            <a:pPr marL="514350" indent="-514350">
              <a:buAutoNum type="arabicPeriod" startAt="2"/>
            </a:pPr>
            <a:r>
              <a:rPr lang="en-US" sz="1200" dirty="0" smtClean="0">
                <a:solidFill>
                  <a:srgbClr val="002060"/>
                </a:solidFill>
              </a:rPr>
              <a:t>Although like § 1031 in many ways, § 1033 allows for a longer period in which to acquire replacement property two (2) years(or if the property is used in a trade or business as in this case 3 years)  from the end of the taxable year in which gain was realized since Buddy and Brenda were running an active trade or business on the land.  Additionally, the Secretary could extend this period for extenuating circumstances – Canker for example.</a:t>
            </a:r>
          </a:p>
          <a:p>
            <a:pPr marL="514350" indent="-514350">
              <a:buAutoNum type="arabicPeriod" startAt="3"/>
            </a:pPr>
            <a:endParaRPr lang="en-US" sz="1200" dirty="0" smtClean="0">
              <a:solidFill>
                <a:srgbClr val="002060"/>
              </a:solidFill>
            </a:endParaRPr>
          </a:p>
          <a:p>
            <a:pPr marL="514350" indent="-514350">
              <a:buAutoNum type="arabicPeriod" startAt="3"/>
            </a:pPr>
            <a:r>
              <a:rPr lang="en-US" sz="1200" dirty="0" smtClean="0">
                <a:solidFill>
                  <a:srgbClr val="002060"/>
                </a:solidFill>
              </a:rPr>
              <a:t>There is no need for a qualified intermediary under the more relaxed regime of § 1033.</a:t>
            </a:r>
          </a:p>
          <a:p>
            <a:pPr marL="0" indent="0">
              <a:buNone/>
            </a:pPr>
            <a:endParaRPr lang="en-US" sz="1200" dirty="0" smtClean="0">
              <a:solidFill>
                <a:srgbClr val="002060"/>
              </a:solidFill>
            </a:endParaRPr>
          </a:p>
          <a:p>
            <a:pPr marL="457200" indent="-457200">
              <a:buNone/>
            </a:pPr>
            <a:r>
              <a:rPr lang="en-US" sz="1200" dirty="0" smtClean="0">
                <a:solidFill>
                  <a:srgbClr val="002060"/>
                </a:solidFill>
              </a:rPr>
              <a:t>4.	However, the replacement property cannot be acquired from a related party in this case due to the extent of gain realized. (§ 1033(</a:t>
            </a:r>
            <a:r>
              <a:rPr lang="en-US" sz="1200" dirty="0" err="1" smtClean="0">
                <a:solidFill>
                  <a:srgbClr val="002060"/>
                </a:solidFill>
              </a:rPr>
              <a:t>i</a:t>
            </a:r>
            <a:r>
              <a:rPr lang="en-US" sz="1200" dirty="0" smtClean="0">
                <a:solidFill>
                  <a:srgbClr val="002060"/>
                </a:solidFill>
              </a:rPr>
              <a:t>))</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33</a:t>
            </a:fld>
            <a:endParaRPr lang="en-US"/>
          </a:p>
        </p:txBody>
      </p:sp>
    </p:spTree>
    <p:extLst>
      <p:ext uri="{BB962C8B-B14F-4D97-AF65-F5344CB8AC3E}">
        <p14:creationId xmlns:p14="http://schemas.microsoft.com/office/powerpoint/2010/main" val="16074893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tabLst>
                <a:tab pos="457200" algn="l"/>
              </a:tabLst>
            </a:pPr>
            <a:r>
              <a:rPr lang="en-US" dirty="0" smtClean="0">
                <a:solidFill>
                  <a:srgbClr val="002060"/>
                </a:solidFill>
              </a:rPr>
              <a:t>1.	The value of the property is reduced due to the existence of the easements.  Assume in this case that the easements reduce the value of the property by $1,500,000 to $3,500,000</a:t>
            </a:r>
          </a:p>
          <a:p>
            <a:pPr marL="0" indent="0">
              <a:buNone/>
            </a:pPr>
            <a:endParaRPr lang="en-US" dirty="0" smtClean="0">
              <a:solidFill>
                <a:srgbClr val="002060"/>
              </a:solidFill>
            </a:endParaRPr>
          </a:p>
          <a:p>
            <a:pPr marL="0" indent="0" defTabSz="457200">
              <a:buNone/>
              <a:tabLst>
                <a:tab pos="457200" algn="l"/>
              </a:tabLst>
            </a:pPr>
            <a:r>
              <a:rPr lang="en-US" dirty="0" smtClean="0">
                <a:solidFill>
                  <a:srgbClr val="002060"/>
                </a:solidFill>
              </a:rPr>
              <a:t>2.	Although Buddy’s estate is not taxable, if it was the executor might wish 	to elect under § 2031(c) to exclude an additional 40% of the land value up to $500,000. </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34</a:t>
            </a:fld>
            <a:endParaRPr lang="en-US"/>
          </a:p>
        </p:txBody>
      </p:sp>
    </p:spTree>
    <p:extLst>
      <p:ext uri="{BB962C8B-B14F-4D97-AF65-F5344CB8AC3E}">
        <p14:creationId xmlns:p14="http://schemas.microsoft.com/office/powerpoint/2010/main" val="267924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lumMod val="25000"/>
                  </a:schemeClr>
                </a:solidFill>
              </a:rPr>
              <a:t>Less than 1/3 of family businesses survive to the 2</a:t>
            </a:r>
            <a:r>
              <a:rPr lang="en-US" baseline="30000" dirty="0" smtClean="0">
                <a:solidFill>
                  <a:schemeClr val="tx1">
                    <a:lumMod val="25000"/>
                  </a:schemeClr>
                </a:solidFill>
              </a:rPr>
              <a:t>nd</a:t>
            </a:r>
            <a:r>
              <a:rPr lang="en-US" dirty="0" smtClean="0">
                <a:solidFill>
                  <a:schemeClr val="tx1">
                    <a:lumMod val="25000"/>
                  </a:schemeClr>
                </a:solidFill>
              </a:rPr>
              <a:t> generation and less than half of those survive to the 3d generation.</a:t>
            </a:r>
          </a:p>
          <a:p>
            <a:endParaRPr lang="en-US" dirty="0" smtClean="0">
              <a:solidFill>
                <a:schemeClr val="tx1">
                  <a:lumMod val="25000"/>
                </a:schemeClr>
              </a:solidFill>
            </a:endParaRPr>
          </a:p>
          <a:p>
            <a:r>
              <a:rPr lang="en-US" dirty="0" smtClean="0">
                <a:solidFill>
                  <a:schemeClr val="tx1">
                    <a:lumMod val="25000"/>
                  </a:schemeClr>
                </a:solidFill>
              </a:rPr>
              <a:t>According to the </a:t>
            </a:r>
            <a:r>
              <a:rPr lang="en-US" i="1" dirty="0" smtClean="0">
                <a:solidFill>
                  <a:schemeClr val="tx1">
                    <a:lumMod val="25000"/>
                  </a:schemeClr>
                </a:solidFill>
              </a:rPr>
              <a:t>Farm Journal</a:t>
            </a:r>
            <a:r>
              <a:rPr lang="en-US" dirty="0" smtClean="0">
                <a:solidFill>
                  <a:schemeClr val="tx1">
                    <a:lumMod val="25000"/>
                  </a:schemeClr>
                </a:solidFill>
              </a:rPr>
              <a:t>, 80% of </a:t>
            </a:r>
            <a:r>
              <a:rPr lang="en-US" dirty="0" err="1" smtClean="0">
                <a:solidFill>
                  <a:schemeClr val="tx1">
                    <a:lumMod val="25000"/>
                  </a:schemeClr>
                </a:solidFill>
              </a:rPr>
              <a:t>ag</a:t>
            </a:r>
            <a:r>
              <a:rPr lang="en-US" dirty="0" smtClean="0">
                <a:solidFill>
                  <a:schemeClr val="tx1">
                    <a:lumMod val="25000"/>
                  </a:schemeClr>
                </a:solidFill>
              </a:rPr>
              <a:t> owners planned to transfer ownership to the next generation, but less than 20% felt confident their existing plan will work</a:t>
            </a:r>
          </a:p>
          <a:p>
            <a:endParaRPr lang="en-US" dirty="0" smtClean="0">
              <a:solidFill>
                <a:schemeClr val="tx1">
                  <a:lumMod val="25000"/>
                </a:schemeClr>
              </a:solidFill>
            </a:endParaRPr>
          </a:p>
          <a:p>
            <a:endParaRPr lang="en-US" dirty="0" smtClean="0">
              <a:solidFill>
                <a:schemeClr val="tx1">
                  <a:lumMod val="25000"/>
                </a:schemeClr>
              </a:solidFill>
            </a:endParaRPr>
          </a:p>
          <a:p>
            <a:r>
              <a:rPr lang="en-US" dirty="0" smtClean="0">
                <a:solidFill>
                  <a:schemeClr val="tx1">
                    <a:lumMod val="25000"/>
                  </a:schemeClr>
                </a:solidFill>
              </a:rPr>
              <a:t>According to a USDA study, an estimated 70% of U.S. farm land will be transferred in the next 20 years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4</a:t>
            </a:fld>
            <a:endParaRPr lang="en-US"/>
          </a:p>
        </p:txBody>
      </p:sp>
    </p:spTree>
    <p:extLst>
      <p:ext uri="{BB962C8B-B14F-4D97-AF65-F5344CB8AC3E}">
        <p14:creationId xmlns:p14="http://schemas.microsoft.com/office/powerpoint/2010/main" val="151147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tx1">
                    <a:lumMod val="25000"/>
                  </a:schemeClr>
                </a:solidFill>
              </a:rPr>
              <a:t>Issues for Transition of Management, </a:t>
            </a:r>
            <a:br>
              <a:rPr lang="en-US" sz="1200" dirty="0" smtClean="0">
                <a:solidFill>
                  <a:schemeClr val="tx1">
                    <a:lumMod val="25000"/>
                  </a:schemeClr>
                </a:solidFill>
              </a:rPr>
            </a:br>
            <a:r>
              <a:rPr lang="en-US" sz="1200" dirty="0" smtClean="0">
                <a:solidFill>
                  <a:schemeClr val="tx1">
                    <a:lumMod val="25000"/>
                  </a:schemeClr>
                </a:solidFill>
              </a:rPr>
              <a:t>Ownership and Control</a:t>
            </a:r>
            <a:r>
              <a:rPr lang="en-US" dirty="0" smtClean="0">
                <a:solidFill>
                  <a:schemeClr val="tx1">
                    <a:lumMod val="25000"/>
                  </a:schemeClr>
                </a:solidFill>
              </a:rPr>
              <a:t/>
            </a:r>
            <a:br>
              <a:rPr lang="en-US" dirty="0" smtClean="0">
                <a:solidFill>
                  <a:schemeClr val="tx1">
                    <a:lumMod val="25000"/>
                  </a:schemeClr>
                </a:solidFill>
              </a:rPr>
            </a:br>
            <a:r>
              <a:rPr lang="en-US" sz="1000" dirty="0" smtClean="0">
                <a:solidFill>
                  <a:schemeClr val="tx1">
                    <a:lumMod val="25000"/>
                  </a:schemeClr>
                </a:solidFill>
              </a:rPr>
              <a:t>(ownership does not necessarily equal control</a:t>
            </a:r>
            <a:endParaRPr lang="en-US" dirty="0" smtClean="0">
              <a:solidFill>
                <a:schemeClr val="tx1">
                  <a:lumMod val="25000"/>
                </a:schemeClr>
              </a:solidFill>
            </a:endParaRPr>
          </a:p>
          <a:p>
            <a:endParaRPr lang="en-US" dirty="0" smtClean="0">
              <a:solidFill>
                <a:schemeClr val="tx1">
                  <a:lumMod val="25000"/>
                </a:schemeClr>
              </a:solidFill>
            </a:endParaRPr>
          </a:p>
          <a:p>
            <a:r>
              <a:rPr lang="en-US" dirty="0" smtClean="0">
                <a:solidFill>
                  <a:schemeClr val="tx1">
                    <a:lumMod val="25000"/>
                  </a:schemeClr>
                </a:solidFill>
              </a:rPr>
              <a:t>Minimizing income and transfer taxes</a:t>
            </a:r>
          </a:p>
          <a:p>
            <a:pPr lvl="1"/>
            <a:r>
              <a:rPr lang="en-US" dirty="0" smtClean="0">
                <a:solidFill>
                  <a:schemeClr val="tx1">
                    <a:lumMod val="25000"/>
                  </a:schemeClr>
                </a:solidFill>
              </a:rPr>
              <a:t>Transferring appreciation and income during life</a:t>
            </a:r>
          </a:p>
          <a:p>
            <a:pPr lvl="1"/>
            <a:r>
              <a:rPr lang="en-US" dirty="0" smtClean="0">
                <a:solidFill>
                  <a:schemeClr val="tx1">
                    <a:lumMod val="25000"/>
                  </a:schemeClr>
                </a:solidFill>
              </a:rPr>
              <a:t>Generating liquidity to pay estate tax and preserve business</a:t>
            </a:r>
          </a:p>
          <a:p>
            <a:endParaRPr lang="en-US" dirty="0" smtClean="0">
              <a:solidFill>
                <a:schemeClr val="tx1">
                  <a:lumMod val="25000"/>
                </a:schemeClr>
              </a:solidFill>
            </a:endParaRPr>
          </a:p>
          <a:p>
            <a:r>
              <a:rPr lang="en-US" dirty="0" smtClean="0">
                <a:solidFill>
                  <a:schemeClr val="tx1">
                    <a:lumMod val="25000"/>
                  </a:schemeClr>
                </a:solidFill>
              </a:rPr>
              <a:t>Preserving ownership and control from interference of outside parties </a:t>
            </a:r>
          </a:p>
          <a:p>
            <a:pPr lvl="1"/>
            <a:r>
              <a:rPr lang="en-US" dirty="0" smtClean="0">
                <a:solidFill>
                  <a:schemeClr val="tx1">
                    <a:lumMod val="25000"/>
                  </a:schemeClr>
                </a:solidFill>
              </a:rPr>
              <a:t>Examples: creditors, divorce, in-laws, friends/unrelated business partners</a:t>
            </a:r>
          </a:p>
          <a:p>
            <a:endParaRPr lang="en-US" dirty="0" smtClean="0">
              <a:solidFill>
                <a:schemeClr val="tx1">
                  <a:lumMod val="25000"/>
                </a:schemeClr>
              </a:solidFill>
            </a:endParaRPr>
          </a:p>
          <a:p>
            <a:r>
              <a:rPr lang="en-US" dirty="0" smtClean="0">
                <a:solidFill>
                  <a:schemeClr val="tx1">
                    <a:lumMod val="25000"/>
                  </a:schemeClr>
                </a:solidFill>
              </a:rPr>
              <a:t>Maintaining financial security and cash flow for principal(s) after retirement</a:t>
            </a:r>
          </a:p>
          <a:p>
            <a:endParaRPr lang="en-US" dirty="0" smtClean="0">
              <a:solidFill>
                <a:schemeClr val="tx1">
                  <a:lumMod val="25000"/>
                </a:schemeClr>
              </a:solidFill>
            </a:endParaRPr>
          </a:p>
          <a:p>
            <a:r>
              <a:rPr lang="en-US" dirty="0" smtClean="0">
                <a:solidFill>
                  <a:schemeClr val="tx1">
                    <a:lumMod val="25000"/>
                  </a:schemeClr>
                </a:solidFill>
              </a:rPr>
              <a:t>Structuring management</a:t>
            </a:r>
          </a:p>
          <a:p>
            <a:pPr lvl="1"/>
            <a:r>
              <a:rPr lang="en-US" dirty="0" smtClean="0">
                <a:solidFill>
                  <a:schemeClr val="tx1">
                    <a:lumMod val="25000"/>
                  </a:schemeClr>
                </a:solidFill>
              </a:rPr>
              <a:t>Selecting successors</a:t>
            </a:r>
          </a:p>
          <a:p>
            <a:pPr lvl="1"/>
            <a:r>
              <a:rPr lang="en-US" dirty="0" smtClean="0">
                <a:solidFill>
                  <a:schemeClr val="tx1">
                    <a:lumMod val="25000"/>
                  </a:schemeClr>
                </a:solidFill>
              </a:rPr>
              <a:t>Incorporating outside advisors</a:t>
            </a:r>
          </a:p>
          <a:p>
            <a:pPr lvl="1"/>
            <a:r>
              <a:rPr lang="en-US" dirty="0" smtClean="0">
                <a:solidFill>
                  <a:schemeClr val="tx1">
                    <a:lumMod val="25000"/>
                  </a:schemeClr>
                </a:solidFill>
              </a:rPr>
              <a:t>Communicating to next generation</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5</a:t>
            </a:fld>
            <a:endParaRPr lang="en-US"/>
          </a:p>
        </p:txBody>
      </p:sp>
    </p:spTree>
    <p:extLst>
      <p:ext uri="{BB962C8B-B14F-4D97-AF65-F5344CB8AC3E}">
        <p14:creationId xmlns:p14="http://schemas.microsoft.com/office/powerpoint/2010/main" val="3327244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lumMod val="25000"/>
                  </a:schemeClr>
                </a:solidFill>
              </a:rPr>
              <a:t>Treating family members equitably </a:t>
            </a:r>
          </a:p>
          <a:p>
            <a:pPr lvl="1"/>
            <a:r>
              <a:rPr lang="en-US" dirty="0" smtClean="0">
                <a:solidFill>
                  <a:schemeClr val="tx1">
                    <a:lumMod val="25000"/>
                  </a:schemeClr>
                </a:solidFill>
              </a:rPr>
              <a:t>Equitable treatment does not always mean equal treatment</a:t>
            </a:r>
          </a:p>
          <a:p>
            <a:pPr lvl="1"/>
            <a:r>
              <a:rPr lang="en-US" dirty="0" smtClean="0">
                <a:solidFill>
                  <a:schemeClr val="tx1">
                    <a:lumMod val="25000"/>
                  </a:schemeClr>
                </a:solidFill>
              </a:rPr>
              <a:t>Members working in the business vs. members not working in the business</a:t>
            </a:r>
          </a:p>
          <a:p>
            <a:pPr lvl="1"/>
            <a:r>
              <a:rPr lang="en-US" dirty="0" smtClean="0">
                <a:solidFill>
                  <a:schemeClr val="tx1">
                    <a:lumMod val="25000"/>
                  </a:schemeClr>
                </a:solidFill>
              </a:rPr>
              <a:t>Managing expectations</a:t>
            </a:r>
          </a:p>
          <a:p>
            <a:r>
              <a:rPr lang="en-US" dirty="0" smtClean="0">
                <a:solidFill>
                  <a:schemeClr val="tx1">
                    <a:lumMod val="25000"/>
                  </a:schemeClr>
                </a:solidFill>
              </a:rPr>
              <a:t>Managing family conflicts</a:t>
            </a:r>
          </a:p>
          <a:p>
            <a:pPr lvl="1"/>
            <a:r>
              <a:rPr lang="en-US" dirty="0" smtClean="0">
                <a:solidFill>
                  <a:schemeClr val="tx1">
                    <a:lumMod val="25000"/>
                  </a:schemeClr>
                </a:solidFill>
              </a:rPr>
              <a:t>Members wanting to “cash out” vs. members wanting to continue the business</a:t>
            </a:r>
          </a:p>
          <a:p>
            <a:pPr lvl="1"/>
            <a:r>
              <a:rPr lang="en-US" dirty="0" smtClean="0">
                <a:solidFill>
                  <a:schemeClr val="tx1">
                    <a:lumMod val="25000"/>
                  </a:schemeClr>
                </a:solidFill>
              </a:rPr>
              <a:t>Incorporating third party advisors</a:t>
            </a:r>
          </a:p>
          <a:p>
            <a:r>
              <a:rPr lang="en-US" dirty="0" smtClean="0">
                <a:solidFill>
                  <a:schemeClr val="tx1">
                    <a:lumMod val="25000"/>
                  </a:schemeClr>
                </a:solidFill>
              </a:rPr>
              <a:t>Maintaining flexibility for future circumstances</a:t>
            </a:r>
          </a:p>
          <a:p>
            <a:pPr lvl="1"/>
            <a:r>
              <a:rPr lang="en-US" dirty="0" smtClean="0">
                <a:solidFill>
                  <a:schemeClr val="tx1">
                    <a:lumMod val="25000"/>
                  </a:schemeClr>
                </a:solidFill>
              </a:rPr>
              <a:t>Incorporating new investments</a:t>
            </a:r>
          </a:p>
          <a:p>
            <a:pPr lvl="1"/>
            <a:r>
              <a:rPr lang="en-US" dirty="0" smtClean="0">
                <a:solidFill>
                  <a:schemeClr val="tx1">
                    <a:lumMod val="25000"/>
                  </a:schemeClr>
                </a:solidFill>
              </a:rPr>
              <a:t>Protecting sale proceeds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6</a:t>
            </a:fld>
            <a:endParaRPr lang="en-US"/>
          </a:p>
        </p:txBody>
      </p:sp>
    </p:spTree>
    <p:extLst>
      <p:ext uri="{BB962C8B-B14F-4D97-AF65-F5344CB8AC3E}">
        <p14:creationId xmlns:p14="http://schemas.microsoft.com/office/powerpoint/2010/main" val="1675883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solidFill>
                  <a:schemeClr val="tx1">
                    <a:lumMod val="50000"/>
                  </a:schemeClr>
                </a:solidFill>
              </a:rPr>
              <a:t>Set up framework for all future </a:t>
            </a:r>
            <a:r>
              <a:rPr lang="en-US" sz="1200" dirty="0" smtClean="0">
                <a:solidFill>
                  <a:schemeClr val="tx1">
                    <a:lumMod val="50000"/>
                  </a:schemeClr>
                </a:solidFill>
              </a:rPr>
              <a:t>planning</a:t>
            </a:r>
          </a:p>
          <a:p>
            <a:pPr marL="0" indent="0">
              <a:buNone/>
            </a:pPr>
            <a:endParaRPr lang="en-US" sz="1200" dirty="0" smtClean="0">
              <a:solidFill>
                <a:schemeClr val="tx1">
                  <a:lumMod val="50000"/>
                </a:schemeClr>
              </a:solidFill>
            </a:endParaRPr>
          </a:p>
          <a:p>
            <a:pPr marL="0" indent="0">
              <a:buNone/>
            </a:pPr>
            <a:r>
              <a:rPr lang="en-US" sz="1200" dirty="0" smtClean="0">
                <a:solidFill>
                  <a:schemeClr val="tx1">
                    <a:lumMod val="50000"/>
                  </a:schemeClr>
                </a:solidFill>
              </a:rPr>
              <a:t>Establish management, ownership and control structure that will survive Dad and communicate the plan to the next </a:t>
            </a:r>
            <a:r>
              <a:rPr lang="en-US" sz="1200" dirty="0" smtClean="0">
                <a:solidFill>
                  <a:schemeClr val="tx1">
                    <a:lumMod val="50000"/>
                  </a:schemeClr>
                </a:solidFill>
              </a:rPr>
              <a:t>generation</a:t>
            </a:r>
          </a:p>
          <a:p>
            <a:pPr marL="0" indent="0">
              <a:buNone/>
            </a:pPr>
            <a:endParaRPr lang="en-US" sz="1200" dirty="0" smtClean="0">
              <a:solidFill>
                <a:schemeClr val="tx1">
                  <a:lumMod val="50000"/>
                </a:schemeClr>
              </a:solidFill>
            </a:endParaRPr>
          </a:p>
          <a:p>
            <a:pPr marL="0" indent="0">
              <a:buNone/>
            </a:pPr>
            <a:r>
              <a:rPr lang="en-US" sz="1200" dirty="0" smtClean="0">
                <a:solidFill>
                  <a:schemeClr val="tx1">
                    <a:lumMod val="50000"/>
                  </a:schemeClr>
                </a:solidFill>
              </a:rPr>
              <a:t>Create mechanism to transfer growth during Dad’s life to lower generation(s) to reduce estate </a:t>
            </a:r>
            <a:r>
              <a:rPr lang="en-US" sz="1200" dirty="0" smtClean="0">
                <a:solidFill>
                  <a:schemeClr val="tx1">
                    <a:lumMod val="50000"/>
                  </a:schemeClr>
                </a:solidFill>
              </a:rPr>
              <a:t>tax</a:t>
            </a:r>
          </a:p>
          <a:p>
            <a:pPr marL="0" indent="0">
              <a:buNone/>
            </a:pPr>
            <a:endParaRPr lang="en-US" sz="1200" dirty="0" smtClean="0">
              <a:solidFill>
                <a:schemeClr val="tx1">
                  <a:lumMod val="50000"/>
                </a:schemeClr>
              </a:solidFill>
            </a:endParaRPr>
          </a:p>
          <a:p>
            <a:pPr marL="0" indent="0">
              <a:buNone/>
            </a:pPr>
            <a:r>
              <a:rPr lang="en-US" sz="1200" dirty="0" smtClean="0">
                <a:solidFill>
                  <a:schemeClr val="tx1">
                    <a:lumMod val="50000"/>
                  </a:schemeClr>
                </a:solidFill>
              </a:rPr>
              <a:t>Isolate operational </a:t>
            </a:r>
            <a:r>
              <a:rPr lang="en-US" sz="1200" dirty="0" smtClean="0">
                <a:solidFill>
                  <a:schemeClr val="tx1">
                    <a:lumMod val="50000"/>
                  </a:schemeClr>
                </a:solidFill>
              </a:rPr>
              <a:t>liabilities</a:t>
            </a:r>
          </a:p>
          <a:p>
            <a:pPr marL="0" indent="0">
              <a:buNone/>
            </a:pPr>
            <a:endParaRPr lang="en-US" sz="1200" dirty="0" smtClean="0">
              <a:solidFill>
                <a:schemeClr val="tx1">
                  <a:lumMod val="50000"/>
                </a:schemeClr>
              </a:solidFill>
            </a:endParaRPr>
          </a:p>
          <a:p>
            <a:pPr marL="0" indent="0">
              <a:buNone/>
            </a:pPr>
            <a:r>
              <a:rPr lang="en-US" sz="1200" dirty="0" smtClean="0">
                <a:solidFill>
                  <a:schemeClr val="tx1">
                    <a:lumMod val="50000"/>
                  </a:schemeClr>
                </a:solidFill>
              </a:rPr>
              <a:t>Protect business operations from future outside creditors of Dad and children</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7</a:t>
            </a:fld>
            <a:endParaRPr lang="en-US"/>
          </a:p>
        </p:txBody>
      </p:sp>
    </p:spTree>
    <p:extLst>
      <p:ext uri="{BB962C8B-B14F-4D97-AF65-F5344CB8AC3E}">
        <p14:creationId xmlns:p14="http://schemas.microsoft.com/office/powerpoint/2010/main" val="1882160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lumMod val="50000"/>
                  </a:schemeClr>
                </a:solidFill>
              </a:rPr>
              <a:t>One of the most difficult issues to deal with is how to handle those working in the business vs. those not working (and often, not interested) in the business</a:t>
            </a:r>
          </a:p>
          <a:p>
            <a:endParaRPr lang="en-US" dirty="0" smtClean="0">
              <a:solidFill>
                <a:schemeClr val="tx1">
                  <a:lumMod val="50000"/>
                </a:schemeClr>
              </a:solidFill>
            </a:endParaRPr>
          </a:p>
          <a:p>
            <a:r>
              <a:rPr lang="en-US" dirty="0" smtClean="0">
                <a:solidFill>
                  <a:schemeClr val="tx1">
                    <a:lumMod val="50000"/>
                  </a:schemeClr>
                </a:solidFill>
              </a:rPr>
              <a:t>Possible solutions</a:t>
            </a:r>
          </a:p>
          <a:p>
            <a:pPr lvl="1"/>
            <a:endParaRPr lang="en-US" dirty="0" smtClean="0">
              <a:solidFill>
                <a:schemeClr val="tx1">
                  <a:lumMod val="50000"/>
                </a:schemeClr>
              </a:solidFill>
            </a:endParaRPr>
          </a:p>
          <a:p>
            <a:pPr lvl="1"/>
            <a:r>
              <a:rPr lang="en-US" dirty="0" smtClean="0">
                <a:solidFill>
                  <a:schemeClr val="tx1">
                    <a:lumMod val="50000"/>
                  </a:schemeClr>
                </a:solidFill>
              </a:rPr>
              <a:t>Employment agreement with bonuses/retirement contributions to reward those working in the business</a:t>
            </a:r>
          </a:p>
          <a:p>
            <a:pPr lvl="1"/>
            <a:endParaRPr lang="en-US" dirty="0" smtClean="0">
              <a:solidFill>
                <a:schemeClr val="tx1">
                  <a:lumMod val="50000"/>
                </a:schemeClr>
              </a:solidFill>
            </a:endParaRPr>
          </a:p>
          <a:p>
            <a:pPr lvl="1"/>
            <a:r>
              <a:rPr lang="en-US" dirty="0" smtClean="0">
                <a:solidFill>
                  <a:schemeClr val="tx1">
                    <a:lumMod val="50000"/>
                  </a:schemeClr>
                </a:solidFill>
              </a:rPr>
              <a:t>Unequal ownership</a:t>
            </a:r>
          </a:p>
          <a:p>
            <a:pPr lvl="2"/>
            <a:r>
              <a:rPr lang="en-US" dirty="0" smtClean="0">
                <a:solidFill>
                  <a:schemeClr val="tx1">
                    <a:lumMod val="50000"/>
                  </a:schemeClr>
                </a:solidFill>
              </a:rPr>
              <a:t>Business ownership can pass to selected beneficiaries while others receive non-business assets of equivalent value, such as life insurance proceeds</a:t>
            </a:r>
          </a:p>
          <a:p>
            <a:pPr lvl="2"/>
            <a:r>
              <a:rPr lang="en-US" dirty="0" smtClean="0">
                <a:solidFill>
                  <a:schemeClr val="tx1">
                    <a:lumMod val="50000"/>
                  </a:schemeClr>
                </a:solidFill>
              </a:rPr>
              <a:t>Divide into voting and non-voting interests so that control is transferred to those involved in the business</a:t>
            </a:r>
          </a:p>
          <a:p>
            <a:pPr lvl="1"/>
            <a:endParaRPr lang="en-US" dirty="0" smtClean="0">
              <a:solidFill>
                <a:schemeClr val="tx1">
                  <a:lumMod val="50000"/>
                </a:schemeClr>
              </a:solidFill>
            </a:endParaRPr>
          </a:p>
          <a:p>
            <a:pPr lvl="1"/>
            <a:r>
              <a:rPr lang="en-US" dirty="0" smtClean="0">
                <a:solidFill>
                  <a:schemeClr val="tx1">
                    <a:lumMod val="50000"/>
                  </a:schemeClr>
                </a:solidFill>
              </a:rPr>
              <a:t>Buy-out agreement which fixes method for establishing value and payment terms</a:t>
            </a:r>
          </a:p>
          <a:p>
            <a:pPr lvl="1"/>
            <a:endParaRPr lang="en-US" dirty="0" smtClean="0">
              <a:solidFill>
                <a:schemeClr val="tx1">
                  <a:lumMod val="50000"/>
                </a:schemeClr>
              </a:solidFill>
            </a:endParaRPr>
          </a:p>
          <a:p>
            <a:pPr lvl="1"/>
            <a:r>
              <a:rPr lang="en-US" smtClean="0">
                <a:solidFill>
                  <a:schemeClr val="tx1">
                    <a:lumMod val="50000"/>
                  </a:schemeClr>
                </a:solidFill>
              </a:rPr>
              <a:t>Fixed </a:t>
            </a:r>
            <a:r>
              <a:rPr lang="en-US" dirty="0" smtClean="0">
                <a:solidFill>
                  <a:schemeClr val="tx1">
                    <a:lumMod val="50000"/>
                  </a:schemeClr>
                </a:solidFill>
              </a:rPr>
              <a:t>value interests can be given to family members who are not active in the business to provide a </a:t>
            </a:r>
            <a:r>
              <a:rPr lang="en-US" smtClean="0">
                <a:solidFill>
                  <a:schemeClr val="tx1">
                    <a:lumMod val="50000"/>
                  </a:schemeClr>
                </a:solidFill>
              </a:rPr>
              <a:t>consistent </a:t>
            </a:r>
          </a:p>
          <a:p>
            <a:pPr lvl="1"/>
            <a:r>
              <a:rPr lang="en-US" smtClean="0">
                <a:solidFill>
                  <a:schemeClr val="tx1">
                    <a:lumMod val="50000"/>
                  </a:schemeClr>
                </a:solidFill>
              </a:rPr>
              <a:t>return </a:t>
            </a:r>
            <a:r>
              <a:rPr lang="en-US" dirty="0" smtClean="0">
                <a:solidFill>
                  <a:schemeClr val="tx1">
                    <a:lumMod val="50000"/>
                  </a:schemeClr>
                </a:solidFill>
              </a:rPr>
              <a:t>and shift the benefit of growth to the active members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8</a:t>
            </a:fld>
            <a:endParaRPr lang="en-US"/>
          </a:p>
        </p:txBody>
      </p:sp>
    </p:spTree>
    <p:extLst>
      <p:ext uri="{BB962C8B-B14F-4D97-AF65-F5344CB8AC3E}">
        <p14:creationId xmlns:p14="http://schemas.microsoft.com/office/powerpoint/2010/main" val="1217821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smtClean="0">
                <a:solidFill>
                  <a:schemeClr val="tx1">
                    <a:lumMod val="50000"/>
                  </a:schemeClr>
                </a:solidFill>
                <a:ea typeface="Verdana" pitchFamily="34" charset="0"/>
                <a:cs typeface="Verdana" pitchFamily="34" charset="0"/>
              </a:rPr>
              <a:t>The best way to avoid future conflicts is by establishing a clear plan during life</a:t>
            </a:r>
          </a:p>
          <a:p>
            <a:pPr lvl="1"/>
            <a:r>
              <a:rPr lang="en-US" sz="1800" dirty="0" smtClean="0">
                <a:solidFill>
                  <a:schemeClr val="tx1">
                    <a:lumMod val="50000"/>
                  </a:schemeClr>
                </a:solidFill>
                <a:ea typeface="Verdana" pitchFamily="34" charset="0"/>
                <a:cs typeface="Verdana" pitchFamily="34" charset="0"/>
              </a:rPr>
              <a:t>Heirs are much more likely to agree when the principal is alive and in control</a:t>
            </a:r>
          </a:p>
          <a:p>
            <a:pPr lvl="1"/>
            <a:r>
              <a:rPr lang="en-US" sz="1800" dirty="0" smtClean="0">
                <a:solidFill>
                  <a:schemeClr val="tx1">
                    <a:lumMod val="50000"/>
                  </a:schemeClr>
                </a:solidFill>
                <a:ea typeface="Verdana" pitchFamily="34" charset="0"/>
                <a:cs typeface="Verdana" pitchFamily="34" charset="0"/>
              </a:rPr>
              <a:t>Communication from the principal is critical (regular family meetings)</a:t>
            </a:r>
          </a:p>
          <a:p>
            <a:pPr lvl="1"/>
            <a:r>
              <a:rPr lang="en-US" sz="1800" dirty="0" smtClean="0">
                <a:solidFill>
                  <a:schemeClr val="tx1">
                    <a:lumMod val="50000"/>
                  </a:schemeClr>
                </a:solidFill>
                <a:ea typeface="Verdana" pitchFamily="34" charset="0"/>
                <a:cs typeface="Verdana" pitchFamily="34" charset="0"/>
              </a:rPr>
              <a:t>Lifetime planning reduces the number of issues left to fight about post-death</a:t>
            </a:r>
          </a:p>
          <a:p>
            <a:pPr lvl="1"/>
            <a:r>
              <a:rPr lang="en-US" sz="1800" dirty="0" smtClean="0">
                <a:solidFill>
                  <a:schemeClr val="tx1">
                    <a:lumMod val="50000"/>
                  </a:schemeClr>
                </a:solidFill>
                <a:ea typeface="Verdana" pitchFamily="34" charset="0"/>
                <a:cs typeface="Verdana" pitchFamily="34" charset="0"/>
              </a:rPr>
              <a:t>Separate business lines into separate entities so that family members receive only those portions of the business in which they want to be involved.</a:t>
            </a:r>
          </a:p>
          <a:p>
            <a:pPr lvl="1"/>
            <a:r>
              <a:rPr lang="en-US" sz="1800" dirty="0" smtClean="0">
                <a:solidFill>
                  <a:schemeClr val="tx1">
                    <a:lumMod val="50000"/>
                  </a:schemeClr>
                </a:solidFill>
                <a:ea typeface="Verdana" pitchFamily="34" charset="0"/>
                <a:cs typeface="Verdana" pitchFamily="34" charset="0"/>
              </a:rPr>
              <a:t>Establish a mission statement and business plan for the future of the company.  This provides guidelines for future management and owners </a:t>
            </a:r>
          </a:p>
          <a:p>
            <a:pPr lvl="1"/>
            <a:r>
              <a:rPr lang="en-US" sz="1800" dirty="0" smtClean="0">
                <a:solidFill>
                  <a:schemeClr val="tx1">
                    <a:lumMod val="50000"/>
                  </a:schemeClr>
                </a:solidFill>
                <a:ea typeface="Verdana" pitchFamily="34" charset="0"/>
                <a:cs typeface="Verdana" pitchFamily="34" charset="0"/>
              </a:rPr>
              <a:t>Consider establishing an advisory board that includes non-family members</a:t>
            </a:r>
          </a:p>
          <a:p>
            <a:pPr lvl="2"/>
            <a:r>
              <a:rPr lang="en-US" sz="1800" dirty="0" smtClean="0">
                <a:solidFill>
                  <a:schemeClr val="tx1">
                    <a:lumMod val="50000"/>
                  </a:schemeClr>
                </a:solidFill>
                <a:ea typeface="Verdana" pitchFamily="34" charset="0"/>
                <a:cs typeface="Verdana" pitchFamily="34" charset="0"/>
              </a:rPr>
              <a:t>Outsiders often play a critical role in maintaining family harmony because they can provide balance and cover for business decisions.  The views of an independent trusted advisor can resolve deadlocks.</a:t>
            </a:r>
          </a:p>
          <a:p>
            <a:r>
              <a:rPr lang="en-US" sz="2000" dirty="0" smtClean="0">
                <a:solidFill>
                  <a:schemeClr val="tx1">
                    <a:lumMod val="50000"/>
                  </a:schemeClr>
                </a:solidFill>
                <a:ea typeface="Verdana" pitchFamily="34" charset="0"/>
                <a:cs typeface="Verdana" pitchFamily="34" charset="0"/>
              </a:rPr>
              <a:t>Comprehensive agreement governing ownership is a must – See slide 34 for essential provisions</a:t>
            </a:r>
          </a:p>
          <a:p>
            <a:r>
              <a:rPr lang="en-US" sz="2000" dirty="0" smtClean="0">
                <a:solidFill>
                  <a:schemeClr val="tx1">
                    <a:lumMod val="50000"/>
                  </a:schemeClr>
                </a:solidFill>
                <a:ea typeface="Verdana" pitchFamily="34" charset="0"/>
                <a:cs typeface="Verdana" pitchFamily="34" charset="0"/>
              </a:rPr>
              <a:t>General Rule: Voting control of the business should remain with those active in the business</a:t>
            </a:r>
          </a:p>
          <a:p>
            <a:endParaRPr lang="en-US" dirty="0"/>
          </a:p>
        </p:txBody>
      </p:sp>
      <p:sp>
        <p:nvSpPr>
          <p:cNvPr id="4" name="Slide Number Placeholder 3"/>
          <p:cNvSpPr>
            <a:spLocks noGrp="1"/>
          </p:cNvSpPr>
          <p:nvPr>
            <p:ph type="sldNum" sz="quarter" idx="10"/>
          </p:nvPr>
        </p:nvSpPr>
        <p:spPr/>
        <p:txBody>
          <a:bodyPr/>
          <a:lstStyle/>
          <a:p>
            <a:fld id="{636F74CE-7D5F-46CE-88A4-AC7F7F64A784}" type="slidenum">
              <a:rPr lang="en-US" smtClean="0"/>
              <a:t>9</a:t>
            </a:fld>
            <a:endParaRPr lang="en-US"/>
          </a:p>
        </p:txBody>
      </p:sp>
    </p:spTree>
    <p:extLst>
      <p:ext uri="{BB962C8B-B14F-4D97-AF65-F5344CB8AC3E}">
        <p14:creationId xmlns:p14="http://schemas.microsoft.com/office/powerpoint/2010/main" val="82526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normAutofit/>
          </a:bodyPr>
          <a:lstStyle>
            <a:lvl1pPr algn="ctr">
              <a:defRPr sz="3200" b="1"/>
            </a:lvl1pPr>
          </a:lstStyle>
          <a:p>
            <a:r>
              <a:rPr lang="en-US" dirty="0" smtClean="0"/>
              <a:t>Click to add presentation title</a:t>
            </a:r>
            <a:endParaRPr lang="en-US" dirty="0"/>
          </a:p>
        </p:txBody>
      </p:sp>
      <p:sp>
        <p:nvSpPr>
          <p:cNvPr id="3" name="Subtitle 2"/>
          <p:cNvSpPr>
            <a:spLocks noGrp="1"/>
          </p:cNvSpPr>
          <p:nvPr>
            <p:ph type="subTitle" idx="1" hasCustomPrompt="1"/>
          </p:nvPr>
        </p:nvSpPr>
        <p:spPr>
          <a:xfrm>
            <a:off x="1524000" y="4343400"/>
            <a:ext cx="9144000" cy="914400"/>
          </a:xfrm>
        </p:spPr>
        <p:txBody>
          <a:bodyPr>
            <a:normAutofit/>
          </a:bodyPr>
          <a:lstStyle>
            <a:lvl1pPr marL="0" indent="0" algn="r">
              <a:buNone/>
              <a:defRPr sz="2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add speaker information</a:t>
            </a:r>
            <a:endParaRPr lang="en-US" dirty="0"/>
          </a:p>
        </p:txBody>
      </p:sp>
      <p:sp>
        <p:nvSpPr>
          <p:cNvPr id="4" name="Date Placeholder 3"/>
          <p:cNvSpPr>
            <a:spLocks noGrp="1"/>
          </p:cNvSpPr>
          <p:nvPr>
            <p:ph type="dt" sz="half" idx="10"/>
          </p:nvPr>
        </p:nvSpPr>
        <p:spPr/>
        <p:txBody>
          <a:bodyPr/>
          <a:lstStyle/>
          <a:p>
            <a:fld id="{B6F71273-03FA-47D5-9950-A415F7B56B25}" type="datetime1">
              <a:rPr lang="en-US" smtClean="0"/>
              <a:t>8/26/2015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95273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25D862-F00F-4F1E-9D8C-22CD0140ED2F}" type="datetime1">
              <a:rPr lang="en-US" smtClean="0"/>
              <a:t>8/26/2015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3170794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59371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C11DD0-1171-49F1-9C8E-870690804530}" type="datetime1">
              <a:rPr lang="en-US" smtClean="0"/>
              <a:t>8/26/2015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342197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smtClean="0"/>
              <a:t>Click to edit slide title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B95537-B529-4F6C-8F9C-6EB1F64746F7}" type="datetime1">
              <a:rPr lang="en-US" smtClean="0"/>
              <a:t>8/26/2015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902144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smtClean="0"/>
              <a:t>Click to edit Master title style</a:t>
            </a:r>
            <a:endParaRPr lang="en-US" dirty="0"/>
          </a:p>
        </p:txBody>
      </p:sp>
      <p:sp>
        <p:nvSpPr>
          <p:cNvPr id="3" name="Text Placeholder 2"/>
          <p:cNvSpPr>
            <a:spLocks noGrp="1"/>
          </p:cNvSpPr>
          <p:nvPr>
            <p:ph type="body" idx="1"/>
          </p:nvPr>
        </p:nvSpPr>
        <p:spPr>
          <a:xfrm>
            <a:off x="831850" y="4589463"/>
            <a:ext cx="10515600" cy="136937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1D9EA06-884E-4283-91A2-4D60064A0DB2}" type="datetime1">
              <a:rPr lang="en-US" smtClean="0"/>
              <a:t>8/26/2015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263482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14845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45325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84B9CF-0A8A-46F1-936A-831DA620197B}" type="datetime1">
              <a:rPr lang="en-US" smtClean="0"/>
              <a:t>8/26/2015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171696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46900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013B68-2A36-4BA4-862D-6202E990F382}" type="datetime1">
              <a:rPr lang="en-US" smtClean="0"/>
              <a:t>8/26/2015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887578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82F668-17C4-42C7-AC0E-4623B5E6E006}" type="datetime1">
              <a:rPr lang="en-US" smtClean="0"/>
              <a:t>8/26/2015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2309025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1BB36-36C9-450F-9A78-822ADCC2B875}" type="datetime1">
              <a:rPr lang="en-US" smtClean="0"/>
              <a:t>8/26/2015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817328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ABDD89-932F-4ABE-A6B7-0F4085828E37}" type="datetime1">
              <a:rPr lang="en-US" smtClean="0"/>
              <a:t>8/26/2015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1676683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2AE59D-B81F-49C8-8929-F6D06F5C2852}" type="datetime1">
              <a:rPr lang="en-US" smtClean="0"/>
              <a:t>8/26/2015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A7F15-FDA2-4E74-9F5E-B380579DD494}" type="slidenum">
              <a:rPr lang="en-US" smtClean="0"/>
              <a:t>‹#›</a:t>
            </a:fld>
            <a:endParaRPr lang="en-US"/>
          </a:p>
        </p:txBody>
      </p:sp>
    </p:spTree>
    <p:extLst>
      <p:ext uri="{BB962C8B-B14F-4D97-AF65-F5344CB8AC3E}">
        <p14:creationId xmlns:p14="http://schemas.microsoft.com/office/powerpoint/2010/main" val="459679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14845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1B3BE-D127-4AA5-AE79-3BDCE83EBAB1}" type="datetime1">
              <a:rPr lang="en-US" smtClean="0"/>
              <a:t>8/26/2015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A7F15-FDA2-4E74-9F5E-B380579DD494}" type="slidenum">
              <a:rPr lang="en-US" smtClean="0"/>
              <a:t>‹#›</a:t>
            </a:fld>
            <a:endParaRPr lang="en-US"/>
          </a:p>
        </p:txBody>
      </p:sp>
    </p:spTree>
    <p:extLst>
      <p:ext uri="{BB962C8B-B14F-4D97-AF65-F5344CB8AC3E}">
        <p14:creationId xmlns:p14="http://schemas.microsoft.com/office/powerpoint/2010/main" val="2651294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solidFill>
                  <a:schemeClr val="tx1">
                    <a:lumMod val="50000"/>
                  </a:schemeClr>
                </a:solidFill>
              </a:rPr>
              <a:t>Florida Agricultural Financial</a:t>
            </a:r>
            <a:br>
              <a:rPr lang="en-US" sz="4800" dirty="0" smtClean="0">
                <a:solidFill>
                  <a:schemeClr val="tx1">
                    <a:lumMod val="50000"/>
                  </a:schemeClr>
                </a:solidFill>
              </a:rPr>
            </a:br>
            <a:r>
              <a:rPr lang="en-US" sz="4800" dirty="0" smtClean="0">
                <a:solidFill>
                  <a:schemeClr val="tx1">
                    <a:lumMod val="50000"/>
                  </a:schemeClr>
                </a:solidFill>
              </a:rPr>
              <a:t>Management Conference</a:t>
            </a:r>
            <a:endParaRPr lang="en-US" sz="4800" dirty="0">
              <a:solidFill>
                <a:schemeClr val="tx1">
                  <a:lumMod val="50000"/>
                </a:schemeClr>
              </a:solidFill>
            </a:endParaRPr>
          </a:p>
        </p:txBody>
      </p:sp>
      <p:sp>
        <p:nvSpPr>
          <p:cNvPr id="3" name="Content Placeholder 2"/>
          <p:cNvSpPr>
            <a:spLocks noGrp="1"/>
          </p:cNvSpPr>
          <p:nvPr>
            <p:ph idx="1"/>
          </p:nvPr>
        </p:nvSpPr>
        <p:spPr>
          <a:xfrm>
            <a:off x="472440" y="2270760"/>
            <a:ext cx="11521440" cy="3703320"/>
          </a:xfrm>
        </p:spPr>
        <p:txBody>
          <a:bodyPr>
            <a:normAutofit/>
          </a:bodyPr>
          <a:lstStyle/>
          <a:p>
            <a:pPr marL="0" indent="0" algn="ctr">
              <a:buNone/>
            </a:pPr>
            <a:r>
              <a:rPr lang="en-US" sz="4400" dirty="0">
                <a:solidFill>
                  <a:schemeClr val="tx1">
                    <a:lumMod val="50000"/>
                  </a:schemeClr>
                </a:solidFill>
              </a:rPr>
              <a:t>Tax and Succession Planning for Agricultural </a:t>
            </a:r>
            <a:r>
              <a:rPr lang="en-US" sz="4400" dirty="0" smtClean="0">
                <a:solidFill>
                  <a:schemeClr val="tx1">
                    <a:lumMod val="50000"/>
                  </a:schemeClr>
                </a:solidFill>
              </a:rPr>
              <a:t>Businesses</a:t>
            </a:r>
          </a:p>
          <a:p>
            <a:pPr marL="0" indent="0" algn="ctr">
              <a:buNone/>
            </a:pPr>
            <a:r>
              <a:rPr lang="en-US" sz="2400" dirty="0" smtClean="0">
                <a:solidFill>
                  <a:schemeClr val="tx1">
                    <a:lumMod val="50000"/>
                  </a:schemeClr>
                </a:solidFill>
              </a:rPr>
              <a:t>August 27, 2015</a:t>
            </a:r>
          </a:p>
          <a:p>
            <a:pPr marL="0" indent="0" algn="ctr">
              <a:buNone/>
            </a:pPr>
            <a:endParaRPr lang="en-US" sz="2400" b="1" dirty="0" smtClean="0">
              <a:solidFill>
                <a:schemeClr val="tx1">
                  <a:lumMod val="50000"/>
                </a:schemeClr>
              </a:solidFill>
            </a:endParaRPr>
          </a:p>
          <a:p>
            <a:pPr marL="0" indent="0" algn="ctr">
              <a:buNone/>
            </a:pPr>
            <a:endParaRPr lang="en-US" sz="2400" b="1" dirty="0">
              <a:solidFill>
                <a:schemeClr val="tx1">
                  <a:lumMod val="50000"/>
                </a:schemeClr>
              </a:solidFill>
            </a:endParaRPr>
          </a:p>
          <a:p>
            <a:pPr marL="0" indent="0" algn="ctr">
              <a:buNone/>
            </a:pPr>
            <a:r>
              <a:rPr lang="en-US" dirty="0" smtClean="0">
                <a:solidFill>
                  <a:schemeClr val="tx1">
                    <a:lumMod val="50000"/>
                  </a:schemeClr>
                </a:solidFill>
              </a:rPr>
              <a:t>Brad Gould, Esq. and Dana Apfelbaum, Esq.</a:t>
            </a:r>
          </a:p>
          <a:p>
            <a:pPr marL="0" indent="0" algn="ctr">
              <a:buNone/>
            </a:pPr>
            <a:r>
              <a:rPr lang="en-US" dirty="0" smtClean="0">
                <a:solidFill>
                  <a:schemeClr val="tx1">
                    <a:lumMod val="50000"/>
                  </a:schemeClr>
                </a:solidFill>
              </a:rPr>
              <a:t>Dean, Mead, Minton &amp; Zwemer</a:t>
            </a:r>
          </a:p>
          <a:p>
            <a:pPr marL="0" indent="0" algn="ctr">
              <a:buNone/>
            </a:pPr>
            <a:endParaRPr lang="en-US" sz="5400" b="1" dirty="0">
              <a:solidFill>
                <a:srgbClr val="0070C0"/>
              </a:solidFill>
            </a:endParaRPr>
          </a:p>
        </p:txBody>
      </p:sp>
    </p:spTree>
    <p:extLst>
      <p:ext uri="{BB962C8B-B14F-4D97-AF65-F5344CB8AC3E}">
        <p14:creationId xmlns:p14="http://schemas.microsoft.com/office/powerpoint/2010/main" val="1702187760"/>
      </p:ext>
    </p:extLst>
  </p:cSld>
  <p:clrMapOvr>
    <a:masterClrMapping/>
  </p:clrMapOvr>
  <p:timing>
    <p:tnLst>
      <p:par>
        <p:cTn id="1" dur="indefinite" restart="never" nodeType="tmRoot"/>
      </p:par>
    </p:tnLst>
  </p:timing>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808038" y="2750343"/>
            <a:ext cx="10515600" cy="1325563"/>
          </a:xfrm>
        </p:spPr>
        <p:txBody>
          <a:bodyPr/>
          <a:lstStyle/>
          <a:p>
            <a:pPr algn="ctr"/>
            <a:r>
              <a:rPr lang="en-US" dirty="0" smtClean="0">
                <a:solidFill>
                  <a:schemeClr val="tx1">
                    <a:lumMod val="50000"/>
                  </a:schemeClr>
                </a:solidFill>
              </a:rPr>
              <a:t>Transition of Control</a:t>
            </a:r>
            <a:endParaRPr lang="en-US" dirty="0">
              <a:solidFill>
                <a:schemeClr val="tx1">
                  <a:lumMod val="50000"/>
                </a:schemeClr>
              </a:solidFill>
            </a:endParaRPr>
          </a:p>
        </p:txBody>
      </p:sp>
    </p:spTree>
    <p:extLst>
      <p:ext uri="{BB962C8B-B14F-4D97-AF65-F5344CB8AC3E}">
        <p14:creationId xmlns:p14="http://schemas.microsoft.com/office/powerpoint/2010/main" val="647290249"/>
      </p:ext>
    </p:extLst>
  </p:cSld>
  <p:clrMapOvr>
    <a:masterClrMapping/>
  </p:clrMapOvr>
  <p:timing>
    <p:tnLst>
      <p:par>
        <p:cTn id="1" dur="indefinite" restart="never" nodeType="tmRoot"/>
      </p:par>
    </p:tnLst>
  </p:timing>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808038" y="2750343"/>
            <a:ext cx="10515600" cy="1325563"/>
          </a:xfrm>
        </p:spPr>
        <p:txBody>
          <a:bodyPr>
            <a:normAutofit/>
          </a:bodyPr>
          <a:lstStyle/>
          <a:p>
            <a:pPr algn="ctr"/>
            <a:r>
              <a:rPr lang="en-US" dirty="0" smtClean="0">
                <a:solidFill>
                  <a:schemeClr val="tx1">
                    <a:lumMod val="50000"/>
                  </a:schemeClr>
                </a:solidFill>
              </a:rPr>
              <a:t>The Governing Agreement</a:t>
            </a:r>
            <a:endParaRPr lang="en-US" dirty="0">
              <a:solidFill>
                <a:schemeClr val="tx1">
                  <a:lumMod val="50000"/>
                </a:schemeClr>
              </a:solidFill>
            </a:endParaRPr>
          </a:p>
        </p:txBody>
      </p:sp>
    </p:spTree>
    <p:extLst>
      <p:ext uri="{BB962C8B-B14F-4D97-AF65-F5344CB8AC3E}">
        <p14:creationId xmlns:p14="http://schemas.microsoft.com/office/powerpoint/2010/main" val="3102342499"/>
      </p:ext>
    </p:extLst>
  </p:cSld>
  <p:clrMapOvr>
    <a:masterClrMapping/>
  </p:clrMapOvr>
  <p:timing>
    <p:tnLst>
      <p:par>
        <p:cTn id="1" dur="indefinite" restart="never" nodeType="tmRoot"/>
      </p:par>
    </p:tnLst>
  </p:timing>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Overview of Income Tax Rules</a:t>
            </a:r>
            <a:endParaRPr lang="en-US" dirty="0">
              <a:solidFill>
                <a:schemeClr val="tx1">
                  <a:lumMod val="50000"/>
                </a:schemeClr>
              </a:solidFill>
            </a:endParaRPr>
          </a:p>
        </p:txBody>
      </p:sp>
      <p:sp>
        <p:nvSpPr>
          <p:cNvPr id="3" name="Content Placeholder 2"/>
          <p:cNvSpPr>
            <a:spLocks noGrp="1"/>
          </p:cNvSpPr>
          <p:nvPr>
            <p:ph idx="1"/>
          </p:nvPr>
        </p:nvSpPr>
        <p:spPr/>
        <p:txBody>
          <a:bodyPr>
            <a:normAutofit/>
          </a:bodyPr>
          <a:lstStyle/>
          <a:p>
            <a:pPr marL="0" indent="0">
              <a:buNone/>
            </a:pPr>
            <a:r>
              <a:rPr lang="en-US" dirty="0" smtClean="0">
                <a:solidFill>
                  <a:schemeClr val="tx1">
                    <a:lumMod val="50000"/>
                  </a:schemeClr>
                </a:solidFill>
              </a:rPr>
              <a:t>Income tax rate - 39.6%</a:t>
            </a:r>
          </a:p>
          <a:p>
            <a:pPr marL="0" indent="0">
              <a:buNone/>
            </a:pPr>
            <a:endParaRPr lang="en-US" dirty="0" smtClean="0">
              <a:solidFill>
                <a:schemeClr val="tx1">
                  <a:lumMod val="50000"/>
                </a:schemeClr>
              </a:solidFill>
            </a:endParaRPr>
          </a:p>
          <a:p>
            <a:pPr marL="0" indent="0">
              <a:buNone/>
            </a:pPr>
            <a:r>
              <a:rPr lang="en-US" dirty="0" smtClean="0">
                <a:solidFill>
                  <a:schemeClr val="tx1">
                    <a:lumMod val="50000"/>
                  </a:schemeClr>
                </a:solidFill>
              </a:rPr>
              <a:t>Capital gains rate - 20%</a:t>
            </a:r>
          </a:p>
          <a:p>
            <a:pPr marL="0" indent="0">
              <a:buNone/>
            </a:pPr>
            <a:endParaRPr lang="en-US" dirty="0" smtClean="0">
              <a:solidFill>
                <a:schemeClr val="tx1">
                  <a:lumMod val="50000"/>
                </a:schemeClr>
              </a:solidFill>
            </a:endParaRPr>
          </a:p>
          <a:p>
            <a:pPr marL="0" indent="0">
              <a:buNone/>
            </a:pPr>
            <a:r>
              <a:rPr lang="en-US" dirty="0" smtClean="0">
                <a:solidFill>
                  <a:schemeClr val="tx1">
                    <a:lumMod val="50000"/>
                  </a:schemeClr>
                </a:solidFill>
              </a:rPr>
              <a:t>Net investment tax - 3.8%</a:t>
            </a:r>
          </a:p>
          <a:p>
            <a:pPr marL="0" indent="0">
              <a:buNone/>
            </a:pPr>
            <a:endParaRPr lang="en-US" dirty="0" smtClean="0">
              <a:solidFill>
                <a:schemeClr val="tx1">
                  <a:lumMod val="50000"/>
                </a:schemeClr>
              </a:solidFill>
            </a:endParaRPr>
          </a:p>
          <a:p>
            <a:pPr marL="0" indent="0">
              <a:buNone/>
            </a:pPr>
            <a:r>
              <a:rPr lang="en-US" dirty="0" smtClean="0">
                <a:solidFill>
                  <a:schemeClr val="tx1">
                    <a:lumMod val="50000"/>
                  </a:schemeClr>
                </a:solidFill>
              </a:rPr>
              <a:t>State income tax </a:t>
            </a:r>
            <a:r>
              <a:rPr lang="en-US" sz="2800" dirty="0" smtClean="0">
                <a:solidFill>
                  <a:schemeClr val="tx1">
                    <a:lumMod val="50000"/>
                  </a:schemeClr>
                </a:solidFill>
              </a:rPr>
              <a:t> </a:t>
            </a:r>
          </a:p>
        </p:txBody>
      </p:sp>
    </p:spTree>
    <p:extLst>
      <p:ext uri="{BB962C8B-B14F-4D97-AF65-F5344CB8AC3E}">
        <p14:creationId xmlns:p14="http://schemas.microsoft.com/office/powerpoint/2010/main" val="4041872259"/>
      </p:ext>
    </p:extLst>
  </p:cSld>
  <p:clrMapOvr>
    <a:masterClrMapping/>
  </p:clrMapOvr>
  <p:timing>
    <p:tnLst>
      <p:par>
        <p:cTn id="1" dur="indefinite" restart="never" nodeType="tmRoot"/>
      </p:par>
    </p:tnLst>
  </p:timing>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Overview of Transfer Tax Rules</a:t>
            </a:r>
            <a:endParaRPr lang="en-US" dirty="0">
              <a:solidFill>
                <a:schemeClr val="tx1">
                  <a:lumMod val="50000"/>
                </a:schemeClr>
              </a:solidFill>
            </a:endParaRPr>
          </a:p>
        </p:txBody>
      </p:sp>
      <p:sp>
        <p:nvSpPr>
          <p:cNvPr id="3" name="Content Placeholder 2"/>
          <p:cNvSpPr>
            <a:spLocks noGrp="1"/>
          </p:cNvSpPr>
          <p:nvPr>
            <p:ph idx="1"/>
          </p:nvPr>
        </p:nvSpPr>
        <p:spPr/>
        <p:txBody>
          <a:bodyPr>
            <a:normAutofit/>
          </a:bodyPr>
          <a:lstStyle/>
          <a:p>
            <a:pPr marL="0" indent="0">
              <a:buNone/>
            </a:pPr>
            <a:r>
              <a:rPr lang="en-US" dirty="0" smtClean="0">
                <a:solidFill>
                  <a:schemeClr val="tx1">
                    <a:lumMod val="50000"/>
                  </a:schemeClr>
                </a:solidFill>
              </a:rPr>
              <a:t>$5,430,000</a:t>
            </a:r>
          </a:p>
          <a:p>
            <a:pPr marL="0" indent="0">
              <a:buNone/>
            </a:pPr>
            <a:r>
              <a:rPr lang="en-US" dirty="0" smtClean="0">
                <a:solidFill>
                  <a:schemeClr val="tx1">
                    <a:lumMod val="50000"/>
                  </a:schemeClr>
                </a:solidFill>
              </a:rPr>
              <a:t>40% tax rate</a:t>
            </a:r>
          </a:p>
          <a:p>
            <a:pPr marL="0" indent="0">
              <a:buNone/>
            </a:pPr>
            <a:r>
              <a:rPr lang="en-US" dirty="0" smtClean="0">
                <a:solidFill>
                  <a:schemeClr val="tx1">
                    <a:lumMod val="50000"/>
                  </a:schemeClr>
                </a:solidFill>
              </a:rPr>
              <a:t>Lifetime transfers</a:t>
            </a:r>
          </a:p>
          <a:p>
            <a:pPr marL="457200" lvl="1" indent="0">
              <a:buNone/>
            </a:pPr>
            <a:r>
              <a:rPr lang="en-US" dirty="0" smtClean="0">
                <a:solidFill>
                  <a:schemeClr val="tx1">
                    <a:lumMod val="50000"/>
                  </a:schemeClr>
                </a:solidFill>
              </a:rPr>
              <a:t>Gift splitting</a:t>
            </a:r>
          </a:p>
          <a:p>
            <a:pPr marL="457200" lvl="1" indent="0">
              <a:buNone/>
            </a:pPr>
            <a:r>
              <a:rPr lang="en-US" dirty="0" smtClean="0">
                <a:solidFill>
                  <a:schemeClr val="tx1">
                    <a:lumMod val="50000"/>
                  </a:schemeClr>
                </a:solidFill>
              </a:rPr>
              <a:t>Annual exclusion gifts</a:t>
            </a:r>
            <a:endParaRPr lang="en-US" dirty="0">
              <a:solidFill>
                <a:schemeClr val="tx1">
                  <a:lumMod val="50000"/>
                </a:schemeClr>
              </a:solidFill>
            </a:endParaRPr>
          </a:p>
          <a:p>
            <a:pPr marL="0" indent="0">
              <a:buNone/>
            </a:pPr>
            <a:r>
              <a:rPr lang="en-US" dirty="0" smtClean="0">
                <a:solidFill>
                  <a:schemeClr val="tx1">
                    <a:lumMod val="50000"/>
                  </a:schemeClr>
                </a:solidFill>
              </a:rPr>
              <a:t>Transfers upon death</a:t>
            </a:r>
          </a:p>
          <a:p>
            <a:pPr marL="457200" lvl="1" indent="0">
              <a:buNone/>
            </a:pPr>
            <a:r>
              <a:rPr lang="en-US" dirty="0" smtClean="0">
                <a:solidFill>
                  <a:schemeClr val="tx1">
                    <a:lumMod val="50000"/>
                  </a:schemeClr>
                </a:solidFill>
              </a:rPr>
              <a:t>Deceased spouse’s unused estate tax exemption</a:t>
            </a:r>
          </a:p>
        </p:txBody>
      </p:sp>
    </p:spTree>
    <p:extLst>
      <p:ext uri="{BB962C8B-B14F-4D97-AF65-F5344CB8AC3E}">
        <p14:creationId xmlns:p14="http://schemas.microsoft.com/office/powerpoint/2010/main" val="2130180509"/>
      </p:ext>
    </p:extLst>
  </p:cSld>
  <p:clrMapOvr>
    <a:masterClrMapping/>
  </p:clrMapOvr>
  <p:timing>
    <p:tnLst>
      <p:par>
        <p:cTn id="1" dur="indefinite" restart="never" nodeType="tmRoot"/>
      </p:par>
    </p:tnLst>
  </p:timing>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Estate Planning Evolution</a:t>
            </a:r>
            <a:endParaRPr lang="en-US" dirty="0">
              <a:solidFill>
                <a:schemeClr val="tx1">
                  <a:lumMod val="50000"/>
                </a:schemeClr>
              </a:solidFill>
            </a:endParaRPr>
          </a:p>
        </p:txBody>
      </p:sp>
      <p:sp>
        <p:nvSpPr>
          <p:cNvPr id="5" name="Content Placeholder 4"/>
          <p:cNvSpPr>
            <a:spLocks noGrp="1"/>
          </p:cNvSpPr>
          <p:nvPr>
            <p:ph sz="half" idx="1"/>
          </p:nvPr>
        </p:nvSpPr>
        <p:spPr>
          <a:xfrm>
            <a:off x="0" y="1828800"/>
            <a:ext cx="3781097" cy="4148455"/>
          </a:xfrm>
        </p:spPr>
        <p:txBody>
          <a:bodyPr/>
          <a:lstStyle/>
          <a:p>
            <a:pPr marL="0" indent="0">
              <a:buNone/>
            </a:pPr>
            <a:r>
              <a:rPr lang="en-US" dirty="0" smtClean="0">
                <a:solidFill>
                  <a:schemeClr val="tx1">
                    <a:lumMod val="50000"/>
                  </a:schemeClr>
                </a:solidFill>
              </a:rPr>
              <a:t>Transfer taxes</a:t>
            </a:r>
          </a:p>
          <a:p>
            <a:pPr marL="0" indent="0">
              <a:buNone/>
            </a:pPr>
            <a:r>
              <a:rPr lang="en-US" dirty="0" smtClean="0">
                <a:solidFill>
                  <a:schemeClr val="tx1">
                    <a:lumMod val="50000"/>
                  </a:schemeClr>
                </a:solidFill>
              </a:rPr>
              <a:t>Family management</a:t>
            </a:r>
          </a:p>
          <a:p>
            <a:pPr marL="0" indent="0">
              <a:buNone/>
            </a:pPr>
            <a:r>
              <a:rPr lang="en-US" dirty="0" smtClean="0">
                <a:solidFill>
                  <a:schemeClr val="tx1">
                    <a:lumMod val="50000"/>
                  </a:schemeClr>
                </a:solidFill>
              </a:rPr>
              <a:t>Direct ownership</a:t>
            </a:r>
          </a:p>
          <a:p>
            <a:pPr marL="0" indent="0">
              <a:buNone/>
            </a:pPr>
            <a:r>
              <a:rPr lang="en-US" dirty="0" smtClean="0">
                <a:solidFill>
                  <a:schemeClr val="tx1">
                    <a:lumMod val="50000"/>
                  </a:schemeClr>
                </a:solidFill>
              </a:rPr>
              <a:t>Concentrated business</a:t>
            </a:r>
          </a:p>
        </p:txBody>
      </p:sp>
      <p:sp>
        <p:nvSpPr>
          <p:cNvPr id="6" name="Content Placeholder 5"/>
          <p:cNvSpPr>
            <a:spLocks noGrp="1"/>
          </p:cNvSpPr>
          <p:nvPr>
            <p:ph sz="half" idx="2"/>
          </p:nvPr>
        </p:nvSpPr>
        <p:spPr>
          <a:xfrm>
            <a:off x="7853855" y="1828800"/>
            <a:ext cx="4338145" cy="4453255"/>
          </a:xfrm>
        </p:spPr>
        <p:txBody>
          <a:bodyPr/>
          <a:lstStyle/>
          <a:p>
            <a:pPr marL="0" indent="0">
              <a:buNone/>
            </a:pPr>
            <a:r>
              <a:rPr lang="en-US" dirty="0" smtClean="0">
                <a:solidFill>
                  <a:schemeClr val="tx1">
                    <a:lumMod val="50000"/>
                  </a:schemeClr>
                </a:solidFill>
              </a:rPr>
              <a:t>Income taxes</a:t>
            </a:r>
            <a:endParaRPr lang="en-US" dirty="0">
              <a:solidFill>
                <a:schemeClr val="tx1">
                  <a:lumMod val="50000"/>
                </a:schemeClr>
              </a:solidFill>
            </a:endParaRPr>
          </a:p>
          <a:p>
            <a:pPr marL="0" indent="0">
              <a:buNone/>
            </a:pPr>
            <a:r>
              <a:rPr lang="en-US" dirty="0" smtClean="0">
                <a:solidFill>
                  <a:schemeClr val="tx1">
                    <a:lumMod val="50000"/>
                  </a:schemeClr>
                </a:solidFill>
              </a:rPr>
              <a:t>Professional </a:t>
            </a:r>
            <a:r>
              <a:rPr lang="en-US" dirty="0">
                <a:solidFill>
                  <a:schemeClr val="tx1">
                    <a:lumMod val="50000"/>
                  </a:schemeClr>
                </a:solidFill>
              </a:rPr>
              <a:t>management</a:t>
            </a:r>
          </a:p>
          <a:p>
            <a:pPr marL="0" indent="0">
              <a:buNone/>
            </a:pPr>
            <a:r>
              <a:rPr lang="en-US" dirty="0" smtClean="0">
                <a:solidFill>
                  <a:schemeClr val="tx1">
                    <a:lumMod val="50000"/>
                  </a:schemeClr>
                </a:solidFill>
              </a:rPr>
              <a:t>Dynastic ownership</a:t>
            </a:r>
            <a:endParaRPr lang="en-US" dirty="0">
              <a:solidFill>
                <a:schemeClr val="tx1">
                  <a:lumMod val="50000"/>
                </a:schemeClr>
              </a:solidFill>
            </a:endParaRPr>
          </a:p>
          <a:p>
            <a:pPr marL="0" indent="0">
              <a:buNone/>
            </a:pPr>
            <a:r>
              <a:rPr lang="en-US" dirty="0" smtClean="0">
                <a:solidFill>
                  <a:schemeClr val="tx1">
                    <a:lumMod val="50000"/>
                  </a:schemeClr>
                </a:solidFill>
              </a:rPr>
              <a:t>Diversified business</a:t>
            </a:r>
            <a:endParaRPr lang="en-US" dirty="0">
              <a:solidFill>
                <a:schemeClr val="tx1">
                  <a:lumMod val="50000"/>
                </a:schemeClr>
              </a:solidFill>
            </a:endParaRPr>
          </a:p>
          <a:p>
            <a:pPr marL="0" indent="0">
              <a:buNone/>
            </a:pPr>
            <a:r>
              <a:rPr lang="en-US" dirty="0">
                <a:solidFill>
                  <a:schemeClr val="tx1">
                    <a:lumMod val="50000"/>
                  </a:schemeClr>
                </a:solidFill>
              </a:rPr>
              <a:t>Creditor protection</a:t>
            </a:r>
          </a:p>
          <a:p>
            <a:pPr marL="0" indent="0">
              <a:buNone/>
            </a:pPr>
            <a:r>
              <a:rPr lang="en-US" dirty="0">
                <a:solidFill>
                  <a:schemeClr val="tx1">
                    <a:lumMod val="50000"/>
                  </a:schemeClr>
                </a:solidFill>
              </a:rPr>
              <a:t>Fiduciary </a:t>
            </a:r>
            <a:r>
              <a:rPr lang="en-US" dirty="0" smtClean="0">
                <a:solidFill>
                  <a:schemeClr val="tx1">
                    <a:lumMod val="50000"/>
                  </a:schemeClr>
                </a:solidFill>
              </a:rPr>
              <a:t>litigation</a:t>
            </a:r>
            <a:endParaRPr lang="en-US" dirty="0">
              <a:solidFill>
                <a:schemeClr val="tx1">
                  <a:lumMod val="50000"/>
                </a:schemeClr>
              </a:solidFill>
            </a:endParaRPr>
          </a:p>
        </p:txBody>
      </p:sp>
      <p:sp>
        <p:nvSpPr>
          <p:cNvPr id="4" name="Right Arrow 3"/>
          <p:cNvSpPr/>
          <p:nvPr/>
        </p:nvSpPr>
        <p:spPr>
          <a:xfrm>
            <a:off x="4461641" y="2285890"/>
            <a:ext cx="3200400" cy="2254469"/>
          </a:xfrm>
          <a:prstGeom prst="rightArrow">
            <a:avLst/>
          </a:prstGeom>
          <a:gradFill flip="none" rotWithShape="1">
            <a:gsLst>
              <a:gs pos="0">
                <a:srgbClr val="FF0000">
                  <a:lumMod val="98000"/>
                </a:srgbClr>
              </a:gs>
              <a:gs pos="46000">
                <a:srgbClr val="0A128C">
                  <a:lumMod val="74000"/>
                  <a:lumOff val="26000"/>
                  <a:alpha val="63000"/>
                </a:srgbClr>
              </a:gs>
              <a:gs pos="100000">
                <a:srgbClr val="181CC7">
                  <a:lumMod val="68000"/>
                </a:srgbClr>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390938"/>
      </p:ext>
    </p:extLst>
  </p:cSld>
  <p:clrMapOvr>
    <a:masterClrMapping/>
  </p:clrMapOvr>
  <p:timing>
    <p:tnLst>
      <p:par>
        <p:cTn id="1" dur="indefinite" restart="never" nodeType="tmRoot"/>
      </p:par>
    </p:tnLst>
  </p:timing>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aphicFrame>
        <p:nvGraphicFramePr>
          <p:cNvPr id="9" name="Table 8"/>
          <p:cNvGraphicFramePr>
            <a:graphicFrameLocks noGrp="1"/>
          </p:cNvGraphicFramePr>
          <p:nvPr>
            <p:extLst>
              <p:ext uri="{D42A27DB-BD31-4B8C-83A1-F6EECF244321}">
                <p14:modId xmlns:p14="http://schemas.microsoft.com/office/powerpoint/2010/main" val="3780739654"/>
              </p:ext>
            </p:extLst>
          </p:nvPr>
        </p:nvGraphicFramePr>
        <p:xfrm>
          <a:off x="5344510" y="1480525"/>
          <a:ext cx="6688161" cy="3313090"/>
        </p:xfrm>
        <a:graphic>
          <a:graphicData uri="http://schemas.openxmlformats.org/drawingml/2006/table">
            <a:tbl>
              <a:tblPr>
                <a:effectLst>
                  <a:reflection endPos="0" dir="5400000" sy="-100000" algn="bl" rotWithShape="0"/>
                </a:effectLst>
                <a:tableStyleId>{5A111915-BE36-4E01-A7E5-04B1672EAD32}</a:tableStyleId>
              </a:tblPr>
              <a:tblGrid>
                <a:gridCol w="2625715"/>
                <a:gridCol w="1833059"/>
                <a:gridCol w="2229387"/>
              </a:tblGrid>
              <a:tr h="572749">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000" b="0" dirty="0" smtClean="0">
                          <a:solidFill>
                            <a:schemeClr val="tx1">
                              <a:lumMod val="50000"/>
                            </a:schemeClr>
                          </a:solidFill>
                        </a:rPr>
                        <a:t>B &amp; B Company,</a:t>
                      </a:r>
                      <a:r>
                        <a:rPr lang="en-US" sz="4000" b="0" baseline="0" dirty="0" smtClean="0">
                          <a:solidFill>
                            <a:schemeClr val="tx1">
                              <a:lumMod val="50000"/>
                            </a:schemeClr>
                          </a:solidFill>
                        </a:rPr>
                        <a:t> LLC</a:t>
                      </a:r>
                      <a:endParaRPr lang="en-US" sz="4000" b="0" dirty="0" smtClean="0">
                        <a:solidFill>
                          <a:schemeClr val="tx1">
                            <a:lumMod val="50000"/>
                          </a:schemeClr>
                        </a:solidFill>
                      </a:endParaRPr>
                    </a:p>
                    <a:p>
                      <a:endParaRPr lang="en-US" sz="2000" b="1" dirty="0">
                        <a:solidFill>
                          <a:schemeClr val="tx1">
                            <a:lumMod val="50000"/>
                          </a:schemeClr>
                        </a:solidFill>
                      </a:endParaRPr>
                    </a:p>
                  </a:txBody>
                  <a:tcPr>
                    <a:lnL w="6350" cap="flat" cmpd="sng" algn="ctr">
                      <a:noFill/>
                      <a:prstDash val="solid"/>
                      <a:miter lim="800000"/>
                    </a:lnL>
                    <a:lnR w="6350" cap="flat" cmpd="sng" algn="ctr">
                      <a:noFill/>
                      <a:prstDash val="solid"/>
                      <a:miter lim="800000"/>
                    </a:lnR>
                    <a:lnT w="6350" cap="flat" cmpd="sng" algn="ctr">
                      <a:noFill/>
                      <a:prstDash val="solid"/>
                      <a:miter lim="800000"/>
                    </a:lnT>
                    <a:lnB>
                      <a:noFill/>
                    </a:lnB>
                    <a:lnTlToBr w="12700" cmpd="sng">
                      <a:noFill/>
                      <a:prstDash val="solid"/>
                    </a:lnTlToBr>
                    <a:lnBlToTr w="12700" cmpd="sng">
                      <a:noFill/>
                      <a:prstDash val="solid"/>
                    </a:lnBlToTr>
                  </a:tcPr>
                </a:tc>
                <a:tc hMerge="1">
                  <a:txBody>
                    <a:bodyPr/>
                    <a:lstStyle/>
                    <a:p>
                      <a:endParaRPr lang="en-US" b="0" dirty="0">
                        <a:solidFill>
                          <a:schemeClr val="tx1">
                            <a:lumMod val="50000"/>
                          </a:schemeClr>
                        </a:solidFill>
                      </a:endParaRPr>
                    </a:p>
                  </a:txBody>
                  <a:tcPr/>
                </a:tc>
                <a:tc hMerge="1">
                  <a:txBody>
                    <a:bodyPr/>
                    <a:lstStyle/>
                    <a:p>
                      <a:endParaRPr lang="en-US" b="0" dirty="0">
                        <a:solidFill>
                          <a:schemeClr val="tx1">
                            <a:lumMod val="50000"/>
                          </a:schemeClr>
                        </a:solidFill>
                      </a:endParaRPr>
                    </a:p>
                  </a:txBody>
                  <a:tcPr/>
                </a:tc>
              </a:tr>
              <a:tr h="403529">
                <a:tc>
                  <a:txBody>
                    <a:bodyPr/>
                    <a:lstStyle/>
                    <a:p>
                      <a:pPr algn="ctr"/>
                      <a:endParaRPr lang="en-US" sz="2400" b="1" dirty="0">
                        <a:solidFill>
                          <a:schemeClr val="tx1">
                            <a:lumMod val="50000"/>
                          </a:schemeClr>
                        </a:solidFill>
                      </a:endParaRPr>
                    </a:p>
                  </a:txBody>
                  <a:tcPr>
                    <a:lnL w="6350" cap="flat" cmpd="sng" algn="ctr">
                      <a:noFill/>
                      <a:prstDash val="solid"/>
                      <a:miter lim="800000"/>
                    </a:lnL>
                    <a:lnR>
                      <a:noFill/>
                    </a:lnR>
                    <a:lnT>
                      <a:noFill/>
                    </a:lnT>
                    <a:lnB>
                      <a:noFill/>
                    </a:lnB>
                    <a:lnTlToBr w="12700" cmpd="sng">
                      <a:noFill/>
                      <a:prstDash val="solid"/>
                    </a:lnTlToBr>
                    <a:lnBlToTr w="12700" cmpd="sng">
                      <a:noFill/>
                      <a:prstDash val="solid"/>
                    </a:lnBlToTr>
                  </a:tcPr>
                </a:tc>
                <a:tc>
                  <a:txBody>
                    <a:bodyPr/>
                    <a:lstStyle/>
                    <a:p>
                      <a:pPr algn="ctr"/>
                      <a:r>
                        <a:rPr lang="en-US" sz="2400" b="0" dirty="0" smtClean="0">
                          <a:solidFill>
                            <a:schemeClr val="tx1">
                              <a:lumMod val="50000"/>
                            </a:schemeClr>
                          </a:solidFill>
                        </a:rPr>
                        <a:t>Basis</a:t>
                      </a:r>
                      <a:endParaRPr lang="en-US" sz="2400" b="0" dirty="0">
                        <a:solidFill>
                          <a:schemeClr val="tx1">
                            <a:lumMod val="50000"/>
                          </a:schemeClr>
                        </a:solidFill>
                      </a:endParaRPr>
                    </a:p>
                  </a:txBody>
                  <a:tcPr>
                    <a:lnL>
                      <a:noFill/>
                    </a:lnL>
                    <a:lnR>
                      <a:noFill/>
                    </a:lnR>
                    <a:lnT>
                      <a:noFill/>
                    </a:lnT>
                    <a:lnB>
                      <a:noFill/>
                    </a:lnB>
                    <a:lnTlToBr w="12700" cmpd="sng">
                      <a:noFill/>
                      <a:prstDash val="solid"/>
                    </a:lnTlToBr>
                    <a:lnBlToTr w="12700" cmpd="sng">
                      <a:noFill/>
                      <a:prstDash val="solid"/>
                    </a:lnBlToTr>
                  </a:tcPr>
                </a:tc>
                <a:tc>
                  <a:txBody>
                    <a:bodyPr/>
                    <a:lstStyle/>
                    <a:p>
                      <a:pPr algn="ctr"/>
                      <a:r>
                        <a:rPr lang="en-US" sz="2400" b="0" dirty="0" err="1" smtClean="0">
                          <a:solidFill>
                            <a:schemeClr val="tx1">
                              <a:lumMod val="50000"/>
                            </a:schemeClr>
                          </a:solidFill>
                        </a:rPr>
                        <a:t>FMV</a:t>
                      </a:r>
                      <a:endParaRPr lang="en-US" sz="2400" b="0" dirty="0">
                        <a:solidFill>
                          <a:schemeClr val="tx1">
                            <a:lumMod val="50000"/>
                          </a:schemeClr>
                        </a:solidFill>
                      </a:endParaRPr>
                    </a:p>
                  </a:txBody>
                  <a:tcPr>
                    <a:lnL>
                      <a:noFill/>
                    </a:lnL>
                    <a:lnR w="6350" cap="flat" cmpd="sng" algn="ctr">
                      <a:noFill/>
                      <a:prstDash val="solid"/>
                      <a:miter lim="800000"/>
                    </a:lnR>
                    <a:lnT>
                      <a:noFill/>
                    </a:lnT>
                    <a:lnB>
                      <a:noFill/>
                    </a:lnB>
                    <a:lnTlToBr w="12700" cmpd="sng">
                      <a:noFill/>
                      <a:prstDash val="solid"/>
                    </a:lnTlToBr>
                    <a:lnBlToTr w="12700" cmpd="sng">
                      <a:noFill/>
                      <a:prstDash val="solid"/>
                    </a:lnBlToTr>
                  </a:tcPr>
                </a:tc>
              </a:tr>
              <a:tr h="570747">
                <a:tc>
                  <a:txBody>
                    <a:bodyPr/>
                    <a:lstStyle/>
                    <a:p>
                      <a:r>
                        <a:rPr lang="en-US" sz="2400" b="0" dirty="0" smtClean="0">
                          <a:solidFill>
                            <a:schemeClr val="tx1">
                              <a:lumMod val="50000"/>
                            </a:schemeClr>
                          </a:solidFill>
                        </a:rPr>
                        <a:t>Dead Grove Parcel</a:t>
                      </a:r>
                      <a:endParaRPr lang="en-US" sz="2400" b="0" dirty="0">
                        <a:solidFill>
                          <a:schemeClr val="tx1">
                            <a:lumMod val="50000"/>
                          </a:schemeClr>
                        </a:solidFill>
                      </a:endParaRPr>
                    </a:p>
                  </a:txBody>
                  <a:tcPr>
                    <a:lnL w="6350" cap="flat" cmpd="sng" algn="ctr">
                      <a:noFill/>
                      <a:prstDash val="solid"/>
                      <a:miter lim="800000"/>
                    </a:lnL>
                    <a:lnR>
                      <a:noFill/>
                    </a:lnR>
                    <a:lnT>
                      <a:noFill/>
                    </a:lnT>
                    <a:lnB>
                      <a:noFill/>
                    </a:lnB>
                    <a:lnTlToBr w="12700" cmpd="sng">
                      <a:noFill/>
                      <a:prstDash val="solid"/>
                    </a:lnTlToBr>
                    <a:lnBlToTr w="12700" cmpd="sng">
                      <a:noFill/>
                      <a:prstDash val="solid"/>
                    </a:lnBlToTr>
                  </a:tcPr>
                </a:tc>
                <a:tc>
                  <a:txBody>
                    <a:bodyPr/>
                    <a:lstStyle/>
                    <a:p>
                      <a:pPr algn="r"/>
                      <a:r>
                        <a:rPr lang="en-US" sz="2400" b="0" dirty="0" smtClean="0">
                          <a:solidFill>
                            <a:schemeClr val="tx1">
                              <a:lumMod val="50000"/>
                            </a:schemeClr>
                          </a:solidFill>
                        </a:rPr>
                        <a:t>$50,000</a:t>
                      </a:r>
                      <a:endParaRPr lang="en-US" sz="2400" b="0" dirty="0">
                        <a:solidFill>
                          <a:schemeClr val="tx1">
                            <a:lumMod val="50000"/>
                          </a:schemeClr>
                        </a:solidFill>
                      </a:endParaRPr>
                    </a:p>
                  </a:txBody>
                  <a:tcPr>
                    <a:lnL>
                      <a:noFill/>
                    </a:lnL>
                    <a:lnR>
                      <a:noFill/>
                    </a:lnR>
                    <a:lnT>
                      <a:noFill/>
                    </a:lnT>
                    <a:lnB>
                      <a:noFill/>
                    </a:lnB>
                    <a:lnTlToBr w="12700" cmpd="sng">
                      <a:noFill/>
                      <a:prstDash val="solid"/>
                    </a:lnTlToBr>
                    <a:lnBlToTr w="12700" cmpd="sng">
                      <a:noFill/>
                      <a:prstDash val="solid"/>
                    </a:lnBlToTr>
                  </a:tcPr>
                </a:tc>
                <a:tc>
                  <a:txBody>
                    <a:bodyPr/>
                    <a:lstStyle/>
                    <a:p>
                      <a:pPr algn="r"/>
                      <a:r>
                        <a:rPr lang="en-US" sz="2400" b="0" dirty="0" smtClean="0">
                          <a:solidFill>
                            <a:schemeClr val="tx1">
                              <a:lumMod val="50000"/>
                            </a:schemeClr>
                          </a:solidFill>
                        </a:rPr>
                        <a:t>$5,000,000</a:t>
                      </a:r>
                      <a:endParaRPr lang="en-US" sz="2400" b="0" dirty="0">
                        <a:solidFill>
                          <a:schemeClr val="tx1">
                            <a:lumMod val="50000"/>
                          </a:schemeClr>
                        </a:solidFill>
                      </a:endParaRPr>
                    </a:p>
                  </a:txBody>
                  <a:tcPr>
                    <a:lnL>
                      <a:noFill/>
                    </a:lnL>
                    <a:lnR w="6350" cap="flat" cmpd="sng" algn="ctr">
                      <a:noFill/>
                      <a:prstDash val="solid"/>
                      <a:miter lim="800000"/>
                    </a:lnR>
                    <a:lnT>
                      <a:noFill/>
                    </a:lnT>
                    <a:lnB>
                      <a:noFill/>
                    </a:lnB>
                    <a:lnTlToBr w="12700" cmpd="sng">
                      <a:noFill/>
                      <a:prstDash val="solid"/>
                    </a:lnTlToBr>
                    <a:lnBlToTr w="12700" cmpd="sng">
                      <a:noFill/>
                      <a:prstDash val="solid"/>
                    </a:lnBlToTr>
                  </a:tcPr>
                </a:tc>
              </a:tr>
              <a:tr h="1279303">
                <a:tc>
                  <a:txBody>
                    <a:bodyPr/>
                    <a:lstStyle/>
                    <a:p>
                      <a:r>
                        <a:rPr lang="en-US" sz="2400" b="0" dirty="0" smtClean="0">
                          <a:solidFill>
                            <a:schemeClr val="tx1">
                              <a:lumMod val="50000"/>
                            </a:schemeClr>
                          </a:solidFill>
                        </a:rPr>
                        <a:t>Ranch Parcel</a:t>
                      </a:r>
                      <a:endParaRPr lang="en-US" sz="2400" b="0" dirty="0">
                        <a:solidFill>
                          <a:schemeClr val="tx1">
                            <a:lumMod val="50000"/>
                          </a:schemeClr>
                        </a:solidFill>
                      </a:endParaRPr>
                    </a:p>
                  </a:txBody>
                  <a:tcPr>
                    <a:lnL w="6350" cap="flat" cmpd="sng" algn="ctr">
                      <a:noFill/>
                      <a:prstDash val="solid"/>
                      <a:miter lim="800000"/>
                    </a:lnL>
                    <a:lnR>
                      <a:noFill/>
                    </a:lnR>
                    <a:lnT>
                      <a:noFill/>
                    </a:lnT>
                    <a:lnB w="6350" cap="flat" cmpd="sng" algn="ctr">
                      <a:noFill/>
                      <a:prstDash val="solid"/>
                      <a:miter lim="800000"/>
                    </a:lnB>
                    <a:lnTlToBr w="12700" cmpd="sng">
                      <a:noFill/>
                      <a:prstDash val="solid"/>
                    </a:lnTlToBr>
                    <a:lnBlToTr w="12700" cmpd="sng">
                      <a:noFill/>
                      <a:prstDash val="solid"/>
                    </a:lnBlToTr>
                  </a:tcPr>
                </a:tc>
                <a:tc>
                  <a:txBody>
                    <a:bodyPr/>
                    <a:lstStyle/>
                    <a:p>
                      <a:pPr algn="r"/>
                      <a:r>
                        <a:rPr lang="en-US" sz="2400" b="0" dirty="0" smtClean="0">
                          <a:solidFill>
                            <a:schemeClr val="tx1">
                              <a:lumMod val="50000"/>
                            </a:schemeClr>
                          </a:solidFill>
                        </a:rPr>
                        <a:t>$4,000,000</a:t>
                      </a:r>
                      <a:endParaRPr lang="en-US" sz="2400" b="0" dirty="0">
                        <a:solidFill>
                          <a:schemeClr val="tx1">
                            <a:lumMod val="50000"/>
                          </a:schemeClr>
                        </a:solidFill>
                      </a:endParaRPr>
                    </a:p>
                  </a:txBody>
                  <a:tcPr>
                    <a:lnL>
                      <a:noFill/>
                    </a:lnL>
                    <a:lnR>
                      <a:noFill/>
                    </a:lnR>
                    <a:lnT>
                      <a:noFill/>
                    </a:lnT>
                    <a:lnB w="6350" cap="flat" cmpd="sng" algn="ctr">
                      <a:noFill/>
                      <a:prstDash val="solid"/>
                      <a:miter lim="800000"/>
                    </a:lnB>
                    <a:lnTlToBr w="12700" cmpd="sng">
                      <a:noFill/>
                      <a:prstDash val="solid"/>
                    </a:lnTlToBr>
                    <a:lnBlToTr w="12700" cmpd="sng">
                      <a:noFill/>
                      <a:prstDash val="solid"/>
                    </a:lnBlToTr>
                  </a:tcPr>
                </a:tc>
                <a:tc>
                  <a:txBody>
                    <a:bodyPr/>
                    <a:lstStyle/>
                    <a:p>
                      <a:pPr algn="r"/>
                      <a:r>
                        <a:rPr lang="en-US" sz="2400" b="0" dirty="0" smtClean="0">
                          <a:solidFill>
                            <a:schemeClr val="tx1">
                              <a:lumMod val="50000"/>
                            </a:schemeClr>
                          </a:solidFill>
                        </a:rPr>
                        <a:t>$5,000,000</a:t>
                      </a:r>
                      <a:endParaRPr lang="en-US" sz="2400" b="0" dirty="0">
                        <a:solidFill>
                          <a:schemeClr val="tx1">
                            <a:lumMod val="50000"/>
                          </a:schemeClr>
                        </a:solidFill>
                      </a:endParaRPr>
                    </a:p>
                  </a:txBody>
                  <a:tcPr>
                    <a:lnL>
                      <a:noFill/>
                    </a:lnL>
                    <a:lnR w="6350" cap="flat" cmpd="sng" algn="ctr">
                      <a:noFill/>
                      <a:prstDash val="solid"/>
                      <a:miter lim="800000"/>
                    </a:lnR>
                    <a:lnT>
                      <a:noFill/>
                    </a:lnT>
                    <a:lnB w="6350" cap="flat" cmpd="sng" algn="ctr">
                      <a:noFill/>
                      <a:prstDash val="solid"/>
                      <a:miter lim="800000"/>
                    </a:lnB>
                    <a:lnTlToBr w="12700" cmpd="sng">
                      <a:noFill/>
                      <a:prstDash val="solid"/>
                    </a:lnTlToBr>
                    <a:lnBlToTr w="12700" cmpd="sng">
                      <a:noFill/>
                      <a:prstDash val="solid"/>
                    </a:lnBlToTr>
                  </a:tcPr>
                </a:tc>
              </a:tr>
            </a:tbl>
          </a:graphicData>
        </a:graphic>
      </p:graphicFrame>
      <p:pic>
        <p:nvPicPr>
          <p:cNvPr id="1028" name="Picture 4" descr="C:\Users\bgould\Desktop\0f4281b666ee82c3464f3b3073457dc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604079"/>
            <a:ext cx="2255533" cy="159117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bgould\Desktop\sheep_black.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1447" y="3637655"/>
            <a:ext cx="2175146" cy="1534549"/>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p:cNvGrpSpPr/>
          <p:nvPr/>
        </p:nvGrpSpPr>
        <p:grpSpPr>
          <a:xfrm>
            <a:off x="539066" y="294366"/>
            <a:ext cx="3827984" cy="1928571"/>
            <a:chOff x="752475" y="715963"/>
            <a:chExt cx="3610048" cy="1971675"/>
          </a:xfrm>
        </p:grpSpPr>
        <p:pic>
          <p:nvPicPr>
            <p:cNvPr id="1027" name="Picture 3" descr="C:\Users\bgould\Desktop\lamb_baby_pink.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97025" y="715963"/>
              <a:ext cx="2765498" cy="195103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bgould\Desktop\lamb_baby_blue.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2475" y="736599"/>
              <a:ext cx="2765498" cy="195103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74524207"/>
      </p:ext>
    </p:extLst>
  </p:cSld>
  <p:clrMapOvr>
    <a:masterClrMapping/>
  </p:clrMapOvr>
  <p:timing>
    <p:tnLst>
      <p:par>
        <p:cTn id="1" dur="indefinite" restart="never" nodeType="tmRoot"/>
      </p:par>
    </p:tnLst>
  </p:timing>
</p:sld>
</file>

<file path=ppt/slides/slide1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58163003"/>
              </p:ext>
            </p:extLst>
          </p:nvPr>
        </p:nvGraphicFramePr>
        <p:xfrm>
          <a:off x="421781" y="2117323"/>
          <a:ext cx="11288114" cy="2591604"/>
        </p:xfrm>
        <a:graphic>
          <a:graphicData uri="http://schemas.openxmlformats.org/drawingml/2006/table">
            <a:tbl>
              <a:tblPr firstRow="1" bandRow="1">
                <a:tableStyleId>{5C22544A-7EE6-4342-B048-85BDC9FD1C3A}</a:tableStyleId>
              </a:tblPr>
              <a:tblGrid>
                <a:gridCol w="3455326"/>
                <a:gridCol w="2283892"/>
                <a:gridCol w="2830740"/>
                <a:gridCol w="2718156"/>
              </a:tblGrid>
              <a:tr h="525763">
                <a:tc>
                  <a:txBody>
                    <a:bodyPr/>
                    <a:lstStyle/>
                    <a:p>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Buddy</a:t>
                      </a: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Brenda</a:t>
                      </a: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Total</a:t>
                      </a:r>
                      <a:endParaRPr lang="en-US" sz="3200" dirty="0">
                        <a:solidFill>
                          <a:schemeClr val="tx1">
                            <a:lumMod val="50000"/>
                          </a:schemeClr>
                        </a:solidFill>
                      </a:endParaRPr>
                    </a:p>
                  </a:txBody>
                  <a:tcPr>
                    <a:noFill/>
                  </a:tcPr>
                </a:tc>
              </a:tr>
              <a:tr h="670828">
                <a:tc>
                  <a:txBody>
                    <a:bodyPr/>
                    <a:lstStyle/>
                    <a:p>
                      <a:r>
                        <a:rPr lang="en-US" sz="3200" dirty="0" smtClean="0">
                          <a:solidFill>
                            <a:schemeClr val="tx1">
                              <a:lumMod val="50000"/>
                            </a:schemeClr>
                          </a:solidFill>
                        </a:rPr>
                        <a:t>B&amp;B Company, LLC</a:t>
                      </a: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$5 million</a:t>
                      </a: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$5 million</a:t>
                      </a: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$10 million</a:t>
                      </a:r>
                      <a:endParaRPr lang="en-US" sz="3200" dirty="0">
                        <a:solidFill>
                          <a:schemeClr val="tx1">
                            <a:lumMod val="50000"/>
                          </a:schemeClr>
                        </a:solidFill>
                      </a:endParaRPr>
                    </a:p>
                  </a:txBody>
                  <a:tcPr>
                    <a:noFill/>
                  </a:tcPr>
                </a:tc>
              </a:tr>
              <a:tr h="670828">
                <a:tc>
                  <a:txBody>
                    <a:bodyPr/>
                    <a:lstStyle/>
                    <a:p>
                      <a:r>
                        <a:rPr lang="en-US" sz="3200" dirty="0" smtClean="0">
                          <a:solidFill>
                            <a:schemeClr val="tx1">
                              <a:lumMod val="50000"/>
                            </a:schemeClr>
                          </a:solidFill>
                        </a:rPr>
                        <a:t>Other Assets</a:t>
                      </a: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$1 million</a:t>
                      </a: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$1 million</a:t>
                      </a:r>
                      <a:endParaRPr lang="en-US" sz="3200" dirty="0">
                        <a:solidFill>
                          <a:schemeClr val="tx1">
                            <a:lumMod val="50000"/>
                          </a:schemeClr>
                        </a:solidFill>
                      </a:endParaRPr>
                    </a:p>
                  </a:txBody>
                  <a:tcPr>
                    <a:noFill/>
                  </a:tcPr>
                </a:tc>
                <a:tc>
                  <a:txBody>
                    <a:bodyPr/>
                    <a:lstStyle/>
                    <a:p>
                      <a:pPr algn="ctr"/>
                      <a:r>
                        <a:rPr lang="en-US" sz="3200" u="none" dirty="0" smtClean="0">
                          <a:solidFill>
                            <a:schemeClr val="tx1">
                              <a:lumMod val="50000"/>
                            </a:schemeClr>
                          </a:solidFill>
                        </a:rPr>
                        <a:t>$2 million</a:t>
                      </a:r>
                      <a:endParaRPr lang="en-US" sz="3200" u="none" dirty="0">
                        <a:solidFill>
                          <a:schemeClr val="tx1">
                            <a:lumMod val="50000"/>
                          </a:schemeClr>
                        </a:solidFill>
                      </a:endParaRPr>
                    </a:p>
                  </a:txBody>
                  <a:tcPr>
                    <a:noFill/>
                  </a:tcPr>
                </a:tc>
              </a:tr>
              <a:tr h="670828">
                <a:tc>
                  <a:txBody>
                    <a:bodyPr/>
                    <a:lstStyle/>
                    <a:p>
                      <a:endParaRPr lang="en-US" sz="3200" dirty="0">
                        <a:solidFill>
                          <a:schemeClr val="tx1">
                            <a:lumMod val="50000"/>
                          </a:schemeClr>
                        </a:solidFill>
                      </a:endParaRPr>
                    </a:p>
                  </a:txBody>
                  <a:tcPr>
                    <a:noFill/>
                  </a:tcPr>
                </a:tc>
                <a:tc>
                  <a:txBody>
                    <a:bodyPr/>
                    <a:lstStyle/>
                    <a:p>
                      <a:pPr algn="ctr"/>
                      <a:endParaRPr lang="en-US" sz="3200" dirty="0">
                        <a:solidFill>
                          <a:schemeClr val="tx1">
                            <a:lumMod val="50000"/>
                          </a:schemeClr>
                        </a:solidFill>
                      </a:endParaRPr>
                    </a:p>
                  </a:txBody>
                  <a:tcPr>
                    <a:noFill/>
                  </a:tcPr>
                </a:tc>
                <a:tc>
                  <a:txBody>
                    <a:bodyPr/>
                    <a:lstStyle/>
                    <a:p>
                      <a:pPr algn="ctr"/>
                      <a:endParaRPr lang="en-US" sz="3200" dirty="0">
                        <a:solidFill>
                          <a:schemeClr val="tx1">
                            <a:lumMod val="50000"/>
                          </a:schemeClr>
                        </a:solidFill>
                      </a:endParaRPr>
                    </a:p>
                  </a:txBody>
                  <a:tcPr>
                    <a:noFill/>
                  </a:tcPr>
                </a:tc>
                <a:tc>
                  <a:txBody>
                    <a:bodyPr/>
                    <a:lstStyle/>
                    <a:p>
                      <a:pPr algn="ctr"/>
                      <a:r>
                        <a:rPr lang="en-US" sz="3200" dirty="0" smtClean="0">
                          <a:solidFill>
                            <a:schemeClr val="tx1">
                              <a:lumMod val="50000"/>
                            </a:schemeClr>
                          </a:solidFill>
                        </a:rPr>
                        <a:t>$12 million</a:t>
                      </a:r>
                      <a:endParaRPr lang="en-US" sz="3200" dirty="0">
                        <a:solidFill>
                          <a:schemeClr val="tx1">
                            <a:lumMod val="50000"/>
                          </a:schemeClr>
                        </a:solidFill>
                      </a:endParaRPr>
                    </a:p>
                  </a:txBody>
                  <a:tcPr>
                    <a:noFill/>
                  </a:tcPr>
                </a:tc>
              </a:tr>
            </a:tbl>
          </a:graphicData>
        </a:graphic>
      </p:graphicFrame>
    </p:spTree>
    <p:extLst>
      <p:ext uri="{BB962C8B-B14F-4D97-AF65-F5344CB8AC3E}">
        <p14:creationId xmlns:p14="http://schemas.microsoft.com/office/powerpoint/2010/main" val="4176330841"/>
      </p:ext>
    </p:extLst>
  </p:cSld>
  <p:clrMapOvr>
    <a:masterClrMapping/>
  </p:clrMapOvr>
  <p:timing>
    <p:tnLst>
      <p:par>
        <p:cTn id="1" dur="indefinite" restart="never" nodeType="tmRoot"/>
      </p:par>
    </p:tnLst>
  </p:timing>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lumMod val="50000"/>
                  </a:schemeClr>
                </a:solidFill>
              </a:rPr>
              <a:t>Old Estate Planning </a:t>
            </a:r>
            <a:r>
              <a:rPr lang="en-US" b="1" dirty="0" smtClean="0">
                <a:solidFill>
                  <a:schemeClr val="tx1">
                    <a:lumMod val="50000"/>
                  </a:schemeClr>
                </a:solidFill>
              </a:rPr>
              <a:t>Analysis</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solidFill>
                <a:schemeClr val="tx1">
                  <a:lumMod val="50000"/>
                </a:schemeClr>
              </a:solidFill>
            </a:endParaRPr>
          </a:p>
          <a:p>
            <a:pPr marL="0" indent="0">
              <a:buNone/>
            </a:pPr>
            <a:r>
              <a:rPr lang="en-US" sz="3200" dirty="0" smtClean="0">
                <a:solidFill>
                  <a:schemeClr val="tx1">
                    <a:lumMod val="50000"/>
                  </a:schemeClr>
                </a:solidFill>
              </a:rPr>
              <a:t>Credit Shelter Trust</a:t>
            </a:r>
          </a:p>
          <a:p>
            <a:pPr marL="0" indent="0">
              <a:buNone/>
            </a:pPr>
            <a:endParaRPr lang="en-US" sz="3200" dirty="0" smtClean="0">
              <a:solidFill>
                <a:schemeClr val="tx1">
                  <a:lumMod val="50000"/>
                </a:schemeClr>
              </a:solidFill>
            </a:endParaRPr>
          </a:p>
          <a:p>
            <a:pPr marL="0" indent="0">
              <a:buNone/>
            </a:pPr>
            <a:r>
              <a:rPr lang="en-US" sz="3200" dirty="0" smtClean="0">
                <a:solidFill>
                  <a:schemeClr val="tx1">
                    <a:lumMod val="50000"/>
                  </a:schemeClr>
                </a:solidFill>
              </a:rPr>
              <a:t>Marital Shelter Trust</a:t>
            </a:r>
          </a:p>
          <a:p>
            <a:pPr marL="0" indent="0">
              <a:buNone/>
            </a:pPr>
            <a:endParaRPr lang="en-US" sz="3200" dirty="0" smtClean="0">
              <a:solidFill>
                <a:schemeClr val="tx1">
                  <a:lumMod val="50000"/>
                </a:schemeClr>
              </a:solidFill>
            </a:endParaRPr>
          </a:p>
          <a:p>
            <a:pPr marL="0" indent="0">
              <a:buNone/>
            </a:pPr>
            <a:r>
              <a:rPr lang="en-US" sz="3200" dirty="0" smtClean="0">
                <a:solidFill>
                  <a:schemeClr val="tx1">
                    <a:lumMod val="50000"/>
                  </a:schemeClr>
                </a:solidFill>
              </a:rPr>
              <a:t>Discounts</a:t>
            </a:r>
          </a:p>
        </p:txBody>
      </p:sp>
    </p:spTree>
    <p:extLst>
      <p:ext uri="{BB962C8B-B14F-4D97-AF65-F5344CB8AC3E}">
        <p14:creationId xmlns:p14="http://schemas.microsoft.com/office/powerpoint/2010/main" val="3211061443"/>
      </p:ext>
    </p:extLst>
  </p:cSld>
  <p:clrMapOvr>
    <a:masterClrMapping/>
  </p:clrMapOvr>
  <p:timing>
    <p:tnLst>
      <p:par>
        <p:cTn id="1" dur="indefinite" restart="never" nodeType="tmRoot"/>
      </p:par>
    </p:tnLst>
  </p:timing>
</p:sld>
</file>

<file path=ppt/slides/slide1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37829363"/>
              </p:ext>
            </p:extLst>
          </p:nvPr>
        </p:nvGraphicFramePr>
        <p:xfrm>
          <a:off x="213360" y="426719"/>
          <a:ext cx="11704320" cy="5326381"/>
        </p:xfrm>
        <a:graphic>
          <a:graphicData uri="http://schemas.openxmlformats.org/drawingml/2006/table">
            <a:tbl>
              <a:tblPr firstRow="1" firstCol="1" lastRow="1" lastCol="1" bandRow="1" bandCol="1">
                <a:tableStyleId>{5C22544A-7EE6-4342-B048-85BDC9FD1C3A}</a:tableStyleId>
              </a:tblPr>
              <a:tblGrid>
                <a:gridCol w="3520736"/>
                <a:gridCol w="4125620"/>
                <a:gridCol w="4057964"/>
              </a:tblGrid>
              <a:tr h="891540">
                <a:tc>
                  <a:txBody>
                    <a:bodyPr/>
                    <a:lstStyle/>
                    <a:p>
                      <a:pPr marL="0" marR="0" algn="ctr">
                        <a:spcBef>
                          <a:spcPts val="0"/>
                        </a:spcBef>
                        <a:spcAft>
                          <a:spcPts val="0"/>
                        </a:spcAft>
                      </a:pPr>
                      <a:r>
                        <a:rPr lang="en-US" sz="2400" b="0" u="none" dirty="0">
                          <a:solidFill>
                            <a:schemeClr val="tx1">
                              <a:lumMod val="50000"/>
                            </a:schemeClr>
                          </a:solidFill>
                          <a:effectLst/>
                        </a:rPr>
                        <a:t>Death of </a:t>
                      </a:r>
                      <a:r>
                        <a:rPr lang="en-US" sz="2400" b="0" u="none" dirty="0" smtClean="0">
                          <a:solidFill>
                            <a:schemeClr val="tx1">
                              <a:lumMod val="50000"/>
                            </a:schemeClr>
                          </a:solidFill>
                          <a:effectLst/>
                        </a:rPr>
                        <a:t>Buddy</a:t>
                      </a:r>
                      <a:endParaRPr lang="en-US" sz="2400" b="0"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u="none" strike="noStrike" dirty="0" smtClean="0">
                          <a:solidFill>
                            <a:schemeClr val="tx1">
                              <a:lumMod val="50000"/>
                            </a:schemeClr>
                          </a:solidFill>
                          <a:effectLst/>
                        </a:rPr>
                        <a:t>2009</a:t>
                      </a:r>
                      <a:r>
                        <a:rPr lang="en-US" sz="2400" b="1" u="none" strike="noStrike" dirty="0">
                          <a:solidFill>
                            <a:schemeClr val="tx1">
                              <a:lumMod val="50000"/>
                            </a:schemeClr>
                          </a:solidFill>
                          <a:effectLst/>
                        </a:rPr>
                        <a:t> </a:t>
                      </a:r>
                      <a:endParaRPr lang="en-US" sz="2400" b="1"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u="none" dirty="0">
                          <a:solidFill>
                            <a:schemeClr val="tx1">
                              <a:lumMod val="50000"/>
                            </a:schemeClr>
                          </a:solidFill>
                          <a:effectLst/>
                        </a:rPr>
                        <a:t>Death of </a:t>
                      </a:r>
                      <a:r>
                        <a:rPr lang="en-US" sz="2400" b="0" u="none" dirty="0" smtClean="0">
                          <a:solidFill>
                            <a:schemeClr val="tx1">
                              <a:lumMod val="50000"/>
                            </a:schemeClr>
                          </a:solidFill>
                          <a:effectLst/>
                        </a:rPr>
                        <a:t>Brenda</a:t>
                      </a:r>
                      <a:endParaRPr lang="en-US" sz="2400" b="0" u="none"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dirty="0" smtClean="0">
                          <a:solidFill>
                            <a:schemeClr val="tx1">
                              <a:lumMod val="50000"/>
                            </a:schemeClr>
                          </a:solidFill>
                          <a:effectLst/>
                        </a:rPr>
                        <a:t>$4,250,000</a:t>
                      </a:r>
                      <a:endParaRPr lang="en-US" sz="24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smtClean="0">
                          <a:solidFill>
                            <a:schemeClr val="tx1">
                              <a:lumMod val="50000"/>
                            </a:schemeClr>
                          </a:solidFill>
                          <a:effectLst/>
                        </a:rPr>
                        <a:t>Gross Estate</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dirty="0" smtClean="0">
                          <a:solidFill>
                            <a:schemeClr val="tx1">
                              <a:lumMod val="50000"/>
                            </a:schemeClr>
                          </a:solidFill>
                          <a:effectLst/>
                        </a:rPr>
                        <a:t>$5,000,000</a:t>
                      </a:r>
                      <a:endParaRPr lang="en-US" sz="2400" b="0" dirty="0">
                        <a:solidFill>
                          <a:schemeClr val="tx1">
                            <a:lumMod val="50000"/>
                          </a:schemeClr>
                        </a:solidFill>
                        <a:effectLst/>
                        <a:latin typeface="Times New Roman"/>
                        <a:ea typeface="Times New Roman"/>
                      </a:endParaRPr>
                    </a:p>
                  </a:txBody>
                  <a:tcPr marL="68580" marR="68580" marT="0" marB="0">
                    <a:noFill/>
                  </a:tcPr>
                </a:tc>
              </a:tr>
              <a:tr h="868681">
                <a:tc>
                  <a:txBody>
                    <a:bodyPr/>
                    <a:lstStyle/>
                    <a:p>
                      <a:pPr marL="0" marR="0" algn="ctr">
                        <a:spcBef>
                          <a:spcPts val="0"/>
                        </a:spcBef>
                        <a:spcAft>
                          <a:spcPts val="0"/>
                        </a:spcAft>
                      </a:pPr>
                      <a:r>
                        <a:rPr lang="en-US" sz="2400" b="0" u="none" dirty="0">
                          <a:solidFill>
                            <a:schemeClr val="tx1">
                              <a:lumMod val="50000"/>
                            </a:schemeClr>
                          </a:solidFill>
                          <a:effectLst/>
                        </a:rPr>
                        <a:t>($   </a:t>
                      </a:r>
                      <a:r>
                        <a:rPr lang="en-US" sz="2400" b="0" u="none" dirty="0" smtClean="0">
                          <a:solidFill>
                            <a:schemeClr val="tx1">
                              <a:lumMod val="50000"/>
                            </a:schemeClr>
                          </a:solidFill>
                          <a:effectLst/>
                        </a:rPr>
                        <a:t>750,000</a:t>
                      </a:r>
                      <a:r>
                        <a:rPr lang="en-US" sz="2400" b="0" u="none" dirty="0">
                          <a:solidFill>
                            <a:schemeClr val="tx1">
                              <a:lumMod val="50000"/>
                            </a:schemeClr>
                          </a:solidFill>
                          <a:effectLst/>
                        </a:rPr>
                        <a:t>)</a:t>
                      </a:r>
                      <a:endParaRPr lang="en-US" sz="2400" b="0"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a:solidFill>
                            <a:schemeClr val="tx1">
                              <a:lumMod val="50000"/>
                            </a:schemeClr>
                          </a:solidFill>
                          <a:effectLst/>
                        </a:rPr>
                        <a:t>Marital Deduction</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u="none" dirty="0">
                          <a:solidFill>
                            <a:schemeClr val="tx1">
                              <a:lumMod val="50000"/>
                            </a:schemeClr>
                          </a:solidFill>
                          <a:effectLst/>
                        </a:rPr>
                        <a:t>($              0)</a:t>
                      </a:r>
                      <a:endParaRPr lang="en-US" sz="2400" b="0" u="none"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dirty="0">
                          <a:solidFill>
                            <a:schemeClr val="tx1">
                              <a:lumMod val="50000"/>
                            </a:schemeClr>
                          </a:solidFill>
                          <a:effectLst/>
                        </a:rPr>
                        <a:t>$1,455,800</a:t>
                      </a:r>
                      <a:endParaRPr lang="en-US" sz="24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a:solidFill>
                            <a:schemeClr val="tx1">
                              <a:lumMod val="50000"/>
                            </a:schemeClr>
                          </a:solidFill>
                          <a:effectLst/>
                        </a:rPr>
                        <a:t>Tentative Estate Tax</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dirty="0" smtClean="0">
                          <a:solidFill>
                            <a:schemeClr val="tx1">
                              <a:lumMod val="50000"/>
                            </a:schemeClr>
                          </a:solidFill>
                          <a:effectLst/>
                        </a:rPr>
                        <a:t>$2,130,800</a:t>
                      </a:r>
                      <a:endParaRPr lang="en-US" sz="2400" b="0"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u="sng" dirty="0">
                          <a:solidFill>
                            <a:schemeClr val="tx1">
                              <a:lumMod val="50000"/>
                            </a:schemeClr>
                          </a:solidFill>
                          <a:effectLst/>
                        </a:rPr>
                        <a:t>($1,455,800)</a:t>
                      </a:r>
                      <a:endParaRPr lang="en-US" sz="2400" b="0" u="sng"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a:solidFill>
                            <a:schemeClr val="tx1">
                              <a:lumMod val="50000"/>
                            </a:schemeClr>
                          </a:solidFill>
                          <a:effectLst/>
                        </a:rPr>
                        <a:t>Estate Tax Credit</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u="sng" dirty="0">
                          <a:solidFill>
                            <a:schemeClr val="tx1">
                              <a:lumMod val="50000"/>
                            </a:schemeClr>
                          </a:solidFill>
                          <a:effectLst/>
                        </a:rPr>
                        <a:t>($1,455,800)</a:t>
                      </a:r>
                      <a:endParaRPr lang="en-US" sz="2400" b="0"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dirty="0">
                          <a:solidFill>
                            <a:schemeClr val="tx1">
                              <a:lumMod val="50000"/>
                            </a:schemeClr>
                          </a:solidFill>
                          <a:effectLst/>
                        </a:rPr>
                        <a:t>$              0</a:t>
                      </a:r>
                      <a:endParaRPr lang="en-US" sz="24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smtClean="0">
                          <a:solidFill>
                            <a:schemeClr val="tx1">
                              <a:lumMod val="50000"/>
                            </a:schemeClr>
                          </a:solidFill>
                          <a:effectLst/>
                        </a:rPr>
                        <a:t>Tax </a:t>
                      </a:r>
                      <a:r>
                        <a:rPr lang="en-US" sz="2400" b="1" dirty="0">
                          <a:solidFill>
                            <a:schemeClr val="tx1">
                              <a:lumMod val="50000"/>
                            </a:schemeClr>
                          </a:solidFill>
                          <a:effectLst/>
                        </a:rPr>
                        <a:t>Due</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dirty="0">
                          <a:solidFill>
                            <a:schemeClr val="tx1">
                              <a:lumMod val="50000"/>
                            </a:schemeClr>
                          </a:solidFill>
                          <a:effectLst/>
                        </a:rPr>
                        <a:t>$   </a:t>
                      </a:r>
                      <a:r>
                        <a:rPr lang="en-US" sz="2400" b="0" dirty="0" smtClean="0">
                          <a:solidFill>
                            <a:schemeClr val="tx1">
                              <a:lumMod val="50000"/>
                            </a:schemeClr>
                          </a:solidFill>
                          <a:effectLst/>
                        </a:rPr>
                        <a:t>675,000</a:t>
                      </a:r>
                      <a:endParaRPr lang="en-US" sz="2400" b="0" dirty="0">
                        <a:solidFill>
                          <a:schemeClr val="tx1">
                            <a:lumMod val="50000"/>
                          </a:schemeClr>
                        </a:solidFill>
                        <a:effectLst/>
                        <a:latin typeface="Times New Roman"/>
                        <a:ea typeface="Times New Roman"/>
                      </a:endParaRPr>
                    </a:p>
                  </a:txBody>
                  <a:tcPr marL="68580" marR="68580" marT="0" marB="0">
                    <a:noFill/>
                  </a:tcPr>
                </a:tc>
              </a:tr>
            </a:tbl>
          </a:graphicData>
        </a:graphic>
      </p:graphicFrame>
    </p:spTree>
    <p:extLst>
      <p:ext uri="{BB962C8B-B14F-4D97-AF65-F5344CB8AC3E}">
        <p14:creationId xmlns:p14="http://schemas.microsoft.com/office/powerpoint/2010/main" val="3506241903"/>
      </p:ext>
    </p:extLst>
  </p:cSld>
  <p:clrMapOvr>
    <a:masterClrMapping/>
  </p:clrMapOvr>
  <p:timing>
    <p:tnLst>
      <p:par>
        <p:cTn id="1" dur="indefinite" restart="never" nodeType="tmRoot"/>
      </p:par>
    </p:tnLst>
  </p:timing>
</p:sld>
</file>

<file path=ppt/slides/slide1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chemeClr val="tx1">
                    <a:lumMod val="50000"/>
                  </a:schemeClr>
                </a:solidFill>
              </a:rPr>
              <a:t>Post-Mortem</a:t>
            </a:r>
            <a:endParaRPr lang="en-US" dirty="0">
              <a:solidFill>
                <a:schemeClr val="tx1">
                  <a:lumMod val="50000"/>
                </a:schemeClr>
              </a:solidFill>
            </a:endParaRPr>
          </a:p>
        </p:txBody>
      </p:sp>
      <p:sp>
        <p:nvSpPr>
          <p:cNvPr id="4" name="Slide Number Placeholder 3"/>
          <p:cNvSpPr>
            <a:spLocks noGrp="1"/>
          </p:cNvSpPr>
          <p:nvPr>
            <p:ph type="sldNum" sz="quarter" idx="12"/>
          </p:nvPr>
        </p:nvSpPr>
        <p:spPr/>
        <p:txBody>
          <a:bodyPr/>
          <a:lstStyle/>
          <a:p>
            <a:fld id="{31FA7F15-FDA2-4E74-9F5E-B380579DD494}" type="slidenum">
              <a:rPr lang="en-US" smtClean="0"/>
              <a:t>19</a:t>
            </a:fld>
            <a:endParaRPr lang="en-US" dirty="0"/>
          </a:p>
        </p:txBody>
      </p:sp>
      <p:graphicFrame>
        <p:nvGraphicFramePr>
          <p:cNvPr id="9" name="Content Placeholder 3"/>
          <p:cNvGraphicFramePr>
            <a:graphicFrameLocks noGrp="1"/>
          </p:cNvGraphicFramePr>
          <p:nvPr>
            <p:ph idx="1"/>
            <p:extLst>
              <p:ext uri="{D42A27DB-BD31-4B8C-83A1-F6EECF244321}">
                <p14:modId xmlns:p14="http://schemas.microsoft.com/office/powerpoint/2010/main" val="1054624993"/>
              </p:ext>
            </p:extLst>
          </p:nvPr>
        </p:nvGraphicFramePr>
        <p:xfrm>
          <a:off x="1320417" y="1860332"/>
          <a:ext cx="9490841" cy="4130565"/>
        </p:xfrm>
        <a:graphic>
          <a:graphicData uri="http://schemas.openxmlformats.org/drawingml/2006/table">
            <a:tbl>
              <a:tblPr firstRow="1" firstCol="1" lastRow="1" lastCol="1" bandRow="1" bandCol="1">
                <a:tableStyleId>{5C22544A-7EE6-4342-B048-85BDC9FD1C3A}</a:tableStyleId>
              </a:tblPr>
              <a:tblGrid>
                <a:gridCol w="3271954"/>
                <a:gridCol w="2744756"/>
                <a:gridCol w="3474131"/>
              </a:tblGrid>
              <a:tr h="1154310">
                <a:tc>
                  <a:txBody>
                    <a:bodyPr/>
                    <a:lstStyle/>
                    <a:p>
                      <a:pPr marL="0" marR="0" algn="ctr">
                        <a:spcBef>
                          <a:spcPts val="0"/>
                        </a:spcBef>
                        <a:spcAft>
                          <a:spcPts val="0"/>
                        </a:spcAft>
                      </a:pPr>
                      <a:r>
                        <a:rPr lang="en-US" sz="2800" b="0" u="none" dirty="0" smtClean="0">
                          <a:solidFill>
                            <a:schemeClr val="tx1">
                              <a:lumMod val="50000"/>
                            </a:schemeClr>
                          </a:solidFill>
                          <a:effectLst/>
                        </a:rPr>
                        <a:t>Buddy’s Assets</a:t>
                      </a:r>
                      <a:endParaRPr lang="en-US" sz="2800" b="0"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r">
                        <a:spcBef>
                          <a:spcPts val="0"/>
                        </a:spcBef>
                        <a:spcAft>
                          <a:spcPts val="0"/>
                        </a:spcAft>
                      </a:pPr>
                      <a:r>
                        <a:rPr lang="en-US" sz="2800" b="0" u="none" dirty="0" smtClean="0">
                          <a:solidFill>
                            <a:schemeClr val="tx1">
                              <a:lumMod val="50000"/>
                            </a:schemeClr>
                          </a:solidFill>
                          <a:effectLst/>
                          <a:latin typeface="+mn-lt"/>
                          <a:ea typeface="+mn-ea"/>
                        </a:rPr>
                        <a:t>$3,500,000</a:t>
                      </a:r>
                      <a:endParaRPr lang="en-US" sz="2800" b="0"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r" defTabSz="914400" rtl="0" eaLnBrk="1" latinLnBrk="0" hangingPunct="1">
                        <a:spcBef>
                          <a:spcPts val="0"/>
                        </a:spcBef>
                        <a:spcAft>
                          <a:spcPts val="0"/>
                        </a:spcAft>
                      </a:pPr>
                      <a:r>
                        <a:rPr lang="en-US" sz="2800" b="0" u="none" kern="1200" dirty="0" smtClean="0">
                          <a:solidFill>
                            <a:schemeClr val="tx1">
                              <a:lumMod val="50000"/>
                            </a:schemeClr>
                          </a:solidFill>
                          <a:effectLst/>
                          <a:latin typeface="+mn-lt"/>
                          <a:ea typeface="+mn-ea"/>
                          <a:cs typeface="+mn-cs"/>
                        </a:rPr>
                        <a:t>$5,250,000</a:t>
                      </a:r>
                      <a:endParaRPr lang="en-US" sz="2800" b="0" u="none" kern="1200" dirty="0">
                        <a:solidFill>
                          <a:schemeClr val="tx1">
                            <a:lumMod val="50000"/>
                          </a:schemeClr>
                        </a:solidFill>
                        <a:effectLst/>
                        <a:latin typeface="+mn-lt"/>
                        <a:ea typeface="+mn-ea"/>
                        <a:cs typeface="+mn-cs"/>
                      </a:endParaRPr>
                    </a:p>
                  </a:txBody>
                  <a:tcPr marL="68580" marR="68580" marT="0" marB="0">
                    <a:noFill/>
                  </a:tcPr>
                </a:tc>
              </a:tr>
              <a:tr h="992085">
                <a:tc>
                  <a:txBody>
                    <a:bodyPr/>
                    <a:lstStyle/>
                    <a:p>
                      <a:pPr marL="0" marR="0" algn="ctr">
                        <a:spcBef>
                          <a:spcPts val="0"/>
                        </a:spcBef>
                        <a:spcAft>
                          <a:spcPts val="0"/>
                        </a:spcAft>
                      </a:pPr>
                      <a:r>
                        <a:rPr lang="en-US" sz="2800" b="0" dirty="0" smtClean="0">
                          <a:solidFill>
                            <a:schemeClr val="tx1">
                              <a:lumMod val="50000"/>
                            </a:schemeClr>
                          </a:solidFill>
                          <a:effectLst/>
                        </a:rPr>
                        <a:t>Brenda’s Assets</a:t>
                      </a:r>
                      <a:endParaRPr lang="en-US" sz="28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r">
                        <a:spcBef>
                          <a:spcPts val="0"/>
                        </a:spcBef>
                        <a:spcAft>
                          <a:spcPts val="0"/>
                        </a:spcAft>
                      </a:pPr>
                      <a:r>
                        <a:rPr lang="en-US" sz="2800" b="0" u="sng" dirty="0" smtClean="0">
                          <a:solidFill>
                            <a:schemeClr val="tx1">
                              <a:lumMod val="50000"/>
                            </a:schemeClr>
                          </a:solidFill>
                          <a:effectLst/>
                        </a:rPr>
                        <a:t>4,325,000</a:t>
                      </a:r>
                      <a:endParaRPr lang="en-US" sz="2800" b="0" u="sng" dirty="0">
                        <a:solidFill>
                          <a:schemeClr val="tx1">
                            <a:lumMod val="50000"/>
                          </a:schemeClr>
                        </a:solidFill>
                        <a:effectLst/>
                        <a:latin typeface="Times New Roman"/>
                        <a:ea typeface="Times New Roman"/>
                      </a:endParaRPr>
                    </a:p>
                  </a:txBody>
                  <a:tcPr marL="68580" marR="68580" marT="0" marB="0">
                    <a:noFill/>
                  </a:tcPr>
                </a:tc>
                <a:tc>
                  <a:txBody>
                    <a:bodyPr/>
                    <a:lstStyle/>
                    <a:p>
                      <a:pPr marL="0" marR="0" algn="r" defTabSz="914400" rtl="0" eaLnBrk="1" latinLnBrk="0" hangingPunct="1">
                        <a:spcBef>
                          <a:spcPts val="0"/>
                        </a:spcBef>
                        <a:spcAft>
                          <a:spcPts val="0"/>
                        </a:spcAft>
                      </a:pPr>
                      <a:r>
                        <a:rPr lang="en-US" sz="2800" b="0" u="sng" kern="1200" dirty="0" smtClean="0">
                          <a:solidFill>
                            <a:schemeClr val="tx1">
                              <a:lumMod val="50000"/>
                            </a:schemeClr>
                          </a:solidFill>
                          <a:effectLst/>
                          <a:latin typeface="+mn-lt"/>
                          <a:ea typeface="+mn-ea"/>
                          <a:cs typeface="+mn-cs"/>
                        </a:rPr>
                        <a:t>6,075,000</a:t>
                      </a:r>
                      <a:endParaRPr lang="en-US" sz="2800" b="0" u="sng" kern="1200" dirty="0">
                        <a:solidFill>
                          <a:schemeClr val="tx1">
                            <a:lumMod val="50000"/>
                          </a:schemeClr>
                        </a:solidFill>
                        <a:effectLst/>
                        <a:latin typeface="+mn-lt"/>
                        <a:ea typeface="+mn-ea"/>
                        <a:cs typeface="+mn-cs"/>
                      </a:endParaRPr>
                    </a:p>
                  </a:txBody>
                  <a:tcPr marL="68580" marR="68580" marT="0" marB="0">
                    <a:noFill/>
                  </a:tcPr>
                </a:tc>
              </a:tr>
              <a:tr h="992085">
                <a:tc>
                  <a:txBody>
                    <a:bodyPr/>
                    <a:lstStyle/>
                    <a:p>
                      <a:pPr marL="0" marR="0" algn="ctr">
                        <a:spcBef>
                          <a:spcPts val="0"/>
                        </a:spcBef>
                        <a:spcAft>
                          <a:spcPts val="0"/>
                        </a:spcAft>
                      </a:pPr>
                      <a:r>
                        <a:rPr lang="en-US" sz="2800" b="0" dirty="0" smtClean="0">
                          <a:solidFill>
                            <a:schemeClr val="tx1">
                              <a:lumMod val="50000"/>
                            </a:schemeClr>
                          </a:solidFill>
                          <a:effectLst/>
                        </a:rPr>
                        <a:t>Total Assets</a:t>
                      </a:r>
                      <a:endParaRPr lang="en-US" sz="28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r">
                        <a:spcBef>
                          <a:spcPts val="0"/>
                        </a:spcBef>
                        <a:spcAft>
                          <a:spcPts val="0"/>
                        </a:spcAft>
                      </a:pPr>
                      <a:r>
                        <a:rPr lang="en-US" sz="2800" b="0" dirty="0" smtClean="0">
                          <a:solidFill>
                            <a:schemeClr val="tx1">
                              <a:lumMod val="50000"/>
                            </a:schemeClr>
                          </a:solidFill>
                          <a:effectLst/>
                        </a:rPr>
                        <a:t>$7,825,000</a:t>
                      </a:r>
                      <a:endParaRPr lang="en-US" sz="28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r" defTabSz="914400" rtl="0" eaLnBrk="1" latinLnBrk="0" hangingPunct="1">
                        <a:spcBef>
                          <a:spcPts val="0"/>
                        </a:spcBef>
                        <a:spcAft>
                          <a:spcPts val="0"/>
                        </a:spcAft>
                      </a:pPr>
                      <a:r>
                        <a:rPr lang="en-US" sz="2800" b="0" u="none" kern="1200" dirty="0" smtClean="0">
                          <a:solidFill>
                            <a:schemeClr val="tx1">
                              <a:lumMod val="50000"/>
                            </a:schemeClr>
                          </a:solidFill>
                          <a:effectLst/>
                          <a:latin typeface="+mn-lt"/>
                          <a:ea typeface="+mn-ea"/>
                          <a:cs typeface="+mn-cs"/>
                        </a:rPr>
                        <a:t>$11,325,000</a:t>
                      </a:r>
                      <a:endParaRPr lang="en-US" sz="2800" b="0" u="none" kern="1200" dirty="0">
                        <a:solidFill>
                          <a:schemeClr val="tx1">
                            <a:lumMod val="50000"/>
                          </a:schemeClr>
                        </a:solidFill>
                        <a:effectLst/>
                        <a:latin typeface="+mn-lt"/>
                        <a:ea typeface="+mn-ea"/>
                        <a:cs typeface="+mn-cs"/>
                      </a:endParaRPr>
                    </a:p>
                  </a:txBody>
                  <a:tcPr marL="68580" marR="68580" marT="0" marB="0">
                    <a:noFill/>
                  </a:tcPr>
                </a:tc>
              </a:tr>
              <a:tr h="992085">
                <a:tc>
                  <a:txBody>
                    <a:bodyPr/>
                    <a:lstStyle/>
                    <a:p>
                      <a:pPr marL="0" marR="0" algn="ctr" defTabSz="914400" rtl="0" eaLnBrk="1" latinLnBrk="0" hangingPunct="1">
                        <a:spcBef>
                          <a:spcPts val="0"/>
                        </a:spcBef>
                        <a:spcAft>
                          <a:spcPts val="0"/>
                        </a:spcAft>
                      </a:pPr>
                      <a:r>
                        <a:rPr lang="en-US" sz="2800" b="0" kern="1200" dirty="0" smtClean="0">
                          <a:solidFill>
                            <a:schemeClr val="tx1">
                              <a:lumMod val="50000"/>
                            </a:schemeClr>
                          </a:solidFill>
                          <a:effectLst/>
                          <a:latin typeface="+mn-lt"/>
                          <a:ea typeface="+mn-ea"/>
                          <a:cs typeface="+mn-cs"/>
                        </a:rPr>
                        <a:t>Tax Rate</a:t>
                      </a:r>
                      <a:endParaRPr lang="en-US" sz="2800" b="0" kern="1200" dirty="0">
                        <a:solidFill>
                          <a:schemeClr val="tx1">
                            <a:lumMod val="50000"/>
                          </a:schemeClr>
                        </a:solidFill>
                        <a:effectLst/>
                        <a:latin typeface="+mn-lt"/>
                        <a:ea typeface="+mn-ea"/>
                        <a:cs typeface="+mn-cs"/>
                      </a:endParaRPr>
                    </a:p>
                  </a:txBody>
                  <a:tcPr marL="68580" marR="68580" marT="0" marB="0">
                    <a:noFill/>
                  </a:tcPr>
                </a:tc>
                <a:tc>
                  <a:txBody>
                    <a:bodyPr/>
                    <a:lstStyle/>
                    <a:p>
                      <a:pPr marL="0" marR="0" algn="r" defTabSz="914400" rtl="0" eaLnBrk="1" latinLnBrk="0" hangingPunct="1">
                        <a:spcBef>
                          <a:spcPts val="0"/>
                        </a:spcBef>
                        <a:spcAft>
                          <a:spcPts val="0"/>
                        </a:spcAft>
                      </a:pPr>
                      <a:r>
                        <a:rPr lang="en-US" sz="2800" b="0" kern="1200" dirty="0" smtClean="0">
                          <a:solidFill>
                            <a:schemeClr val="tx1">
                              <a:lumMod val="50000"/>
                            </a:schemeClr>
                          </a:solidFill>
                          <a:effectLst/>
                          <a:latin typeface="+mn-lt"/>
                          <a:ea typeface="+mn-ea"/>
                          <a:cs typeface="+mn-cs"/>
                        </a:rPr>
                        <a:t>5.625%</a:t>
                      </a:r>
                      <a:endParaRPr lang="en-US" sz="2800" b="0" kern="1200" dirty="0">
                        <a:solidFill>
                          <a:schemeClr val="tx1">
                            <a:lumMod val="50000"/>
                          </a:schemeClr>
                        </a:solidFill>
                        <a:effectLst/>
                        <a:latin typeface="+mn-lt"/>
                        <a:ea typeface="+mn-ea"/>
                        <a:cs typeface="+mn-cs"/>
                      </a:endParaRPr>
                    </a:p>
                  </a:txBody>
                  <a:tcPr marL="68580" marR="68580" marT="0" marB="0">
                    <a:noFill/>
                  </a:tcPr>
                </a:tc>
                <a:tc>
                  <a:txBody>
                    <a:bodyPr/>
                    <a:lstStyle/>
                    <a:p>
                      <a:pPr marL="0" marR="0" algn="ctr" defTabSz="914400" rtl="0" eaLnBrk="1" latinLnBrk="0" hangingPunct="1">
                        <a:spcBef>
                          <a:spcPts val="0"/>
                        </a:spcBef>
                        <a:spcAft>
                          <a:spcPts val="0"/>
                        </a:spcAft>
                      </a:pPr>
                      <a:endParaRPr lang="en-US" sz="2800" b="0" u="none" kern="1200" dirty="0">
                        <a:solidFill>
                          <a:schemeClr val="tx1">
                            <a:lumMod val="50000"/>
                          </a:schemeClr>
                        </a:solidFill>
                        <a:effectLst/>
                        <a:latin typeface="+mn-lt"/>
                        <a:ea typeface="+mn-ea"/>
                        <a:cs typeface="+mn-cs"/>
                      </a:endParaRPr>
                    </a:p>
                  </a:txBody>
                  <a:tcPr marL="68580" marR="68580" marT="0" marB="0">
                    <a:noFill/>
                  </a:tcPr>
                </a:tc>
              </a:tr>
            </a:tbl>
          </a:graphicData>
        </a:graphic>
      </p:graphicFrame>
    </p:spTree>
    <p:extLst>
      <p:ext uri="{BB962C8B-B14F-4D97-AF65-F5344CB8AC3E}">
        <p14:creationId xmlns:p14="http://schemas.microsoft.com/office/powerpoint/2010/main" val="2211688657"/>
      </p:ext>
    </p:extLst>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Basic Life Cycle of a Business</a:t>
            </a:r>
            <a:endParaRPr lang="en-US" dirty="0">
              <a:solidFill>
                <a:schemeClr val="tx1">
                  <a:lumMod val="50000"/>
                </a:schemeClr>
              </a:solidFill>
            </a:endParaRPr>
          </a:p>
        </p:txBody>
      </p:sp>
      <p:sp>
        <p:nvSpPr>
          <p:cNvPr id="3" name="Content Placeholder 2"/>
          <p:cNvSpPr>
            <a:spLocks noGrp="1"/>
          </p:cNvSpPr>
          <p:nvPr>
            <p:ph idx="1"/>
          </p:nvPr>
        </p:nvSpPr>
        <p:spPr/>
        <p:txBody>
          <a:bodyPr>
            <a:noAutofit/>
          </a:bodyPr>
          <a:lstStyle/>
          <a:p>
            <a:pPr marL="0" indent="0">
              <a:buNone/>
            </a:pPr>
            <a:r>
              <a:rPr lang="en-US" sz="2400" dirty="0" smtClean="0">
                <a:solidFill>
                  <a:schemeClr val="tx1">
                    <a:lumMod val="50000"/>
                  </a:schemeClr>
                </a:solidFill>
              </a:rPr>
              <a:t>Start-up</a:t>
            </a:r>
          </a:p>
          <a:p>
            <a:pPr marL="0" indent="0">
              <a:buNone/>
            </a:pPr>
            <a:endParaRPr lang="en-US" sz="2400" dirty="0" smtClean="0">
              <a:solidFill>
                <a:schemeClr val="tx1">
                  <a:lumMod val="50000"/>
                </a:schemeClr>
              </a:solidFill>
            </a:endParaRPr>
          </a:p>
          <a:p>
            <a:pPr marL="0" indent="0">
              <a:buNone/>
            </a:pPr>
            <a:r>
              <a:rPr lang="en-US" sz="2400" dirty="0" smtClean="0">
                <a:solidFill>
                  <a:schemeClr val="tx1">
                    <a:lumMod val="50000"/>
                  </a:schemeClr>
                </a:solidFill>
              </a:rPr>
              <a:t>Expansion/Growth</a:t>
            </a:r>
          </a:p>
          <a:p>
            <a:pPr marL="0" indent="0">
              <a:buNone/>
            </a:pPr>
            <a:endParaRPr lang="en-US" sz="2400" dirty="0" smtClean="0">
              <a:solidFill>
                <a:schemeClr val="tx1">
                  <a:lumMod val="50000"/>
                </a:schemeClr>
              </a:solidFill>
            </a:endParaRPr>
          </a:p>
          <a:p>
            <a:pPr marL="0" indent="0">
              <a:buNone/>
            </a:pPr>
            <a:r>
              <a:rPr lang="en-US" sz="2400" dirty="0" smtClean="0">
                <a:solidFill>
                  <a:schemeClr val="tx1">
                    <a:lumMod val="50000"/>
                  </a:schemeClr>
                </a:solidFill>
              </a:rPr>
              <a:t>Financial </a:t>
            </a:r>
            <a:r>
              <a:rPr lang="en-US" sz="2400" dirty="0">
                <a:solidFill>
                  <a:schemeClr val="tx1">
                    <a:lumMod val="50000"/>
                  </a:schemeClr>
                </a:solidFill>
              </a:rPr>
              <a:t>Stability</a:t>
            </a:r>
          </a:p>
          <a:p>
            <a:pPr marL="0" indent="0">
              <a:buNone/>
            </a:pPr>
            <a:endParaRPr lang="en-US" sz="2400" dirty="0" smtClean="0">
              <a:solidFill>
                <a:schemeClr val="tx1">
                  <a:lumMod val="25000"/>
                </a:schemeClr>
              </a:solidFill>
            </a:endParaRPr>
          </a:p>
          <a:p>
            <a:pPr marL="0" indent="0">
              <a:buNone/>
            </a:pPr>
            <a:r>
              <a:rPr lang="en-US" sz="2400" dirty="0" smtClean="0">
                <a:solidFill>
                  <a:srgbClr val="FF0000"/>
                </a:solidFill>
              </a:rPr>
              <a:t>Transition </a:t>
            </a:r>
            <a:r>
              <a:rPr lang="en-US" sz="2400" dirty="0">
                <a:solidFill>
                  <a:srgbClr val="FF0000"/>
                </a:solidFill>
              </a:rPr>
              <a:t>of Management, Control and Ownership</a:t>
            </a:r>
          </a:p>
          <a:p>
            <a:pPr marL="0" indent="0">
              <a:buNone/>
            </a:pPr>
            <a:endParaRPr lang="en-US" sz="2400" dirty="0" smtClean="0">
              <a:solidFill>
                <a:schemeClr val="tx1">
                  <a:lumMod val="50000"/>
                </a:schemeClr>
              </a:solidFill>
            </a:endParaRPr>
          </a:p>
          <a:p>
            <a:pPr marL="0" indent="0">
              <a:buNone/>
            </a:pPr>
            <a:r>
              <a:rPr lang="en-US" sz="2400" dirty="0" smtClean="0">
                <a:solidFill>
                  <a:schemeClr val="tx1">
                    <a:lumMod val="50000"/>
                  </a:schemeClr>
                </a:solidFill>
              </a:rPr>
              <a:t>Continuation under new ownership vs. sale</a:t>
            </a:r>
            <a:endParaRPr lang="en-US" sz="2400" dirty="0">
              <a:solidFill>
                <a:schemeClr val="tx1">
                  <a:lumMod val="50000"/>
                </a:schemeClr>
              </a:solidFill>
            </a:endParaRPr>
          </a:p>
        </p:txBody>
      </p:sp>
    </p:spTree>
    <p:extLst>
      <p:ext uri="{BB962C8B-B14F-4D97-AF65-F5344CB8AC3E}">
        <p14:creationId xmlns:p14="http://schemas.microsoft.com/office/powerpoint/2010/main" val="2933768566"/>
      </p:ext>
    </p:extLst>
  </p:cSld>
  <p:clrMapOvr>
    <a:masterClrMapping/>
  </p:clrMapOvr>
  <p:timing>
    <p:tnLst>
      <p:par>
        <p:cTn id="1" dur="indefinite" restart="never" nodeType="tmRoot"/>
      </p:par>
    </p:tnLst>
  </p:timing>
</p:sld>
</file>

<file path=ppt/slides/slide2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solidFill>
                  <a:schemeClr val="tx1">
                    <a:lumMod val="50000"/>
                  </a:schemeClr>
                </a:solidFill>
              </a:rPr>
              <a:t>Sale of Dead Grove Parcel</a:t>
            </a:r>
            <a:endParaRPr lang="en-US" dirty="0">
              <a:solidFill>
                <a:schemeClr val="tx1">
                  <a:lumMod val="50000"/>
                </a:scheme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39791366"/>
              </p:ext>
            </p:extLst>
          </p:nvPr>
        </p:nvGraphicFramePr>
        <p:xfrm>
          <a:off x="838200" y="1825625"/>
          <a:ext cx="9421999" cy="3108960"/>
        </p:xfrm>
        <a:graphic>
          <a:graphicData uri="http://schemas.openxmlformats.org/drawingml/2006/table">
            <a:tbl>
              <a:tblPr firstRow="1" bandRow="1">
                <a:tableStyleId>{2D5ABB26-0587-4C30-8999-92F81FD0307C}</a:tableStyleId>
              </a:tblPr>
              <a:tblGrid>
                <a:gridCol w="2103120"/>
                <a:gridCol w="2734266"/>
                <a:gridCol w="2481493"/>
                <a:gridCol w="2103120"/>
              </a:tblGrid>
              <a:tr h="370840">
                <a:tc>
                  <a:txBody>
                    <a:bodyPr/>
                    <a:lstStyle/>
                    <a:p>
                      <a:pPr algn="ctr"/>
                      <a:endParaRPr lang="en-US" sz="2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0" dirty="0" smtClean="0">
                          <a:solidFill>
                            <a:schemeClr val="tx1">
                              <a:lumMod val="50000"/>
                            </a:schemeClr>
                          </a:solidFill>
                        </a:rPr>
                        <a:t>B &amp; B Company,</a:t>
                      </a:r>
                      <a:r>
                        <a:rPr lang="en-US" sz="2400" b="0" baseline="0" dirty="0" smtClean="0">
                          <a:solidFill>
                            <a:schemeClr val="tx1">
                              <a:lumMod val="50000"/>
                            </a:schemeClr>
                          </a:solidFill>
                        </a:rPr>
                        <a:t> LLC</a:t>
                      </a:r>
                      <a:endParaRPr lang="en-US" sz="2400" b="0" dirty="0" smtClean="0">
                        <a:solidFill>
                          <a:schemeClr val="tx1">
                            <a:lumMod val="50000"/>
                          </a:schemeClr>
                        </a:solidFill>
                      </a:endParaRPr>
                    </a:p>
                  </a:txBody>
                  <a:tcPr/>
                </a:tc>
                <a:tc>
                  <a:txBody>
                    <a:bodyPr/>
                    <a:lstStyle/>
                    <a:p>
                      <a:pPr algn="ctr"/>
                      <a:r>
                        <a:rPr lang="en-US" sz="2400" b="0" dirty="0" smtClean="0">
                          <a:solidFill>
                            <a:schemeClr val="tx1">
                              <a:lumMod val="50000"/>
                            </a:schemeClr>
                          </a:solidFill>
                        </a:rPr>
                        <a:t>Buddy’s Credit Trust</a:t>
                      </a:r>
                      <a:endParaRPr lang="en-US" sz="2400" b="0" dirty="0">
                        <a:solidFill>
                          <a:schemeClr val="tx1">
                            <a:lumMod val="50000"/>
                          </a:schemeClr>
                        </a:solidFill>
                      </a:endParaRPr>
                    </a:p>
                  </a:txBody>
                  <a:tcPr>
                    <a:solidFill>
                      <a:srgbClr val="FF0000">
                        <a:alpha val="21000"/>
                      </a:srgbClr>
                    </a:solidFill>
                  </a:tcPr>
                </a:tc>
                <a:tc>
                  <a:txBody>
                    <a:bodyPr/>
                    <a:lstStyle/>
                    <a:p>
                      <a:pPr algn="ctr"/>
                      <a:r>
                        <a:rPr lang="en-US" sz="2400" b="0" dirty="0" smtClean="0">
                          <a:solidFill>
                            <a:schemeClr val="tx1">
                              <a:lumMod val="50000"/>
                            </a:schemeClr>
                          </a:solidFill>
                        </a:rPr>
                        <a:t>Brenda</a:t>
                      </a:r>
                      <a:endParaRPr lang="en-US" sz="2400" b="0" dirty="0">
                        <a:solidFill>
                          <a:schemeClr val="tx1">
                            <a:lumMod val="50000"/>
                          </a:schemeClr>
                        </a:solidFill>
                      </a:endParaRPr>
                    </a:p>
                  </a:txBody>
                  <a:tcPr>
                    <a:solidFill>
                      <a:srgbClr val="FF0000">
                        <a:alpha val="21000"/>
                      </a:srgbClr>
                    </a:solidFill>
                  </a:tcPr>
                </a:tc>
              </a:tr>
              <a:tr h="370840">
                <a:tc>
                  <a:txBody>
                    <a:bodyPr/>
                    <a:lstStyle/>
                    <a:p>
                      <a:r>
                        <a:rPr lang="en-US" sz="2400" dirty="0" smtClean="0">
                          <a:solidFill>
                            <a:schemeClr val="tx1">
                              <a:lumMod val="50000"/>
                            </a:schemeClr>
                          </a:solidFill>
                        </a:rPr>
                        <a:t>Sales Price</a:t>
                      </a:r>
                      <a:endParaRPr lang="en-US" sz="2400" dirty="0">
                        <a:solidFill>
                          <a:schemeClr val="tx1">
                            <a:lumMod val="50000"/>
                          </a:schemeClr>
                        </a:solidFill>
                      </a:endParaRPr>
                    </a:p>
                  </a:txBody>
                  <a:tcPr/>
                </a:tc>
                <a:tc>
                  <a:txBody>
                    <a:bodyPr/>
                    <a:lstStyle/>
                    <a:p>
                      <a:pPr algn="r"/>
                      <a:r>
                        <a:rPr lang="en-US" sz="2400" dirty="0" smtClean="0">
                          <a:solidFill>
                            <a:schemeClr val="tx1">
                              <a:lumMod val="50000"/>
                            </a:schemeClr>
                          </a:solidFill>
                        </a:rPr>
                        <a:t>$5,000,000</a:t>
                      </a:r>
                      <a:endParaRPr lang="en-US" sz="2400" dirty="0">
                        <a:solidFill>
                          <a:schemeClr val="tx1">
                            <a:lumMod val="50000"/>
                          </a:schemeClr>
                        </a:solidFill>
                      </a:endParaRPr>
                    </a:p>
                  </a:txBody>
                  <a:tcPr/>
                </a:tc>
                <a:tc>
                  <a:txBody>
                    <a:bodyPr/>
                    <a:lstStyle/>
                    <a:p>
                      <a:pPr algn="r"/>
                      <a:r>
                        <a:rPr lang="en-US" sz="2400" dirty="0" smtClean="0">
                          <a:solidFill>
                            <a:schemeClr val="tx1">
                              <a:lumMod val="50000"/>
                            </a:schemeClr>
                          </a:solidFill>
                        </a:rPr>
                        <a:t>$2,500,000</a:t>
                      </a:r>
                      <a:endParaRPr lang="en-US" sz="2400" dirty="0">
                        <a:solidFill>
                          <a:schemeClr val="tx1">
                            <a:lumMod val="50000"/>
                          </a:schemeClr>
                        </a:solidFill>
                      </a:endParaRPr>
                    </a:p>
                  </a:txBody>
                  <a:tcPr>
                    <a:solidFill>
                      <a:srgbClr val="FF0000">
                        <a:alpha val="21000"/>
                      </a:srgbClr>
                    </a:solidFill>
                  </a:tcPr>
                </a:tc>
                <a:tc>
                  <a:txBody>
                    <a:bodyPr/>
                    <a:lstStyle/>
                    <a:p>
                      <a:pPr algn="r"/>
                      <a:r>
                        <a:rPr lang="en-US" sz="2400" dirty="0" smtClean="0">
                          <a:solidFill>
                            <a:schemeClr val="tx1">
                              <a:lumMod val="50000"/>
                            </a:schemeClr>
                          </a:solidFill>
                        </a:rPr>
                        <a:t>$2,500,000</a:t>
                      </a:r>
                      <a:endParaRPr lang="en-US" sz="2400" dirty="0">
                        <a:solidFill>
                          <a:schemeClr val="tx1">
                            <a:lumMod val="50000"/>
                          </a:schemeClr>
                        </a:solidFill>
                      </a:endParaRPr>
                    </a:p>
                  </a:txBody>
                  <a:tcPr>
                    <a:solidFill>
                      <a:srgbClr val="FF0000">
                        <a:alpha val="21000"/>
                      </a:srgbClr>
                    </a:solidFill>
                  </a:tcPr>
                </a:tc>
              </a:tr>
              <a:tr h="370840">
                <a:tc>
                  <a:txBody>
                    <a:bodyPr/>
                    <a:lstStyle/>
                    <a:p>
                      <a:r>
                        <a:rPr lang="en-US" sz="2400" dirty="0" smtClean="0">
                          <a:solidFill>
                            <a:schemeClr val="tx1">
                              <a:lumMod val="50000"/>
                            </a:schemeClr>
                          </a:solidFill>
                        </a:rPr>
                        <a:t>Basis</a:t>
                      </a:r>
                      <a:endParaRPr lang="en-US" sz="2400" dirty="0">
                        <a:solidFill>
                          <a:schemeClr val="tx1">
                            <a:lumMod val="50000"/>
                          </a:schemeClr>
                        </a:solidFill>
                      </a:endParaRPr>
                    </a:p>
                  </a:txBody>
                  <a:tcPr/>
                </a:tc>
                <a:tc>
                  <a:txBody>
                    <a:bodyPr/>
                    <a:lstStyle/>
                    <a:p>
                      <a:pPr algn="r"/>
                      <a:r>
                        <a:rPr lang="en-US" sz="2400" u="sng" dirty="0" smtClean="0">
                          <a:solidFill>
                            <a:schemeClr val="tx1">
                              <a:lumMod val="50000"/>
                            </a:schemeClr>
                          </a:solidFill>
                        </a:rPr>
                        <a:t>50,000</a:t>
                      </a:r>
                      <a:endParaRPr lang="en-US" sz="2400" u="sng" dirty="0">
                        <a:solidFill>
                          <a:schemeClr val="tx1">
                            <a:lumMod val="50000"/>
                          </a:schemeClr>
                        </a:solidFill>
                      </a:endParaRPr>
                    </a:p>
                  </a:txBody>
                  <a:tcPr/>
                </a:tc>
                <a:tc>
                  <a:txBody>
                    <a:bodyPr/>
                    <a:lstStyle/>
                    <a:p>
                      <a:pPr algn="r"/>
                      <a:r>
                        <a:rPr lang="en-US" sz="2400" u="sng" dirty="0" smtClean="0">
                          <a:solidFill>
                            <a:schemeClr val="tx1">
                              <a:lumMod val="50000"/>
                            </a:schemeClr>
                          </a:solidFill>
                        </a:rPr>
                        <a:t>1,044,200</a:t>
                      </a:r>
                      <a:endParaRPr lang="en-US" sz="2400" u="sng" dirty="0">
                        <a:solidFill>
                          <a:schemeClr val="tx1">
                            <a:lumMod val="50000"/>
                          </a:schemeClr>
                        </a:solidFill>
                      </a:endParaRPr>
                    </a:p>
                  </a:txBody>
                  <a:tcPr>
                    <a:solidFill>
                      <a:srgbClr val="FF0000">
                        <a:alpha val="21000"/>
                      </a:srgbClr>
                    </a:solidFill>
                  </a:tcPr>
                </a:tc>
                <a:tc>
                  <a:txBody>
                    <a:bodyPr/>
                    <a:lstStyle/>
                    <a:p>
                      <a:pPr algn="r"/>
                      <a:r>
                        <a:rPr lang="en-US" sz="2400" u="sng" dirty="0" smtClean="0">
                          <a:solidFill>
                            <a:schemeClr val="tx1">
                              <a:lumMod val="50000"/>
                            </a:schemeClr>
                          </a:solidFill>
                        </a:rPr>
                        <a:t>25,000</a:t>
                      </a:r>
                      <a:endParaRPr lang="en-US" sz="2400" u="sng" dirty="0">
                        <a:solidFill>
                          <a:schemeClr val="tx1">
                            <a:lumMod val="50000"/>
                          </a:schemeClr>
                        </a:solidFill>
                      </a:endParaRPr>
                    </a:p>
                  </a:txBody>
                  <a:tcPr>
                    <a:solidFill>
                      <a:srgbClr val="FF0000">
                        <a:alpha val="21000"/>
                      </a:srgbClr>
                    </a:solidFill>
                  </a:tcPr>
                </a:tc>
              </a:tr>
              <a:tr h="370840">
                <a:tc>
                  <a:txBody>
                    <a:bodyPr/>
                    <a:lstStyle/>
                    <a:p>
                      <a:r>
                        <a:rPr lang="en-US" sz="2400" dirty="0" smtClean="0">
                          <a:solidFill>
                            <a:schemeClr val="tx1">
                              <a:lumMod val="50000"/>
                            </a:schemeClr>
                          </a:solidFill>
                        </a:rPr>
                        <a:t>Capital</a:t>
                      </a:r>
                      <a:r>
                        <a:rPr lang="en-US" sz="2400" baseline="0" dirty="0" smtClean="0">
                          <a:solidFill>
                            <a:schemeClr val="tx1">
                              <a:lumMod val="50000"/>
                            </a:schemeClr>
                          </a:solidFill>
                        </a:rPr>
                        <a:t> Gain</a:t>
                      </a:r>
                      <a:endParaRPr lang="en-US" sz="2400" dirty="0">
                        <a:solidFill>
                          <a:schemeClr val="tx1">
                            <a:lumMod val="50000"/>
                          </a:schemeClr>
                        </a:solidFill>
                      </a:endParaRPr>
                    </a:p>
                  </a:txBody>
                  <a:tcPr/>
                </a:tc>
                <a:tc>
                  <a:txBody>
                    <a:bodyPr/>
                    <a:lstStyle/>
                    <a:p>
                      <a:pPr algn="r"/>
                      <a:r>
                        <a:rPr lang="en-US" sz="2400" dirty="0" smtClean="0">
                          <a:solidFill>
                            <a:schemeClr val="tx1">
                              <a:lumMod val="50000"/>
                            </a:schemeClr>
                          </a:solidFill>
                        </a:rPr>
                        <a:t>4,950,000</a:t>
                      </a:r>
                      <a:endParaRPr lang="en-US" sz="2400" dirty="0">
                        <a:solidFill>
                          <a:schemeClr val="tx1">
                            <a:lumMod val="50000"/>
                          </a:schemeClr>
                        </a:solidFill>
                      </a:endParaRPr>
                    </a:p>
                  </a:txBody>
                  <a:tcPr/>
                </a:tc>
                <a:tc>
                  <a:txBody>
                    <a:bodyPr/>
                    <a:lstStyle/>
                    <a:p>
                      <a:pPr algn="r"/>
                      <a:r>
                        <a:rPr lang="en-US" sz="2400" dirty="0" smtClean="0">
                          <a:solidFill>
                            <a:schemeClr val="tx1">
                              <a:lumMod val="50000"/>
                            </a:schemeClr>
                          </a:solidFill>
                        </a:rPr>
                        <a:t>1,455,800</a:t>
                      </a:r>
                      <a:endParaRPr lang="en-US" sz="2400" dirty="0">
                        <a:solidFill>
                          <a:schemeClr val="tx1">
                            <a:lumMod val="50000"/>
                          </a:schemeClr>
                        </a:solidFill>
                      </a:endParaRPr>
                    </a:p>
                  </a:txBody>
                  <a:tcPr>
                    <a:solidFill>
                      <a:srgbClr val="FF0000">
                        <a:alpha val="21000"/>
                      </a:srgbClr>
                    </a:solidFill>
                  </a:tcPr>
                </a:tc>
                <a:tc>
                  <a:txBody>
                    <a:bodyPr/>
                    <a:lstStyle/>
                    <a:p>
                      <a:pPr algn="r"/>
                      <a:r>
                        <a:rPr lang="en-US" sz="2400" dirty="0" smtClean="0">
                          <a:solidFill>
                            <a:schemeClr val="tx1">
                              <a:lumMod val="50000"/>
                            </a:schemeClr>
                          </a:solidFill>
                        </a:rPr>
                        <a:t>2,475,000</a:t>
                      </a:r>
                      <a:endParaRPr lang="en-US" sz="2400" dirty="0">
                        <a:solidFill>
                          <a:schemeClr val="tx1">
                            <a:lumMod val="50000"/>
                          </a:schemeClr>
                        </a:solidFill>
                      </a:endParaRPr>
                    </a:p>
                  </a:txBody>
                  <a:tcPr>
                    <a:solidFill>
                      <a:srgbClr val="FF0000">
                        <a:alpha val="21000"/>
                      </a:srgbClr>
                    </a:solidFill>
                  </a:tcPr>
                </a:tc>
              </a:tr>
              <a:tr h="370840">
                <a:tc>
                  <a:txBody>
                    <a:bodyPr/>
                    <a:lstStyle/>
                    <a:p>
                      <a:r>
                        <a:rPr lang="en-US" sz="2400" dirty="0" smtClean="0">
                          <a:solidFill>
                            <a:schemeClr val="tx1">
                              <a:lumMod val="50000"/>
                            </a:schemeClr>
                          </a:solidFill>
                        </a:rPr>
                        <a:t>Tax</a:t>
                      </a:r>
                      <a:endParaRPr lang="en-US" sz="2400" dirty="0">
                        <a:solidFill>
                          <a:schemeClr val="tx1">
                            <a:lumMod val="50000"/>
                          </a:schemeClr>
                        </a:solidFill>
                      </a:endParaRPr>
                    </a:p>
                  </a:txBody>
                  <a:tcPr/>
                </a:tc>
                <a:tc>
                  <a:txBody>
                    <a:bodyPr/>
                    <a:lstStyle/>
                    <a:p>
                      <a:pPr algn="r"/>
                      <a:r>
                        <a:rPr lang="en-US" sz="2400" dirty="0" smtClean="0">
                          <a:solidFill>
                            <a:schemeClr val="tx1">
                              <a:lumMod val="50000"/>
                            </a:schemeClr>
                          </a:solidFill>
                        </a:rPr>
                        <a:t>$742,500</a:t>
                      </a:r>
                      <a:endParaRPr lang="en-US" sz="2400" dirty="0">
                        <a:solidFill>
                          <a:schemeClr val="tx1">
                            <a:lumMod val="50000"/>
                          </a:schemeClr>
                        </a:solidFill>
                      </a:endParaRPr>
                    </a:p>
                  </a:txBody>
                  <a:tcPr/>
                </a:tc>
                <a:tc>
                  <a:txBody>
                    <a:bodyPr/>
                    <a:lstStyle/>
                    <a:p>
                      <a:pPr algn="r"/>
                      <a:r>
                        <a:rPr lang="en-US" sz="2400" dirty="0" smtClean="0">
                          <a:solidFill>
                            <a:schemeClr val="tx1">
                              <a:lumMod val="50000"/>
                            </a:schemeClr>
                          </a:solidFill>
                        </a:rPr>
                        <a:t>$218,370</a:t>
                      </a:r>
                      <a:endParaRPr lang="en-US" sz="2400" dirty="0">
                        <a:solidFill>
                          <a:schemeClr val="tx1">
                            <a:lumMod val="50000"/>
                          </a:schemeClr>
                        </a:solidFill>
                      </a:endParaRPr>
                    </a:p>
                  </a:txBody>
                  <a:tcPr>
                    <a:solidFill>
                      <a:srgbClr val="FF0000">
                        <a:alpha val="21000"/>
                      </a:srgbClr>
                    </a:solidFill>
                  </a:tcPr>
                </a:tc>
                <a:tc>
                  <a:txBody>
                    <a:bodyPr/>
                    <a:lstStyle/>
                    <a:p>
                      <a:pPr algn="r"/>
                      <a:r>
                        <a:rPr lang="en-US" sz="2400" dirty="0" smtClean="0">
                          <a:solidFill>
                            <a:schemeClr val="tx1">
                              <a:lumMod val="50000"/>
                            </a:schemeClr>
                          </a:solidFill>
                        </a:rPr>
                        <a:t>$371,250</a:t>
                      </a:r>
                      <a:endParaRPr lang="en-US" sz="2400" dirty="0">
                        <a:solidFill>
                          <a:schemeClr val="tx1">
                            <a:lumMod val="50000"/>
                          </a:schemeClr>
                        </a:solidFill>
                      </a:endParaRPr>
                    </a:p>
                  </a:txBody>
                  <a:tcPr>
                    <a:solidFill>
                      <a:srgbClr val="FF0000">
                        <a:alpha val="21000"/>
                      </a:srgbClr>
                    </a:solidFill>
                  </a:tcPr>
                </a:tc>
              </a:tr>
              <a:tr h="370840">
                <a:tc>
                  <a:txBody>
                    <a:bodyPr/>
                    <a:lstStyle/>
                    <a:p>
                      <a:endParaRPr lang="en-US" sz="2400" dirty="0">
                        <a:solidFill>
                          <a:schemeClr val="tx1">
                            <a:lumMod val="50000"/>
                          </a:schemeClr>
                        </a:solidFill>
                      </a:endParaRPr>
                    </a:p>
                  </a:txBody>
                  <a:tcPr/>
                </a:tc>
                <a:tc>
                  <a:txBody>
                    <a:bodyPr/>
                    <a:lstStyle/>
                    <a:p>
                      <a:pPr algn="r"/>
                      <a:endParaRPr lang="en-US" sz="2400" dirty="0">
                        <a:solidFill>
                          <a:schemeClr val="tx1">
                            <a:lumMod val="50000"/>
                          </a:schemeClr>
                        </a:solidFill>
                      </a:endParaRPr>
                    </a:p>
                  </a:txBody>
                  <a:tcPr/>
                </a:tc>
                <a:tc>
                  <a:txBody>
                    <a:bodyPr/>
                    <a:lstStyle/>
                    <a:p>
                      <a:pPr algn="r"/>
                      <a:endParaRPr lang="en-US" sz="2400" dirty="0">
                        <a:solidFill>
                          <a:schemeClr val="tx1">
                            <a:lumMod val="50000"/>
                          </a:schemeClr>
                        </a:solidFill>
                      </a:endParaRPr>
                    </a:p>
                  </a:txBody>
                  <a:tcPr>
                    <a:solidFill>
                      <a:srgbClr val="FF0000">
                        <a:alpha val="21000"/>
                      </a:srgbClr>
                    </a:solidFill>
                  </a:tcPr>
                </a:tc>
                <a:tc>
                  <a:txBody>
                    <a:bodyPr/>
                    <a:lstStyle/>
                    <a:p>
                      <a:pPr algn="r"/>
                      <a:r>
                        <a:rPr lang="en-US" sz="2400" dirty="0" smtClean="0">
                          <a:solidFill>
                            <a:schemeClr val="tx1">
                              <a:lumMod val="50000"/>
                            </a:schemeClr>
                          </a:solidFill>
                        </a:rPr>
                        <a:t>$589,620</a:t>
                      </a:r>
                      <a:endParaRPr lang="en-US" sz="2400" dirty="0">
                        <a:solidFill>
                          <a:schemeClr val="tx1">
                            <a:lumMod val="50000"/>
                          </a:schemeClr>
                        </a:solidFill>
                      </a:endParaRPr>
                    </a:p>
                  </a:txBody>
                  <a:tcPr>
                    <a:solidFill>
                      <a:srgbClr val="FF0000">
                        <a:alpha val="21000"/>
                      </a:srgbClr>
                    </a:solidFill>
                  </a:tcPr>
                </a:tc>
              </a:tr>
            </a:tbl>
          </a:graphicData>
        </a:graphic>
      </p:graphicFrame>
    </p:spTree>
    <p:extLst>
      <p:ext uri="{BB962C8B-B14F-4D97-AF65-F5344CB8AC3E}">
        <p14:creationId xmlns:p14="http://schemas.microsoft.com/office/powerpoint/2010/main" val="2649758519"/>
      </p:ext>
    </p:extLst>
  </p:cSld>
  <p:clrMapOvr>
    <a:masterClrMapping/>
  </p:clrMapOvr>
  <p:timing>
    <p:tnLst>
      <p:par>
        <p:cTn id="1" dur="indefinite" restart="never" nodeType="tmRoot"/>
      </p:par>
    </p:tnLst>
  </p:timing>
</p:sld>
</file>

<file path=ppt/slides/slide2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lumMod val="50000"/>
                  </a:schemeClr>
                </a:solidFill>
              </a:rPr>
              <a:t>New Estate Planning </a:t>
            </a:r>
            <a:r>
              <a:rPr lang="en-US" b="1" dirty="0" smtClean="0">
                <a:solidFill>
                  <a:schemeClr val="tx1">
                    <a:lumMod val="50000"/>
                  </a:schemeClr>
                </a:solidFill>
              </a:rPr>
              <a:t>Analysis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solidFill>
                  <a:schemeClr val="tx1">
                    <a:lumMod val="50000"/>
                  </a:schemeClr>
                </a:solidFill>
              </a:rPr>
              <a:t>Credit Shelter Trust</a:t>
            </a:r>
          </a:p>
          <a:p>
            <a:pPr marL="0" indent="0">
              <a:buNone/>
            </a:pPr>
            <a:r>
              <a:rPr lang="en-US" dirty="0" smtClean="0">
                <a:solidFill>
                  <a:schemeClr val="tx1">
                    <a:lumMod val="50000"/>
                  </a:schemeClr>
                </a:solidFill>
              </a:rPr>
              <a:t>Marital Shelter Trust</a:t>
            </a:r>
          </a:p>
          <a:p>
            <a:pPr marL="0" indent="0">
              <a:buNone/>
            </a:pPr>
            <a:r>
              <a:rPr lang="en-US" dirty="0" smtClean="0">
                <a:solidFill>
                  <a:schemeClr val="tx1">
                    <a:lumMod val="50000"/>
                  </a:schemeClr>
                </a:solidFill>
              </a:rPr>
              <a:t>Discounts</a:t>
            </a:r>
          </a:p>
          <a:p>
            <a:pPr marL="0" indent="0">
              <a:buNone/>
            </a:pPr>
            <a:r>
              <a:rPr lang="en-US" dirty="0" smtClean="0">
                <a:solidFill>
                  <a:schemeClr val="tx1">
                    <a:lumMod val="50000"/>
                  </a:schemeClr>
                </a:solidFill>
              </a:rPr>
              <a:t>Income Tax</a:t>
            </a:r>
          </a:p>
          <a:p>
            <a:pPr marL="0" indent="0">
              <a:buNone/>
            </a:pPr>
            <a:r>
              <a:rPr lang="en-US" dirty="0" smtClean="0">
                <a:solidFill>
                  <a:schemeClr val="tx1">
                    <a:lumMod val="50000"/>
                  </a:schemeClr>
                </a:solidFill>
              </a:rPr>
              <a:t>Capital Gains Tax</a:t>
            </a:r>
          </a:p>
          <a:p>
            <a:pPr marL="0" indent="0">
              <a:buNone/>
            </a:pPr>
            <a:r>
              <a:rPr lang="en-US" dirty="0" smtClean="0">
                <a:solidFill>
                  <a:schemeClr val="tx1">
                    <a:lumMod val="50000"/>
                  </a:schemeClr>
                </a:solidFill>
              </a:rPr>
              <a:t>Net Investment Tax</a:t>
            </a:r>
          </a:p>
        </p:txBody>
      </p:sp>
    </p:spTree>
    <p:extLst>
      <p:ext uri="{BB962C8B-B14F-4D97-AF65-F5344CB8AC3E}">
        <p14:creationId xmlns:p14="http://schemas.microsoft.com/office/powerpoint/2010/main" val="1276421896"/>
      </p:ext>
    </p:extLst>
  </p:cSld>
  <p:clrMapOvr>
    <a:masterClrMapping/>
  </p:clrMapOvr>
  <p:timing>
    <p:tnLst>
      <p:par>
        <p:cTn id="1" dur="indefinite" restart="never" nodeType="tmRoot"/>
      </p:par>
    </p:tnLst>
  </p:timing>
</p:sld>
</file>

<file path=ppt/slides/slide2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83551291"/>
              </p:ext>
            </p:extLst>
          </p:nvPr>
        </p:nvGraphicFramePr>
        <p:xfrm>
          <a:off x="213360" y="426719"/>
          <a:ext cx="11704320" cy="5326381"/>
        </p:xfrm>
        <a:graphic>
          <a:graphicData uri="http://schemas.openxmlformats.org/drawingml/2006/table">
            <a:tbl>
              <a:tblPr firstRow="1" firstCol="1" lastRow="1" lastCol="1" bandRow="1" bandCol="1">
                <a:tableStyleId>{5C22544A-7EE6-4342-B048-85BDC9FD1C3A}</a:tableStyleId>
              </a:tblPr>
              <a:tblGrid>
                <a:gridCol w="3520736"/>
                <a:gridCol w="4125620"/>
                <a:gridCol w="4057964"/>
              </a:tblGrid>
              <a:tr h="891540">
                <a:tc>
                  <a:txBody>
                    <a:bodyPr/>
                    <a:lstStyle/>
                    <a:p>
                      <a:pPr marL="0" marR="0" algn="ctr">
                        <a:spcBef>
                          <a:spcPts val="0"/>
                        </a:spcBef>
                        <a:spcAft>
                          <a:spcPts val="0"/>
                        </a:spcAft>
                      </a:pPr>
                      <a:r>
                        <a:rPr lang="en-US" sz="2400" b="0" u="none" dirty="0">
                          <a:solidFill>
                            <a:schemeClr val="tx1">
                              <a:lumMod val="50000"/>
                            </a:schemeClr>
                          </a:solidFill>
                          <a:effectLst/>
                        </a:rPr>
                        <a:t>Death of </a:t>
                      </a:r>
                      <a:r>
                        <a:rPr lang="en-US" sz="2400" b="0" u="none" dirty="0" smtClean="0">
                          <a:solidFill>
                            <a:schemeClr val="tx1">
                              <a:lumMod val="50000"/>
                            </a:schemeClr>
                          </a:solidFill>
                          <a:effectLst/>
                        </a:rPr>
                        <a:t>Buddy</a:t>
                      </a:r>
                      <a:endParaRPr lang="en-US" sz="2400" b="0"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u="none" strike="noStrike" dirty="0" smtClean="0">
                          <a:solidFill>
                            <a:schemeClr val="tx1">
                              <a:lumMod val="50000"/>
                            </a:schemeClr>
                          </a:solidFill>
                          <a:effectLst/>
                        </a:rPr>
                        <a:t>2015</a:t>
                      </a:r>
                      <a:r>
                        <a:rPr lang="en-US" sz="2400" b="1" u="none" strike="noStrike" baseline="0" dirty="0" smtClean="0">
                          <a:solidFill>
                            <a:schemeClr val="tx1">
                              <a:lumMod val="50000"/>
                            </a:schemeClr>
                          </a:solidFill>
                          <a:effectLst/>
                        </a:rPr>
                        <a:t> with Discount</a:t>
                      </a:r>
                      <a:r>
                        <a:rPr lang="en-US" sz="2400" b="1" u="none" strike="noStrike" dirty="0">
                          <a:solidFill>
                            <a:schemeClr val="tx1">
                              <a:lumMod val="50000"/>
                            </a:schemeClr>
                          </a:solidFill>
                          <a:effectLst/>
                        </a:rPr>
                        <a:t> </a:t>
                      </a:r>
                      <a:endParaRPr lang="en-US" sz="2400" b="1"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u="none" dirty="0">
                          <a:solidFill>
                            <a:schemeClr val="tx1">
                              <a:lumMod val="50000"/>
                            </a:schemeClr>
                          </a:solidFill>
                          <a:effectLst/>
                        </a:rPr>
                        <a:t>Death of </a:t>
                      </a:r>
                      <a:r>
                        <a:rPr lang="en-US" sz="2400" b="0" u="none" dirty="0" smtClean="0">
                          <a:solidFill>
                            <a:schemeClr val="tx1">
                              <a:lumMod val="50000"/>
                            </a:schemeClr>
                          </a:solidFill>
                          <a:effectLst/>
                        </a:rPr>
                        <a:t>Brenda</a:t>
                      </a:r>
                      <a:endParaRPr lang="en-US" sz="2400" b="0" u="none"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dirty="0" smtClean="0">
                          <a:solidFill>
                            <a:schemeClr val="tx1">
                              <a:lumMod val="50000"/>
                            </a:schemeClr>
                          </a:solidFill>
                          <a:effectLst/>
                        </a:rPr>
                        <a:t>$4,250,000</a:t>
                      </a:r>
                      <a:endParaRPr lang="en-US" sz="24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a:solidFill>
                            <a:schemeClr val="tx1">
                              <a:lumMod val="50000"/>
                            </a:schemeClr>
                          </a:solidFill>
                          <a:effectLst/>
                        </a:rPr>
                        <a:t>Total Estate</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dirty="0" smtClean="0">
                          <a:solidFill>
                            <a:schemeClr val="tx1">
                              <a:lumMod val="50000"/>
                            </a:schemeClr>
                          </a:solidFill>
                          <a:effectLst/>
                        </a:rPr>
                        <a:t>$4,250,000</a:t>
                      </a:r>
                      <a:endParaRPr lang="en-US" sz="2400" b="0" dirty="0">
                        <a:solidFill>
                          <a:schemeClr val="tx1">
                            <a:lumMod val="50000"/>
                          </a:schemeClr>
                        </a:solidFill>
                        <a:effectLst/>
                        <a:latin typeface="Times New Roman"/>
                        <a:ea typeface="Times New Roman"/>
                      </a:endParaRPr>
                    </a:p>
                  </a:txBody>
                  <a:tcPr marL="68580" marR="68580" marT="0" marB="0">
                    <a:noFill/>
                  </a:tcPr>
                </a:tc>
              </a:tr>
              <a:tr h="868681">
                <a:tc>
                  <a:txBody>
                    <a:bodyPr/>
                    <a:lstStyle/>
                    <a:p>
                      <a:pPr marL="0" marR="0" algn="ctr">
                        <a:spcBef>
                          <a:spcPts val="0"/>
                        </a:spcBef>
                        <a:spcAft>
                          <a:spcPts val="0"/>
                        </a:spcAft>
                      </a:pPr>
                      <a:r>
                        <a:rPr lang="en-US" sz="2400" b="0" u="none" dirty="0">
                          <a:solidFill>
                            <a:schemeClr val="tx1">
                              <a:lumMod val="50000"/>
                            </a:schemeClr>
                          </a:solidFill>
                          <a:effectLst/>
                        </a:rPr>
                        <a:t>($ </a:t>
                      </a:r>
                      <a:r>
                        <a:rPr lang="en-US" sz="2400" b="0" u="none" dirty="0" smtClean="0">
                          <a:solidFill>
                            <a:schemeClr val="tx1">
                              <a:lumMod val="50000"/>
                            </a:schemeClr>
                          </a:solidFill>
                          <a:effectLst/>
                        </a:rPr>
                        <a:t> </a:t>
                      </a:r>
                      <a:r>
                        <a:rPr lang="en-US" sz="2400" b="0" u="none" baseline="0" dirty="0" smtClean="0">
                          <a:solidFill>
                            <a:schemeClr val="tx1">
                              <a:lumMod val="50000"/>
                            </a:schemeClr>
                          </a:solidFill>
                          <a:effectLst/>
                        </a:rPr>
                        <a:t>              </a:t>
                      </a:r>
                      <a:r>
                        <a:rPr lang="en-US" sz="2400" b="0" u="none" dirty="0" smtClean="0">
                          <a:solidFill>
                            <a:schemeClr val="tx1">
                              <a:lumMod val="50000"/>
                            </a:schemeClr>
                          </a:solidFill>
                          <a:effectLst/>
                        </a:rPr>
                        <a:t>0</a:t>
                      </a:r>
                      <a:r>
                        <a:rPr lang="en-US" sz="2400" b="0" u="none" dirty="0">
                          <a:solidFill>
                            <a:schemeClr val="tx1">
                              <a:lumMod val="50000"/>
                            </a:schemeClr>
                          </a:solidFill>
                          <a:effectLst/>
                        </a:rPr>
                        <a:t>)</a:t>
                      </a:r>
                      <a:endParaRPr lang="en-US" sz="2400" b="0"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u="none" dirty="0">
                          <a:solidFill>
                            <a:schemeClr val="tx1">
                              <a:lumMod val="50000"/>
                            </a:schemeClr>
                          </a:solidFill>
                          <a:effectLst/>
                        </a:rPr>
                        <a:t>Marital Deduction</a:t>
                      </a:r>
                      <a:endParaRPr lang="en-US" sz="2400" b="1" u="none"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u="none" dirty="0">
                          <a:solidFill>
                            <a:schemeClr val="tx1">
                              <a:lumMod val="50000"/>
                            </a:schemeClr>
                          </a:solidFill>
                          <a:effectLst/>
                        </a:rPr>
                        <a:t>($              0)</a:t>
                      </a:r>
                      <a:endParaRPr lang="en-US" sz="2400" b="0" u="none"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dirty="0" smtClean="0">
                          <a:solidFill>
                            <a:schemeClr val="tx1">
                              <a:lumMod val="50000"/>
                            </a:schemeClr>
                          </a:solidFill>
                          <a:effectLst/>
                        </a:rPr>
                        <a:t>$</a:t>
                      </a:r>
                      <a:r>
                        <a:rPr lang="en-US" sz="2400" b="0" baseline="0" dirty="0" smtClean="0">
                          <a:solidFill>
                            <a:schemeClr val="tx1">
                              <a:lumMod val="50000"/>
                            </a:schemeClr>
                          </a:solidFill>
                          <a:effectLst/>
                        </a:rPr>
                        <a:t>               </a:t>
                      </a:r>
                      <a:r>
                        <a:rPr lang="en-US" sz="2400" b="0" dirty="0" smtClean="0">
                          <a:solidFill>
                            <a:schemeClr val="tx1">
                              <a:lumMod val="50000"/>
                            </a:schemeClr>
                          </a:solidFill>
                          <a:effectLst/>
                        </a:rPr>
                        <a:t>0</a:t>
                      </a:r>
                      <a:endParaRPr lang="en-US" sz="24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a:solidFill>
                            <a:schemeClr val="tx1">
                              <a:lumMod val="50000"/>
                            </a:schemeClr>
                          </a:solidFill>
                          <a:effectLst/>
                        </a:rPr>
                        <a:t>Tentative Estate Tax</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dirty="0" smtClean="0">
                          <a:solidFill>
                            <a:schemeClr val="tx1">
                              <a:lumMod val="50000"/>
                            </a:schemeClr>
                          </a:solidFill>
                          <a:effectLst/>
                        </a:rPr>
                        <a:t>$</a:t>
                      </a:r>
                      <a:r>
                        <a:rPr lang="en-US" sz="2400" b="0" baseline="0" dirty="0" smtClean="0">
                          <a:solidFill>
                            <a:schemeClr val="tx1">
                              <a:lumMod val="50000"/>
                            </a:schemeClr>
                          </a:solidFill>
                          <a:effectLst/>
                        </a:rPr>
                        <a:t>               </a:t>
                      </a:r>
                      <a:r>
                        <a:rPr lang="en-US" sz="2400" b="0" dirty="0" smtClean="0">
                          <a:solidFill>
                            <a:schemeClr val="tx1">
                              <a:lumMod val="50000"/>
                            </a:schemeClr>
                          </a:solidFill>
                          <a:effectLst/>
                        </a:rPr>
                        <a:t>0</a:t>
                      </a:r>
                      <a:endParaRPr lang="en-US" sz="2400" b="0"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u="sng" dirty="0" smtClean="0">
                          <a:solidFill>
                            <a:schemeClr val="tx1">
                              <a:lumMod val="50000"/>
                            </a:schemeClr>
                          </a:solidFill>
                          <a:effectLst/>
                        </a:rPr>
                        <a:t>($</a:t>
                      </a:r>
                      <a:r>
                        <a:rPr lang="en-US" sz="2400" b="0" u="sng" baseline="0" dirty="0" smtClean="0">
                          <a:solidFill>
                            <a:schemeClr val="tx1">
                              <a:lumMod val="50000"/>
                            </a:schemeClr>
                          </a:solidFill>
                          <a:effectLst/>
                        </a:rPr>
                        <a:t>                </a:t>
                      </a:r>
                      <a:r>
                        <a:rPr lang="en-US" sz="2400" b="0" u="sng" dirty="0" smtClean="0">
                          <a:solidFill>
                            <a:schemeClr val="tx1">
                              <a:lumMod val="50000"/>
                            </a:schemeClr>
                          </a:solidFill>
                          <a:effectLst/>
                        </a:rPr>
                        <a:t>0</a:t>
                      </a:r>
                      <a:r>
                        <a:rPr lang="en-US" sz="2400" b="0" u="sng" dirty="0">
                          <a:solidFill>
                            <a:schemeClr val="tx1">
                              <a:lumMod val="50000"/>
                            </a:schemeClr>
                          </a:solidFill>
                          <a:effectLst/>
                        </a:rPr>
                        <a:t>)</a:t>
                      </a:r>
                      <a:endParaRPr lang="en-US" sz="24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a:solidFill>
                            <a:schemeClr val="tx1">
                              <a:lumMod val="50000"/>
                            </a:schemeClr>
                          </a:solidFill>
                          <a:effectLst/>
                        </a:rPr>
                        <a:t>Estate Tax Credit</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u="sng" dirty="0" smtClean="0">
                          <a:solidFill>
                            <a:schemeClr val="tx1">
                              <a:lumMod val="50000"/>
                            </a:schemeClr>
                          </a:solidFill>
                          <a:effectLst/>
                        </a:rPr>
                        <a:t>($</a:t>
                      </a:r>
                      <a:r>
                        <a:rPr lang="en-US" sz="2400" b="0" u="sng" baseline="0" dirty="0" smtClean="0">
                          <a:solidFill>
                            <a:schemeClr val="tx1">
                              <a:lumMod val="50000"/>
                            </a:schemeClr>
                          </a:solidFill>
                          <a:effectLst/>
                        </a:rPr>
                        <a:t>               </a:t>
                      </a:r>
                      <a:r>
                        <a:rPr lang="en-US" sz="2400" b="0" u="sng" dirty="0" smtClean="0">
                          <a:solidFill>
                            <a:schemeClr val="tx1">
                              <a:lumMod val="50000"/>
                            </a:schemeClr>
                          </a:solidFill>
                          <a:effectLst/>
                        </a:rPr>
                        <a:t>0</a:t>
                      </a:r>
                      <a:r>
                        <a:rPr lang="en-US" sz="2400" b="0" u="sng" dirty="0">
                          <a:solidFill>
                            <a:schemeClr val="tx1">
                              <a:lumMod val="50000"/>
                            </a:schemeClr>
                          </a:solidFill>
                          <a:effectLst/>
                        </a:rPr>
                        <a:t>)</a:t>
                      </a:r>
                      <a:endParaRPr lang="en-US" sz="2400" b="0" dirty="0">
                        <a:solidFill>
                          <a:schemeClr val="tx1">
                            <a:lumMod val="50000"/>
                          </a:schemeClr>
                        </a:solidFill>
                        <a:effectLst/>
                        <a:latin typeface="Times New Roman"/>
                        <a:ea typeface="Times New Roman"/>
                      </a:endParaRPr>
                    </a:p>
                  </a:txBody>
                  <a:tcPr marL="68580" marR="68580" marT="0" marB="0">
                    <a:noFill/>
                  </a:tcPr>
                </a:tc>
              </a:tr>
              <a:tr h="891540">
                <a:tc>
                  <a:txBody>
                    <a:bodyPr/>
                    <a:lstStyle/>
                    <a:p>
                      <a:pPr marL="0" marR="0" algn="ctr">
                        <a:spcBef>
                          <a:spcPts val="0"/>
                        </a:spcBef>
                        <a:spcAft>
                          <a:spcPts val="0"/>
                        </a:spcAft>
                      </a:pPr>
                      <a:r>
                        <a:rPr lang="en-US" sz="2400" b="0" dirty="0">
                          <a:solidFill>
                            <a:schemeClr val="tx1">
                              <a:lumMod val="50000"/>
                            </a:schemeClr>
                          </a:solidFill>
                          <a:effectLst/>
                        </a:rPr>
                        <a:t>$              0</a:t>
                      </a:r>
                      <a:endParaRPr lang="en-US" sz="2400" b="0"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1" dirty="0">
                          <a:solidFill>
                            <a:schemeClr val="tx1">
                              <a:lumMod val="50000"/>
                            </a:schemeClr>
                          </a:solidFill>
                          <a:effectLst/>
                        </a:rPr>
                        <a:t>Total Tax Due</a:t>
                      </a:r>
                      <a:endParaRPr lang="en-US" sz="2400" b="1" dirty="0">
                        <a:solidFill>
                          <a:schemeClr val="tx1">
                            <a:lumMod val="50000"/>
                          </a:schemeClr>
                        </a:solidFill>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b="0" dirty="0">
                          <a:solidFill>
                            <a:schemeClr val="tx1">
                              <a:lumMod val="50000"/>
                            </a:schemeClr>
                          </a:solidFill>
                          <a:effectLst/>
                        </a:rPr>
                        <a:t>$   </a:t>
                      </a:r>
                      <a:r>
                        <a:rPr lang="en-US" sz="2400" b="0" baseline="0" dirty="0" smtClean="0">
                          <a:solidFill>
                            <a:schemeClr val="tx1">
                              <a:lumMod val="50000"/>
                            </a:schemeClr>
                          </a:solidFill>
                          <a:effectLst/>
                        </a:rPr>
                        <a:t>             </a:t>
                      </a:r>
                      <a:r>
                        <a:rPr lang="en-US" sz="2400" b="0" dirty="0" smtClean="0">
                          <a:solidFill>
                            <a:schemeClr val="tx1">
                              <a:lumMod val="50000"/>
                            </a:schemeClr>
                          </a:solidFill>
                          <a:effectLst/>
                        </a:rPr>
                        <a:t>0</a:t>
                      </a:r>
                      <a:endParaRPr lang="en-US" sz="2400" b="0" dirty="0">
                        <a:solidFill>
                          <a:schemeClr val="tx1">
                            <a:lumMod val="50000"/>
                          </a:schemeClr>
                        </a:solidFill>
                        <a:effectLst/>
                        <a:latin typeface="Times New Roman"/>
                        <a:ea typeface="Times New Roman"/>
                      </a:endParaRPr>
                    </a:p>
                  </a:txBody>
                  <a:tcPr marL="68580" marR="68580" marT="0" marB="0">
                    <a:noFill/>
                  </a:tcPr>
                </a:tc>
              </a:tr>
            </a:tbl>
          </a:graphicData>
        </a:graphic>
      </p:graphicFrame>
    </p:spTree>
    <p:extLst>
      <p:ext uri="{BB962C8B-B14F-4D97-AF65-F5344CB8AC3E}">
        <p14:creationId xmlns:p14="http://schemas.microsoft.com/office/powerpoint/2010/main" val="276093766"/>
      </p:ext>
    </p:extLst>
  </p:cSld>
  <p:clrMapOvr>
    <a:masterClrMapping/>
  </p:clrMapOvr>
  <p:timing>
    <p:tnLst>
      <p:par>
        <p:cTn id="1" dur="indefinite" restart="never" nodeType="tmRoot"/>
      </p:par>
    </p:tnLst>
  </p:timing>
</p:sld>
</file>

<file path=ppt/slides/slide2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808038" y="2750343"/>
            <a:ext cx="10515600" cy="1325563"/>
          </a:xfrm>
        </p:spPr>
        <p:txBody>
          <a:bodyPr/>
          <a:lstStyle/>
          <a:p>
            <a:pPr algn="ctr"/>
            <a:r>
              <a:rPr lang="en-US" dirty="0" smtClean="0">
                <a:solidFill>
                  <a:schemeClr val="tx1">
                    <a:lumMod val="50000"/>
                  </a:schemeClr>
                </a:solidFill>
              </a:rPr>
              <a:t>Basis Planning</a:t>
            </a:r>
            <a:endParaRPr lang="en-US" dirty="0">
              <a:solidFill>
                <a:schemeClr val="tx1">
                  <a:lumMod val="50000"/>
                </a:schemeClr>
              </a:solidFill>
            </a:endParaRPr>
          </a:p>
        </p:txBody>
      </p:sp>
    </p:spTree>
    <p:extLst>
      <p:ext uri="{BB962C8B-B14F-4D97-AF65-F5344CB8AC3E}">
        <p14:creationId xmlns:p14="http://schemas.microsoft.com/office/powerpoint/2010/main" val="238456787"/>
      </p:ext>
    </p:extLst>
  </p:cSld>
  <p:clrMapOvr>
    <a:masterClrMapping/>
  </p:clrMapOvr>
  <p:timing>
    <p:tnLst>
      <p:par>
        <p:cTn id="1" dur="indefinite" restart="never" nodeType="tmRoot"/>
      </p:par>
    </p:tnLst>
  </p:timing>
</p:sld>
</file>

<file path=ppt/slides/slide2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6" name="Picture 2" descr="C:\Users\bgould\Desktop\lamb_baby_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7403" y="2733239"/>
            <a:ext cx="1539275" cy="116084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961697" y="472966"/>
            <a:ext cx="1970689" cy="9932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solidFill>
                  <a:schemeClr val="tx1">
                    <a:lumMod val="50000"/>
                  </a:schemeClr>
                </a:solidFill>
              </a:rPr>
              <a:t>B &amp; B Company,</a:t>
            </a:r>
          </a:p>
          <a:p>
            <a:pPr algn="ctr"/>
            <a:r>
              <a:rPr lang="en-US" dirty="0" smtClean="0">
                <a:solidFill>
                  <a:schemeClr val="tx1">
                    <a:lumMod val="50000"/>
                  </a:schemeClr>
                </a:solidFill>
              </a:rPr>
              <a:t>LLC</a:t>
            </a:r>
            <a:endParaRPr lang="en-US" dirty="0">
              <a:solidFill>
                <a:schemeClr val="tx1">
                  <a:lumMod val="50000"/>
                </a:schemeClr>
              </a:solidFill>
            </a:endParaRPr>
          </a:p>
        </p:txBody>
      </p:sp>
      <p:cxnSp>
        <p:nvCxnSpPr>
          <p:cNvPr id="12" name="Straight Arrow Connector 11"/>
          <p:cNvCxnSpPr>
            <a:stCxn id="2" idx="2"/>
          </p:cNvCxnSpPr>
          <p:nvPr/>
        </p:nvCxnSpPr>
        <p:spPr>
          <a:xfrm flipH="1">
            <a:off x="1947040" y="1466193"/>
            <a:ext cx="2" cy="12670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022995" y="1776550"/>
            <a:ext cx="1387365" cy="646331"/>
          </a:xfrm>
          <a:prstGeom prst="rect">
            <a:avLst/>
          </a:prstGeom>
          <a:noFill/>
        </p:spPr>
        <p:txBody>
          <a:bodyPr wrap="square" rtlCol="0">
            <a:spAutoFit/>
          </a:bodyPr>
          <a:lstStyle/>
          <a:p>
            <a:r>
              <a:rPr lang="en-US" dirty="0" smtClean="0">
                <a:solidFill>
                  <a:schemeClr val="tx1">
                    <a:lumMod val="50000"/>
                  </a:schemeClr>
                </a:solidFill>
              </a:rPr>
              <a:t>Dead Grove  Parcel</a:t>
            </a:r>
            <a:endParaRPr lang="en-US" dirty="0">
              <a:solidFill>
                <a:schemeClr val="tx1">
                  <a:lumMod val="50000"/>
                </a:schemeClr>
              </a:solidFill>
            </a:endParaRPr>
          </a:p>
        </p:txBody>
      </p:sp>
      <p:pic>
        <p:nvPicPr>
          <p:cNvPr id="14" name="Picture 4" descr="C:\Users\bgould\Desktop\0f4281b666ee82c3464f3b3073457dcb.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57216" y="4083268"/>
            <a:ext cx="1296185" cy="9144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3" descr="C:\Users\bgould\Desktop\lamb_baby_pink.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07293" y="1996363"/>
            <a:ext cx="1558005" cy="1164243"/>
          </a:xfrm>
          <a:prstGeom prst="rect">
            <a:avLst/>
          </a:prstGeom>
          <a:noFill/>
          <a:extLst>
            <a:ext uri="{909E8E84-426E-40DD-AFC4-6F175D3DCCD1}">
              <a14:hiddenFill xmlns:a14="http://schemas.microsoft.com/office/drawing/2010/main">
                <a:solidFill>
                  <a:srgbClr val="FFFFFF"/>
                </a:solidFill>
              </a14:hiddenFill>
            </a:ext>
          </a:extLst>
        </p:spPr>
      </p:pic>
      <p:sp>
        <p:nvSpPr>
          <p:cNvPr id="18" name="Right Arrow 17"/>
          <p:cNvSpPr/>
          <p:nvPr/>
        </p:nvSpPr>
        <p:spPr>
          <a:xfrm>
            <a:off x="3610303" y="1905549"/>
            <a:ext cx="2175642" cy="1655379"/>
          </a:xfrm>
          <a:prstGeom prst="rightArrow">
            <a:avLst/>
          </a:prstGeom>
          <a:solidFill>
            <a:schemeClr val="tx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19" name="Rectangle 18"/>
          <p:cNvSpPr/>
          <p:nvPr/>
        </p:nvSpPr>
        <p:spPr>
          <a:xfrm>
            <a:off x="6300952" y="472965"/>
            <a:ext cx="1970689" cy="9932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solidFill>
                  <a:schemeClr val="tx1">
                    <a:lumMod val="50000"/>
                  </a:schemeClr>
                </a:solidFill>
              </a:rPr>
              <a:t>B &amp; B Company,</a:t>
            </a:r>
          </a:p>
          <a:p>
            <a:pPr algn="ctr"/>
            <a:r>
              <a:rPr lang="en-US" dirty="0" smtClean="0">
                <a:solidFill>
                  <a:schemeClr val="tx1">
                    <a:lumMod val="50000"/>
                  </a:schemeClr>
                </a:solidFill>
              </a:rPr>
              <a:t>LLC (with Ranch Parcel)</a:t>
            </a:r>
            <a:endParaRPr lang="en-US" dirty="0">
              <a:solidFill>
                <a:schemeClr val="tx1">
                  <a:lumMod val="50000"/>
                </a:schemeClr>
              </a:solidFill>
            </a:endParaRPr>
          </a:p>
        </p:txBody>
      </p:sp>
      <p:cxnSp>
        <p:nvCxnSpPr>
          <p:cNvPr id="23" name="Straight Connector 22"/>
          <p:cNvCxnSpPr>
            <a:stCxn id="19" idx="2"/>
            <a:endCxn id="16" idx="0"/>
          </p:cNvCxnSpPr>
          <p:nvPr/>
        </p:nvCxnSpPr>
        <p:spPr>
          <a:xfrm flipH="1">
            <a:off x="7286296" y="1466192"/>
            <a:ext cx="1" cy="530171"/>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flipH="1">
            <a:off x="7457889" y="1624952"/>
            <a:ext cx="776965" cy="369332"/>
          </a:xfrm>
          <a:prstGeom prst="rect">
            <a:avLst/>
          </a:prstGeom>
          <a:noFill/>
        </p:spPr>
        <p:txBody>
          <a:bodyPr wrap="square" rtlCol="0">
            <a:spAutoFit/>
          </a:bodyPr>
          <a:lstStyle/>
          <a:p>
            <a:r>
              <a:rPr lang="en-US" dirty="0" smtClean="0">
                <a:solidFill>
                  <a:schemeClr val="tx1">
                    <a:lumMod val="50000"/>
                  </a:schemeClr>
                </a:solidFill>
              </a:rPr>
              <a:t>100%</a:t>
            </a:r>
            <a:endParaRPr lang="en-US" dirty="0">
              <a:solidFill>
                <a:schemeClr val="tx1">
                  <a:lumMod val="50000"/>
                </a:schemeClr>
              </a:solidFill>
            </a:endParaRPr>
          </a:p>
        </p:txBody>
      </p:sp>
      <p:cxnSp>
        <p:nvCxnSpPr>
          <p:cNvPr id="26" name="Straight Arrow Connector 25"/>
          <p:cNvCxnSpPr>
            <a:stCxn id="16" idx="2"/>
          </p:cNvCxnSpPr>
          <p:nvPr/>
        </p:nvCxnSpPr>
        <p:spPr>
          <a:xfrm>
            <a:off x="7286296" y="3160606"/>
            <a:ext cx="1" cy="9226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286297" y="3237762"/>
            <a:ext cx="1387365" cy="646331"/>
          </a:xfrm>
          <a:prstGeom prst="rect">
            <a:avLst/>
          </a:prstGeom>
          <a:noFill/>
        </p:spPr>
        <p:txBody>
          <a:bodyPr wrap="square" rtlCol="0">
            <a:spAutoFit/>
          </a:bodyPr>
          <a:lstStyle/>
          <a:p>
            <a:r>
              <a:rPr lang="en-US" dirty="0" smtClean="0">
                <a:solidFill>
                  <a:schemeClr val="tx1">
                    <a:lumMod val="50000"/>
                  </a:schemeClr>
                </a:solidFill>
              </a:rPr>
              <a:t>Annual Gifting</a:t>
            </a:r>
            <a:endParaRPr lang="en-US" dirty="0">
              <a:solidFill>
                <a:schemeClr val="tx1">
                  <a:lumMod val="50000"/>
                </a:schemeClr>
              </a:solidFill>
            </a:endParaRPr>
          </a:p>
        </p:txBody>
      </p:sp>
      <p:pic>
        <p:nvPicPr>
          <p:cNvPr id="15" name="Picture 2" descr="C:\Users\bgould\Desktop\lamb_baby_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7057" y="1976493"/>
            <a:ext cx="1539275" cy="1160843"/>
          </a:xfrm>
          <a:prstGeom prst="rect">
            <a:avLst/>
          </a:prstGeom>
          <a:noFill/>
          <a:extLst>
            <a:ext uri="{909E8E84-426E-40DD-AFC4-6F175D3DCCD1}">
              <a14:hiddenFill xmlns:a14="http://schemas.microsoft.com/office/drawing/2010/main">
                <a:solidFill>
                  <a:srgbClr val="FFFFFF"/>
                </a:solidFill>
              </a14:hiddenFill>
            </a:ext>
          </a:extLst>
        </p:spPr>
      </p:pic>
      <p:sp>
        <p:nvSpPr>
          <p:cNvPr id="3" name="Plus 2"/>
          <p:cNvSpPr/>
          <p:nvPr/>
        </p:nvSpPr>
        <p:spPr>
          <a:xfrm>
            <a:off x="8271641" y="2099715"/>
            <a:ext cx="914400" cy="914400"/>
          </a:xfrm>
          <a:prstGeom prst="mathPlus">
            <a:avLst/>
          </a:prstGeom>
          <a:solidFill>
            <a:schemeClr val="tx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4" name="Oval 3"/>
          <p:cNvSpPr/>
          <p:nvPr/>
        </p:nvSpPr>
        <p:spPr>
          <a:xfrm>
            <a:off x="9717058" y="393585"/>
            <a:ext cx="1539275" cy="115198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solidFill>
                  <a:schemeClr val="tx1">
                    <a:lumMod val="50000"/>
                  </a:schemeClr>
                </a:solidFill>
              </a:rPr>
              <a:t>Dead Grove Parcel</a:t>
            </a:r>
            <a:endParaRPr lang="en-US" dirty="0">
              <a:solidFill>
                <a:schemeClr val="tx1">
                  <a:lumMod val="50000"/>
                </a:schemeClr>
              </a:solidFill>
            </a:endParaRPr>
          </a:p>
        </p:txBody>
      </p:sp>
      <p:sp>
        <p:nvSpPr>
          <p:cNvPr id="17" name="TextBox 16"/>
          <p:cNvSpPr txBox="1"/>
          <p:nvPr/>
        </p:nvSpPr>
        <p:spPr>
          <a:xfrm flipH="1">
            <a:off x="10909738" y="1453385"/>
            <a:ext cx="1198178" cy="646331"/>
          </a:xfrm>
          <a:prstGeom prst="rect">
            <a:avLst/>
          </a:prstGeom>
          <a:noFill/>
        </p:spPr>
        <p:txBody>
          <a:bodyPr wrap="square" rtlCol="0">
            <a:spAutoFit/>
          </a:bodyPr>
          <a:lstStyle/>
          <a:p>
            <a:r>
              <a:rPr lang="en-US" dirty="0" smtClean="0">
                <a:solidFill>
                  <a:schemeClr val="tx1">
                    <a:lumMod val="50000"/>
                  </a:schemeClr>
                </a:solidFill>
              </a:rPr>
              <a:t>$2.025M Basis</a:t>
            </a:r>
          </a:p>
        </p:txBody>
      </p:sp>
      <p:cxnSp>
        <p:nvCxnSpPr>
          <p:cNvPr id="7" name="Straight Connector 6"/>
          <p:cNvCxnSpPr>
            <a:stCxn id="4" idx="4"/>
            <a:endCxn id="15" idx="0"/>
          </p:cNvCxnSpPr>
          <p:nvPr/>
        </p:nvCxnSpPr>
        <p:spPr>
          <a:xfrm flipH="1">
            <a:off x="10486695" y="1545571"/>
            <a:ext cx="1" cy="43092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3242437"/>
      </p:ext>
    </p:extLst>
  </p:cSld>
  <p:clrMapOvr>
    <a:masterClrMapping/>
  </p:clrMapOvr>
  <p:timing>
    <p:tnLst>
      <p:par>
        <p:cTn id="1" dur="indefinite" restart="never" nodeType="tmRoot"/>
      </p:par>
    </p:tnLst>
  </p:timing>
</p:sld>
</file>

<file path=ppt/slides/slide2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160" y="2225039"/>
            <a:ext cx="11064240" cy="2865121"/>
          </a:xfrm>
        </p:spPr>
        <p:txBody>
          <a:bodyPr/>
          <a:lstStyle/>
          <a:p>
            <a:endParaRPr lang="en-US" dirty="0">
              <a:solidFill>
                <a:schemeClr val="tx1">
                  <a:lumMod val="50000"/>
                </a:schemeClr>
              </a:solidFill>
            </a:endParaRPr>
          </a:p>
          <a:p>
            <a:pPr marL="0" indent="0">
              <a:buNone/>
            </a:pPr>
            <a:endParaRPr lang="en-US" dirty="0">
              <a:solidFill>
                <a:schemeClr val="tx1">
                  <a:lumMod val="50000"/>
                </a:schemeClr>
              </a:solidFill>
            </a:endParaRPr>
          </a:p>
        </p:txBody>
      </p:sp>
      <p:pic>
        <p:nvPicPr>
          <p:cNvPr id="4" name="Picture 2" descr="C:\Users\bgould\Desktop\lamb_baby_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243" y="2207472"/>
            <a:ext cx="1539275" cy="1160843"/>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p:cNvSpPr/>
          <p:nvPr/>
        </p:nvSpPr>
        <p:spPr>
          <a:xfrm>
            <a:off x="762244" y="624564"/>
            <a:ext cx="1539275" cy="115198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solidFill>
                  <a:schemeClr val="tx1">
                    <a:lumMod val="50000"/>
                  </a:schemeClr>
                </a:solidFill>
              </a:rPr>
              <a:t>Dead Grove Parcel</a:t>
            </a:r>
            <a:endParaRPr lang="en-US" dirty="0">
              <a:solidFill>
                <a:schemeClr val="tx1">
                  <a:lumMod val="50000"/>
                </a:schemeClr>
              </a:solidFill>
            </a:endParaRPr>
          </a:p>
        </p:txBody>
      </p:sp>
      <p:sp>
        <p:nvSpPr>
          <p:cNvPr id="6" name="TextBox 5"/>
          <p:cNvSpPr txBox="1"/>
          <p:nvPr/>
        </p:nvSpPr>
        <p:spPr>
          <a:xfrm flipH="1">
            <a:off x="1954924" y="1684364"/>
            <a:ext cx="1198178" cy="646331"/>
          </a:xfrm>
          <a:prstGeom prst="rect">
            <a:avLst/>
          </a:prstGeom>
          <a:noFill/>
        </p:spPr>
        <p:txBody>
          <a:bodyPr wrap="square" rtlCol="0">
            <a:spAutoFit/>
          </a:bodyPr>
          <a:lstStyle/>
          <a:p>
            <a:r>
              <a:rPr lang="en-US" dirty="0" smtClean="0">
                <a:solidFill>
                  <a:schemeClr val="tx1">
                    <a:lumMod val="50000"/>
                  </a:schemeClr>
                </a:solidFill>
              </a:rPr>
              <a:t>$2.025M Basis</a:t>
            </a:r>
          </a:p>
        </p:txBody>
      </p:sp>
      <p:cxnSp>
        <p:nvCxnSpPr>
          <p:cNvPr id="7" name="Straight Connector 6"/>
          <p:cNvCxnSpPr>
            <a:stCxn id="5" idx="4"/>
            <a:endCxn id="4" idx="0"/>
          </p:cNvCxnSpPr>
          <p:nvPr/>
        </p:nvCxnSpPr>
        <p:spPr>
          <a:xfrm flipH="1">
            <a:off x="1531881" y="1776550"/>
            <a:ext cx="1" cy="430922"/>
          </a:xfrm>
          <a:prstGeom prst="line">
            <a:avLst/>
          </a:prstGeom>
        </p:spPr>
        <p:style>
          <a:lnRef idx="1">
            <a:schemeClr val="accent1"/>
          </a:lnRef>
          <a:fillRef idx="0">
            <a:schemeClr val="accent1"/>
          </a:fillRef>
          <a:effectRef idx="0">
            <a:schemeClr val="accent1"/>
          </a:effectRef>
          <a:fontRef idx="minor">
            <a:schemeClr val="tx1"/>
          </a:fontRef>
        </p:style>
      </p:cxnSp>
      <p:sp>
        <p:nvSpPr>
          <p:cNvPr id="8" name="Right Arrow 7"/>
          <p:cNvSpPr/>
          <p:nvPr/>
        </p:nvSpPr>
        <p:spPr>
          <a:xfrm>
            <a:off x="3610303" y="1905549"/>
            <a:ext cx="2175642" cy="1655379"/>
          </a:xfrm>
          <a:prstGeom prst="rightArrow">
            <a:avLst/>
          </a:prstGeom>
          <a:solidFill>
            <a:schemeClr val="tx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2" name="Isosceles Triangle 1"/>
          <p:cNvSpPr/>
          <p:nvPr/>
        </p:nvSpPr>
        <p:spPr>
          <a:xfrm>
            <a:off x="6984124" y="2178295"/>
            <a:ext cx="2727435" cy="1823244"/>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Credit Shelter Trust</a:t>
            </a:r>
            <a:endParaRPr lang="en-US" b="1" dirty="0">
              <a:solidFill>
                <a:schemeClr val="bg1"/>
              </a:solidFill>
            </a:endParaRPr>
          </a:p>
        </p:txBody>
      </p:sp>
      <p:sp>
        <p:nvSpPr>
          <p:cNvPr id="9" name="Oval 8"/>
          <p:cNvSpPr/>
          <p:nvPr/>
        </p:nvSpPr>
        <p:spPr>
          <a:xfrm>
            <a:off x="7578203" y="624564"/>
            <a:ext cx="1539275" cy="115198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solidFill>
                  <a:schemeClr val="tx1">
                    <a:lumMod val="50000"/>
                  </a:schemeClr>
                </a:solidFill>
              </a:rPr>
              <a:t>Dead Grove Parcel</a:t>
            </a:r>
            <a:endParaRPr lang="en-US" dirty="0">
              <a:solidFill>
                <a:schemeClr val="tx1">
                  <a:lumMod val="50000"/>
                </a:schemeClr>
              </a:solidFill>
            </a:endParaRPr>
          </a:p>
        </p:txBody>
      </p:sp>
      <p:sp>
        <p:nvSpPr>
          <p:cNvPr id="10" name="TextBox 9"/>
          <p:cNvSpPr txBox="1"/>
          <p:nvPr/>
        </p:nvSpPr>
        <p:spPr>
          <a:xfrm flipH="1">
            <a:off x="8770883" y="1684364"/>
            <a:ext cx="1198178" cy="369332"/>
          </a:xfrm>
          <a:prstGeom prst="rect">
            <a:avLst/>
          </a:prstGeom>
          <a:noFill/>
        </p:spPr>
        <p:txBody>
          <a:bodyPr wrap="square" rtlCol="0">
            <a:spAutoFit/>
          </a:bodyPr>
          <a:lstStyle/>
          <a:p>
            <a:r>
              <a:rPr lang="en-US" dirty="0" smtClean="0">
                <a:solidFill>
                  <a:schemeClr val="tx1">
                    <a:lumMod val="50000"/>
                  </a:schemeClr>
                </a:solidFill>
              </a:rPr>
              <a:t>$5M Basis</a:t>
            </a:r>
          </a:p>
        </p:txBody>
      </p:sp>
      <p:cxnSp>
        <p:nvCxnSpPr>
          <p:cNvPr id="11" name="Straight Connector 10"/>
          <p:cNvCxnSpPr>
            <a:stCxn id="9" idx="4"/>
          </p:cNvCxnSpPr>
          <p:nvPr/>
        </p:nvCxnSpPr>
        <p:spPr>
          <a:xfrm flipH="1">
            <a:off x="8347840" y="1776550"/>
            <a:ext cx="1" cy="43092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3000742"/>
      </p:ext>
    </p:extLst>
  </p:cSld>
  <p:clrMapOvr>
    <a:masterClrMapping/>
  </p:clrMapOvr>
  <p:timing>
    <p:tnLst>
      <p:par>
        <p:cTn id="1" dur="indefinite" restart="never" nodeType="tmRoot"/>
      </p:par>
    </p:tnLst>
  </p:timing>
</p:sld>
</file>

<file path=ppt/slides/slide26.xml><?xml version="1.0" encoding="utf-8"?>
<p:sld xmlns:p="http://schemas.openxmlformats.org/presentationml/2006/main" xmlns:a="http://schemas.openxmlformats.org/drawingml/2006/main" xmlns:r="http://schemas.openxmlformats.org/officeDocument/2006/relationships" showMasterPhAnim="0">
  <p:cSld>
    <p:spTree>
      <p:nvGrpSpPr>
        <p:cNvPr id="1" name=""/>
        <p:cNvGrpSpPr/>
        <p:nvPr/>
      </p:nvGrpSpPr>
      <p:grpSpPr>
        <a:xfrm>
          <a:off x="0" y="0"/>
          <a:ext cx="0" cy="0"/>
          <a:chOff x="0" y="0"/>
          <a:chExt cx="0" cy="0"/>
        </a:xfrm>
      </p:grpSpPr>
      <p:sp>
        <p:nvSpPr>
          <p:cNvPr id="10682370" name="Rectangle 2"/>
          <p:cNvSpPr>
            <a:spLocks noGrp="1" noChangeArrowheads="1"/>
          </p:cNvSpPr>
          <p:nvPr>
            <p:ph type="title" idx="4294967295"/>
          </p:nvPr>
        </p:nvSpPr>
        <p:spPr>
          <a:xfrm>
            <a:off x="0" y="228600"/>
            <a:ext cx="12192000" cy="1143000"/>
          </a:xfrm>
        </p:spPr>
        <p:txBody>
          <a:bodyPr>
            <a:noAutofit/>
          </a:bodyPr>
          <a:lstStyle/>
          <a:p>
            <a:pPr algn="ctr">
              <a:buFont typeface="Monotype Sorts" pitchFamily="2" charset="2"/>
              <a:buNone/>
            </a:pPr>
            <a:r>
              <a:rPr lang="en-US" altLang="en-US" u="sng" dirty="0" smtClean="0">
                <a:solidFill>
                  <a:schemeClr val="tx1">
                    <a:lumMod val="50000"/>
                  </a:schemeClr>
                </a:solidFill>
                <a:cs typeface="Times New Roman" pitchFamily="18" charset="0"/>
              </a:rPr>
              <a:t>The New Reality</a:t>
            </a:r>
            <a:br>
              <a:rPr lang="en-US" altLang="en-US" u="sng" dirty="0" smtClean="0">
                <a:solidFill>
                  <a:schemeClr val="tx1">
                    <a:lumMod val="50000"/>
                  </a:schemeClr>
                </a:solidFill>
                <a:cs typeface="Times New Roman" pitchFamily="18" charset="0"/>
              </a:rPr>
            </a:br>
            <a:r>
              <a:rPr lang="en-US" altLang="en-US" i="1" dirty="0" smtClean="0">
                <a:solidFill>
                  <a:schemeClr val="tx1">
                    <a:lumMod val="50000"/>
                  </a:schemeClr>
                </a:solidFill>
                <a:cs typeface="Times New Roman" pitchFamily="18" charset="0"/>
              </a:rPr>
              <a:t>Obtaining a Higher Basis</a:t>
            </a:r>
          </a:p>
        </p:txBody>
      </p:sp>
      <p:sp>
        <p:nvSpPr>
          <p:cNvPr id="4" name="Title 1"/>
          <p:cNvSpPr txBox="1">
            <a:spLocks/>
          </p:cNvSpPr>
          <p:nvPr/>
        </p:nvSpPr>
        <p:spPr>
          <a:xfrm>
            <a:off x="808038" y="2750343"/>
            <a:ext cx="10515600" cy="1325563"/>
          </a:xfrm>
          <a:prstGeom prst="rect">
            <a:avLst/>
          </a:prstGeom>
        </p:spPr>
        <p:txBody>
          <a:bodyPr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600" dirty="0">
                <a:solidFill>
                  <a:schemeClr val="tx1">
                    <a:lumMod val="50000"/>
                  </a:schemeClr>
                </a:solidFill>
                <a:latin typeface="+mn-lt"/>
                <a:cs typeface="Times New Roman" pitchFamily="18" charset="0"/>
              </a:rPr>
              <a:t>Planning for Death becomes more about </a:t>
            </a:r>
            <a:endParaRPr lang="en-US" altLang="en-US" sz="3600" dirty="0" smtClean="0">
              <a:solidFill>
                <a:schemeClr val="tx1">
                  <a:lumMod val="50000"/>
                </a:schemeClr>
              </a:solidFill>
              <a:latin typeface="+mn-lt"/>
              <a:cs typeface="Times New Roman" pitchFamily="18" charset="0"/>
            </a:endParaRPr>
          </a:p>
          <a:p>
            <a:pPr algn="ctr"/>
            <a:r>
              <a:rPr lang="en-US" altLang="en-US" sz="3600" dirty="0" smtClean="0">
                <a:solidFill>
                  <a:srgbClr val="FF0000"/>
                </a:solidFill>
                <a:latin typeface="+mn-lt"/>
                <a:cs typeface="Times New Roman" pitchFamily="18" charset="0"/>
              </a:rPr>
              <a:t>Basis</a:t>
            </a:r>
            <a:r>
              <a:rPr lang="en-US" altLang="en-US" sz="3600" dirty="0" smtClean="0">
                <a:solidFill>
                  <a:schemeClr val="tx1">
                    <a:lumMod val="50000"/>
                  </a:schemeClr>
                </a:solidFill>
                <a:latin typeface="+mn-lt"/>
                <a:cs typeface="Times New Roman" pitchFamily="18" charset="0"/>
              </a:rPr>
              <a:t> </a:t>
            </a:r>
            <a:r>
              <a:rPr lang="en-US" altLang="en-US" sz="3600" dirty="0">
                <a:solidFill>
                  <a:schemeClr val="tx1">
                    <a:lumMod val="50000"/>
                  </a:schemeClr>
                </a:solidFill>
                <a:latin typeface="+mn-lt"/>
                <a:cs typeface="Times New Roman" pitchFamily="18" charset="0"/>
              </a:rPr>
              <a:t>and </a:t>
            </a:r>
            <a:r>
              <a:rPr lang="en-US" altLang="en-US" sz="3600" dirty="0">
                <a:solidFill>
                  <a:srgbClr val="FF0000"/>
                </a:solidFill>
                <a:latin typeface="+mn-lt"/>
                <a:cs typeface="Times New Roman" pitchFamily="18" charset="0"/>
              </a:rPr>
              <a:t>Income Tax </a:t>
            </a:r>
            <a:r>
              <a:rPr lang="en-US" altLang="en-US" sz="3600" dirty="0">
                <a:solidFill>
                  <a:schemeClr val="tx1">
                    <a:lumMod val="50000"/>
                  </a:schemeClr>
                </a:solidFill>
                <a:latin typeface="+mn-lt"/>
                <a:cs typeface="Times New Roman" pitchFamily="18" charset="0"/>
              </a:rPr>
              <a:t>Planning</a:t>
            </a:r>
          </a:p>
        </p:txBody>
      </p:sp>
    </p:spTree>
    <p:extLst>
      <p:ext uri="{BB962C8B-B14F-4D97-AF65-F5344CB8AC3E}">
        <p14:creationId xmlns:p14="http://schemas.microsoft.com/office/powerpoint/2010/main" val="2875624239"/>
      </p:ext>
    </p:extLst>
  </p:cSld>
  <p:clrMapOvr>
    <a:masterClrMapping/>
  </p:clrMapOvr>
  <mc:AlternateContent xmlns:mc="http://schemas.openxmlformats.org/markup-compatibility/2006" xmlns:p14="http://schemas.microsoft.com/office/powerpoint/2010/main">
    <mc:Choice Requires="p14">
      <p:transition p14:dur="0"/>
    </mc:Choice>
    <mc:Fallback>
      <p:transition/>
    </mc:Fallback>
  </mc:AlternateContent>
  <p:timing>
    <p:tnLst>
      <p:par>
        <p:cTn id="1" dur="indefinite" restart="never" nodeType="tmRoot"/>
      </p:par>
    </p:tnLst>
  </p:timing>
</p:sld>
</file>

<file path=ppt/slides/slide2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8600"/>
            <a:ext cx="12192000" cy="914400"/>
          </a:xfrm>
        </p:spPr>
        <p:txBody>
          <a:bodyPr>
            <a:normAutofit/>
          </a:bodyPr>
          <a:lstStyle/>
          <a:p>
            <a:pPr algn="ctr"/>
            <a:r>
              <a:rPr lang="en-US" b="1" dirty="0" smtClean="0">
                <a:solidFill>
                  <a:schemeClr val="tx1">
                    <a:lumMod val="50000"/>
                  </a:schemeClr>
                </a:solidFill>
                <a:latin typeface="+mn-lt"/>
                <a:cs typeface="Times New Roman" pitchFamily="18" charset="0"/>
              </a:rPr>
              <a:t>All To QTIP</a:t>
            </a:r>
            <a:endParaRPr lang="en-US" b="1" dirty="0">
              <a:solidFill>
                <a:schemeClr val="tx1">
                  <a:lumMod val="50000"/>
                </a:schemeClr>
              </a:solidFill>
              <a:latin typeface="+mn-lt"/>
              <a:cs typeface="Times New Roman" pitchFamily="18" charset="0"/>
            </a:endParaRPr>
          </a:p>
        </p:txBody>
      </p:sp>
      <p:sp>
        <p:nvSpPr>
          <p:cNvPr id="3" name="Content Placeholder 2"/>
          <p:cNvSpPr>
            <a:spLocks noGrp="1"/>
          </p:cNvSpPr>
          <p:nvPr>
            <p:ph idx="4294967295"/>
          </p:nvPr>
        </p:nvSpPr>
        <p:spPr>
          <a:xfrm>
            <a:off x="1727200" y="1371600"/>
            <a:ext cx="2235200" cy="1066800"/>
          </a:xfrm>
        </p:spPr>
        <p:txBody>
          <a:bodyPr/>
          <a:lstStyle/>
          <a:p>
            <a:pPr marL="0" indent="0" algn="ctr">
              <a:buNone/>
            </a:pPr>
            <a:r>
              <a:rPr lang="en-US" sz="2800" b="1" u="sng" dirty="0" smtClean="0">
                <a:solidFill>
                  <a:schemeClr val="tx1">
                    <a:lumMod val="50000"/>
                  </a:schemeClr>
                </a:solidFill>
                <a:cs typeface="Times New Roman" pitchFamily="18" charset="0"/>
              </a:rPr>
              <a:t>2015</a:t>
            </a:r>
          </a:p>
          <a:p>
            <a:pPr marL="0" indent="0" algn="ctr">
              <a:buNone/>
            </a:pPr>
            <a:r>
              <a:rPr lang="en-US" sz="2800" b="1" dirty="0" smtClean="0">
                <a:solidFill>
                  <a:schemeClr val="tx1">
                    <a:lumMod val="50000"/>
                  </a:schemeClr>
                </a:solidFill>
                <a:cs typeface="Times New Roman" pitchFamily="18" charset="0"/>
              </a:rPr>
              <a:t>H dies</a:t>
            </a:r>
          </a:p>
          <a:p>
            <a:pPr marL="0" indent="0">
              <a:buNone/>
            </a:pPr>
            <a:endParaRPr lang="en-US" sz="2800" dirty="0">
              <a:solidFill>
                <a:schemeClr val="tx1">
                  <a:lumMod val="50000"/>
                </a:schemeClr>
              </a:solidFill>
              <a:cs typeface="Times New Roman" pitchFamily="18" charset="0"/>
            </a:endParaRPr>
          </a:p>
        </p:txBody>
      </p:sp>
      <p:sp>
        <p:nvSpPr>
          <p:cNvPr id="5" name="Content Placeholder 2"/>
          <p:cNvSpPr txBox="1">
            <a:spLocks/>
          </p:cNvSpPr>
          <p:nvPr/>
        </p:nvSpPr>
        <p:spPr bwMode="auto">
          <a:xfrm>
            <a:off x="1087538" y="3258984"/>
            <a:ext cx="2215716" cy="530530"/>
          </a:xfrm>
          <a:prstGeom prst="rect">
            <a:avLst/>
          </a:prstGeom>
          <a:noFill/>
          <a:ln w="9525">
            <a:solidFill>
              <a:schemeClr val="tx2">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lgn="ctr">
              <a:buFont typeface="Monotype Sorts" pitchFamily="2" charset="2"/>
              <a:buNone/>
            </a:pPr>
            <a:r>
              <a:rPr kumimoji="0" lang="en-US" sz="2000" kern="0" dirty="0" smtClean="0">
                <a:solidFill>
                  <a:schemeClr val="tx1">
                    <a:lumMod val="50000"/>
                  </a:schemeClr>
                </a:solidFill>
                <a:cs typeface="Times New Roman" pitchFamily="18" charset="0"/>
              </a:rPr>
              <a:t>Marital Trust</a:t>
            </a:r>
            <a:endParaRPr kumimoji="0" lang="en-US" sz="2000" kern="0" dirty="0">
              <a:solidFill>
                <a:schemeClr val="tx1">
                  <a:lumMod val="50000"/>
                </a:schemeClr>
              </a:solidFill>
              <a:cs typeface="Times New Roman" pitchFamily="18" charset="0"/>
            </a:endParaRPr>
          </a:p>
        </p:txBody>
      </p:sp>
      <p:sp>
        <p:nvSpPr>
          <p:cNvPr id="6" name="Content Placeholder 2"/>
          <p:cNvSpPr txBox="1">
            <a:spLocks/>
          </p:cNvSpPr>
          <p:nvPr/>
        </p:nvSpPr>
        <p:spPr bwMode="auto">
          <a:xfrm>
            <a:off x="767587" y="4893117"/>
            <a:ext cx="1920659" cy="365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2000" kern="0" dirty="0" smtClean="0">
                <a:solidFill>
                  <a:schemeClr val="tx1">
                    <a:lumMod val="50000"/>
                  </a:schemeClr>
                </a:solidFill>
                <a:cs typeface="Times New Roman" pitchFamily="18" charset="0"/>
              </a:rPr>
              <a:t>$8,000,000</a:t>
            </a:r>
          </a:p>
        </p:txBody>
      </p:sp>
      <p:cxnSp>
        <p:nvCxnSpPr>
          <p:cNvPr id="8" name="Straight Arrow Connector 7"/>
          <p:cNvCxnSpPr/>
          <p:nvPr/>
        </p:nvCxnSpPr>
        <p:spPr bwMode="auto">
          <a:xfrm>
            <a:off x="2438400" y="2438401"/>
            <a:ext cx="0" cy="621475"/>
          </a:xfrm>
          <a:prstGeom prst="straightConnector1">
            <a:avLst/>
          </a:prstGeom>
          <a:solidFill>
            <a:schemeClr val="accent1"/>
          </a:solidFill>
          <a:ln w="9525" cap="flat" cmpd="sng" algn="ctr">
            <a:solidFill>
              <a:schemeClr val="tx2">
                <a:lumMod val="60000"/>
                <a:lumOff val="4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Arrow Connector 9"/>
          <p:cNvCxnSpPr/>
          <p:nvPr/>
        </p:nvCxnSpPr>
        <p:spPr bwMode="auto">
          <a:xfrm>
            <a:off x="1727200" y="3906091"/>
            <a:ext cx="0" cy="877997"/>
          </a:xfrm>
          <a:prstGeom prst="straightConnector1">
            <a:avLst/>
          </a:prstGeom>
          <a:solidFill>
            <a:schemeClr val="accent1"/>
          </a:solidFill>
          <a:ln w="9525" cap="flat" cmpd="sng" algn="ctr">
            <a:solidFill>
              <a:schemeClr val="tx2">
                <a:lumMod val="60000"/>
                <a:lumOff val="4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Content Placeholder 2"/>
          <p:cNvSpPr txBox="1">
            <a:spLocks/>
          </p:cNvSpPr>
          <p:nvPr/>
        </p:nvSpPr>
        <p:spPr bwMode="auto">
          <a:xfrm>
            <a:off x="3202454" y="2644517"/>
            <a:ext cx="1864987"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1800" kern="0" dirty="0" smtClean="0">
                <a:solidFill>
                  <a:schemeClr val="tx1">
                    <a:lumMod val="50000"/>
                  </a:schemeClr>
                </a:solidFill>
                <a:cs typeface="Times New Roman" pitchFamily="18" charset="0"/>
              </a:rPr>
              <a:t>$5 Million</a:t>
            </a:r>
            <a:endParaRPr kumimoji="0" lang="en-US" sz="1800" kern="0" dirty="0">
              <a:solidFill>
                <a:schemeClr val="tx1">
                  <a:lumMod val="50000"/>
                </a:schemeClr>
              </a:solidFill>
              <a:cs typeface="Times New Roman" pitchFamily="18" charset="0"/>
            </a:endParaRPr>
          </a:p>
        </p:txBody>
      </p:sp>
      <p:sp>
        <p:nvSpPr>
          <p:cNvPr id="12" name="Content Placeholder 2"/>
          <p:cNvSpPr txBox="1">
            <a:spLocks/>
          </p:cNvSpPr>
          <p:nvPr/>
        </p:nvSpPr>
        <p:spPr bwMode="auto">
          <a:xfrm>
            <a:off x="2244805" y="4078388"/>
            <a:ext cx="2116897"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1800" kern="0" dirty="0" smtClean="0">
                <a:solidFill>
                  <a:schemeClr val="tx1">
                    <a:lumMod val="50000"/>
                  </a:schemeClr>
                </a:solidFill>
                <a:cs typeface="Times New Roman" pitchFamily="18" charset="0"/>
              </a:rPr>
              <a:t>In 2025 (W dies)</a:t>
            </a:r>
            <a:endParaRPr kumimoji="0" lang="en-US" sz="1800" kern="0" dirty="0">
              <a:solidFill>
                <a:schemeClr val="tx1">
                  <a:lumMod val="50000"/>
                </a:schemeClr>
              </a:solidFill>
              <a:cs typeface="Times New Roman" pitchFamily="18" charset="0"/>
            </a:endParaRPr>
          </a:p>
        </p:txBody>
      </p:sp>
      <p:sp>
        <p:nvSpPr>
          <p:cNvPr id="13" name="Content Placeholder 2"/>
          <p:cNvSpPr txBox="1">
            <a:spLocks/>
          </p:cNvSpPr>
          <p:nvPr/>
        </p:nvSpPr>
        <p:spPr bwMode="auto">
          <a:xfrm>
            <a:off x="8128000" y="1371600"/>
            <a:ext cx="2235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lgn="ctr">
              <a:buFont typeface="Monotype Sorts" pitchFamily="2" charset="2"/>
              <a:buNone/>
            </a:pPr>
            <a:r>
              <a:rPr kumimoji="0" lang="en-US" sz="2800" b="1" u="sng" kern="0" dirty="0" smtClean="0">
                <a:solidFill>
                  <a:schemeClr val="tx1">
                    <a:lumMod val="50000"/>
                  </a:schemeClr>
                </a:solidFill>
                <a:cs typeface="Times New Roman" pitchFamily="18" charset="0"/>
              </a:rPr>
              <a:t>2025</a:t>
            </a:r>
          </a:p>
          <a:p>
            <a:pPr marL="0" indent="0" algn="ctr">
              <a:buFont typeface="Monotype Sorts" pitchFamily="2" charset="2"/>
              <a:buNone/>
            </a:pPr>
            <a:r>
              <a:rPr kumimoji="0" lang="en-US" sz="2800" b="1" kern="0" dirty="0" smtClean="0">
                <a:solidFill>
                  <a:schemeClr val="tx1">
                    <a:lumMod val="50000"/>
                  </a:schemeClr>
                </a:solidFill>
                <a:cs typeface="Times New Roman" pitchFamily="18" charset="0"/>
              </a:rPr>
              <a:t>W dies</a:t>
            </a:r>
          </a:p>
          <a:p>
            <a:pPr marL="0" indent="0">
              <a:buFont typeface="Monotype Sorts" pitchFamily="2" charset="2"/>
              <a:buNone/>
            </a:pPr>
            <a:endParaRPr kumimoji="0" lang="en-US" b="1" kern="0" dirty="0">
              <a:solidFill>
                <a:schemeClr val="tx1">
                  <a:lumMod val="50000"/>
                </a:schemeClr>
              </a:solidFill>
              <a:cs typeface="Times New Roman" pitchFamily="18" charset="0"/>
            </a:endParaRPr>
          </a:p>
        </p:txBody>
      </p:sp>
      <p:sp>
        <p:nvSpPr>
          <p:cNvPr id="14" name="Content Placeholder 2"/>
          <p:cNvSpPr txBox="1">
            <a:spLocks/>
          </p:cNvSpPr>
          <p:nvPr/>
        </p:nvSpPr>
        <p:spPr bwMode="auto">
          <a:xfrm>
            <a:off x="7315201" y="2417523"/>
            <a:ext cx="4560388" cy="2366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2000" kern="0" dirty="0" smtClean="0">
                <a:solidFill>
                  <a:schemeClr val="tx1">
                    <a:lumMod val="50000"/>
                  </a:schemeClr>
                </a:solidFill>
                <a:cs typeface="Times New Roman" pitchFamily="18" charset="0"/>
              </a:rPr>
              <a:t>   $ 8,000,000    Estate</a:t>
            </a:r>
            <a:br>
              <a:rPr kumimoji="0" lang="en-US" sz="2000" kern="0" dirty="0" smtClean="0">
                <a:solidFill>
                  <a:schemeClr val="tx1">
                    <a:lumMod val="50000"/>
                  </a:schemeClr>
                </a:solidFill>
                <a:cs typeface="Times New Roman" pitchFamily="18" charset="0"/>
              </a:rPr>
            </a:br>
            <a:r>
              <a:rPr kumimoji="0" lang="en-US" sz="2000" kern="0" dirty="0" smtClean="0">
                <a:solidFill>
                  <a:schemeClr val="tx1">
                    <a:lumMod val="50000"/>
                  </a:schemeClr>
                </a:solidFill>
                <a:cs typeface="Times New Roman" pitchFamily="18" charset="0"/>
              </a:rPr>
              <a:t>      </a:t>
            </a:r>
            <a:r>
              <a:rPr kumimoji="0" lang="en-US" sz="2000" u="sng" kern="0" dirty="0" smtClean="0">
                <a:solidFill>
                  <a:schemeClr val="tx1">
                    <a:lumMod val="50000"/>
                  </a:schemeClr>
                </a:solidFill>
                <a:cs typeface="Times New Roman" pitchFamily="18" charset="0"/>
              </a:rPr>
              <a:t> 8,000,000</a:t>
            </a:r>
            <a:r>
              <a:rPr kumimoji="0" lang="en-US" sz="2000" kern="0" dirty="0" smtClean="0">
                <a:solidFill>
                  <a:schemeClr val="tx1">
                    <a:lumMod val="50000"/>
                  </a:schemeClr>
                </a:solidFill>
                <a:cs typeface="Times New Roman" pitchFamily="18" charset="0"/>
              </a:rPr>
              <a:t>   Marital Trust</a:t>
            </a:r>
            <a:br>
              <a:rPr kumimoji="0" lang="en-US" sz="2000" kern="0" dirty="0" smtClean="0">
                <a:solidFill>
                  <a:schemeClr val="tx1">
                    <a:lumMod val="50000"/>
                  </a:schemeClr>
                </a:solidFill>
                <a:cs typeface="Times New Roman" pitchFamily="18" charset="0"/>
              </a:rPr>
            </a:br>
            <a:r>
              <a:rPr kumimoji="0" lang="en-US" sz="2000" kern="0" dirty="0" smtClean="0">
                <a:solidFill>
                  <a:schemeClr val="tx1">
                    <a:lumMod val="50000"/>
                  </a:schemeClr>
                </a:solidFill>
                <a:cs typeface="Times New Roman" pitchFamily="18" charset="0"/>
              </a:rPr>
              <a:t>   $16,000,000   Gross Estate</a:t>
            </a:r>
            <a:br>
              <a:rPr kumimoji="0" lang="en-US" sz="2000" kern="0" dirty="0" smtClean="0">
                <a:solidFill>
                  <a:schemeClr val="tx1">
                    <a:lumMod val="50000"/>
                  </a:schemeClr>
                </a:solidFill>
                <a:cs typeface="Times New Roman" pitchFamily="18" charset="0"/>
              </a:rPr>
            </a:br>
            <a:r>
              <a:rPr kumimoji="0" lang="en-US" sz="2000" kern="0" dirty="0" smtClean="0">
                <a:solidFill>
                  <a:schemeClr val="tx1">
                    <a:lumMod val="50000"/>
                  </a:schemeClr>
                </a:solidFill>
                <a:cs typeface="Times New Roman" pitchFamily="18" charset="0"/>
              </a:rPr>
              <a:t> &lt;    5,430,000&gt; DSUE</a:t>
            </a:r>
            <a:r>
              <a:rPr kumimoji="0" lang="en-US" sz="2000" kern="0" dirty="0">
                <a:solidFill>
                  <a:schemeClr val="tx1">
                    <a:lumMod val="50000"/>
                  </a:schemeClr>
                </a:solidFill>
                <a:cs typeface="Times New Roman" pitchFamily="18" charset="0"/>
              </a:rPr>
              <a:t/>
            </a:r>
            <a:br>
              <a:rPr kumimoji="0" lang="en-US" sz="2000" kern="0" dirty="0">
                <a:solidFill>
                  <a:schemeClr val="tx1">
                    <a:lumMod val="50000"/>
                  </a:schemeClr>
                </a:solidFill>
                <a:cs typeface="Times New Roman" pitchFamily="18" charset="0"/>
              </a:rPr>
            </a:br>
            <a:r>
              <a:rPr kumimoji="0" lang="en-US" sz="2000" kern="0" dirty="0" smtClean="0">
                <a:solidFill>
                  <a:schemeClr val="tx1">
                    <a:lumMod val="50000"/>
                  </a:schemeClr>
                </a:solidFill>
                <a:cs typeface="Times New Roman" pitchFamily="18" charset="0"/>
              </a:rPr>
              <a:t> </a:t>
            </a:r>
            <a:r>
              <a:rPr kumimoji="0" lang="en-US" sz="2000" u="sng" kern="0" dirty="0" smtClean="0">
                <a:solidFill>
                  <a:schemeClr val="tx1">
                    <a:lumMod val="50000"/>
                  </a:schemeClr>
                </a:solidFill>
                <a:cs typeface="Times New Roman" pitchFamily="18" charset="0"/>
              </a:rPr>
              <a:t>&lt;    6,620,000</a:t>
            </a:r>
            <a:r>
              <a:rPr kumimoji="0" lang="en-US" sz="2000" kern="0" dirty="0" smtClean="0">
                <a:solidFill>
                  <a:schemeClr val="tx1">
                    <a:lumMod val="50000"/>
                  </a:schemeClr>
                </a:solidFill>
                <a:cs typeface="Times New Roman" pitchFamily="18" charset="0"/>
              </a:rPr>
              <a:t>&gt; Exemption</a:t>
            </a:r>
            <a:br>
              <a:rPr kumimoji="0" lang="en-US" sz="2000" kern="0" dirty="0" smtClean="0">
                <a:solidFill>
                  <a:schemeClr val="tx1">
                    <a:lumMod val="50000"/>
                  </a:schemeClr>
                </a:solidFill>
                <a:cs typeface="Times New Roman" pitchFamily="18" charset="0"/>
              </a:rPr>
            </a:br>
            <a:r>
              <a:rPr kumimoji="0" lang="en-US" sz="2000" kern="0" dirty="0" smtClean="0">
                <a:solidFill>
                  <a:schemeClr val="tx1">
                    <a:lumMod val="50000"/>
                  </a:schemeClr>
                </a:solidFill>
                <a:cs typeface="Times New Roman" pitchFamily="18" charset="0"/>
              </a:rPr>
              <a:t>   $  3,950,000   Taxable Estate</a:t>
            </a:r>
            <a:br>
              <a:rPr kumimoji="0" lang="en-US" sz="2000" kern="0" dirty="0" smtClean="0">
                <a:solidFill>
                  <a:schemeClr val="tx1">
                    <a:lumMod val="50000"/>
                  </a:schemeClr>
                </a:solidFill>
                <a:cs typeface="Times New Roman" pitchFamily="18" charset="0"/>
              </a:rPr>
            </a:br>
            <a:r>
              <a:rPr kumimoji="0" lang="en-US" sz="2000" kern="0" dirty="0" smtClean="0">
                <a:solidFill>
                  <a:schemeClr val="tx1">
                    <a:lumMod val="50000"/>
                  </a:schemeClr>
                </a:solidFill>
                <a:cs typeface="Times New Roman" pitchFamily="18" charset="0"/>
              </a:rPr>
              <a:t>       1,580,000    Estate Tax</a:t>
            </a:r>
            <a:br>
              <a:rPr kumimoji="0" lang="en-US" sz="2000" kern="0" dirty="0" smtClean="0">
                <a:solidFill>
                  <a:schemeClr val="tx1">
                    <a:lumMod val="50000"/>
                  </a:schemeClr>
                </a:solidFill>
                <a:cs typeface="Times New Roman" pitchFamily="18" charset="0"/>
              </a:rPr>
            </a:br>
            <a:r>
              <a:rPr kumimoji="0" lang="en-US" sz="2000" kern="0" dirty="0" smtClean="0">
                <a:solidFill>
                  <a:schemeClr val="tx1">
                    <a:lumMod val="50000"/>
                  </a:schemeClr>
                </a:solidFill>
                <a:cs typeface="Times New Roman" pitchFamily="18" charset="0"/>
              </a:rPr>
              <a:t>   </a:t>
            </a:r>
            <a:r>
              <a:rPr kumimoji="0" lang="en-US" sz="1800" kern="0" dirty="0" smtClean="0">
                <a:solidFill>
                  <a:schemeClr val="tx1">
                    <a:lumMod val="50000"/>
                  </a:schemeClr>
                </a:solidFill>
                <a:cs typeface="Times New Roman" pitchFamily="18" charset="0"/>
              </a:rPr>
              <a:t/>
            </a:r>
            <a:br>
              <a:rPr kumimoji="0" lang="en-US" sz="1800" kern="0" dirty="0" smtClean="0">
                <a:solidFill>
                  <a:schemeClr val="tx1">
                    <a:lumMod val="50000"/>
                  </a:schemeClr>
                </a:solidFill>
                <a:cs typeface="Times New Roman" pitchFamily="18" charset="0"/>
              </a:rPr>
            </a:br>
            <a:endParaRPr kumimoji="0" lang="en-US" sz="1800" kern="0" dirty="0" smtClean="0">
              <a:solidFill>
                <a:schemeClr val="tx1">
                  <a:lumMod val="50000"/>
                </a:schemeClr>
              </a:solidFill>
              <a:cs typeface="Times New Roman" pitchFamily="18" charset="0"/>
            </a:endParaRPr>
          </a:p>
        </p:txBody>
      </p:sp>
      <p:sp>
        <p:nvSpPr>
          <p:cNvPr id="15" name="Content Placeholder 2"/>
          <p:cNvSpPr txBox="1">
            <a:spLocks/>
          </p:cNvSpPr>
          <p:nvPr/>
        </p:nvSpPr>
        <p:spPr bwMode="auto">
          <a:xfrm>
            <a:off x="3018774" y="4651854"/>
            <a:ext cx="2354893" cy="684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1800" kern="0" dirty="0" smtClean="0">
                <a:solidFill>
                  <a:schemeClr val="tx1">
                    <a:lumMod val="50000"/>
                  </a:schemeClr>
                </a:solidFill>
                <a:cs typeface="Times New Roman" pitchFamily="18" charset="0"/>
              </a:rPr>
              <a:t>Full step-up in basis at W’s death</a:t>
            </a:r>
          </a:p>
        </p:txBody>
      </p:sp>
      <p:sp>
        <p:nvSpPr>
          <p:cNvPr id="16" name="Content Placeholder 2"/>
          <p:cNvSpPr txBox="1">
            <a:spLocks/>
          </p:cNvSpPr>
          <p:nvPr/>
        </p:nvSpPr>
        <p:spPr bwMode="auto">
          <a:xfrm>
            <a:off x="5576866" y="4867847"/>
            <a:ext cx="2336800" cy="365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1800" kern="0" dirty="0" smtClean="0">
                <a:solidFill>
                  <a:schemeClr val="tx1">
                    <a:lumMod val="50000"/>
                  </a:schemeClr>
                </a:solidFill>
                <a:cs typeface="Times New Roman" pitchFamily="18" charset="0"/>
              </a:rPr>
              <a:t>$0 Income Tax</a:t>
            </a:r>
          </a:p>
        </p:txBody>
      </p:sp>
      <p:cxnSp>
        <p:nvCxnSpPr>
          <p:cNvPr id="17" name="Straight Arrow Connector 16"/>
          <p:cNvCxnSpPr/>
          <p:nvPr/>
        </p:nvCxnSpPr>
        <p:spPr bwMode="auto">
          <a:xfrm>
            <a:off x="2398910" y="5075920"/>
            <a:ext cx="347945" cy="915"/>
          </a:xfrm>
          <a:prstGeom prst="straightConnector1">
            <a:avLst/>
          </a:prstGeom>
          <a:solidFill>
            <a:schemeClr val="accent1"/>
          </a:solidFill>
          <a:ln w="9525" cap="flat" cmpd="sng" algn="ctr">
            <a:solidFill>
              <a:schemeClr val="tx2">
                <a:lumMod val="60000"/>
                <a:lumOff val="4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Arrow Connector 17"/>
          <p:cNvCxnSpPr/>
          <p:nvPr/>
        </p:nvCxnSpPr>
        <p:spPr bwMode="auto">
          <a:xfrm flipV="1">
            <a:off x="5008446" y="5080717"/>
            <a:ext cx="375084" cy="915"/>
          </a:xfrm>
          <a:prstGeom prst="straightConnector1">
            <a:avLst/>
          </a:prstGeom>
          <a:solidFill>
            <a:schemeClr val="accent1"/>
          </a:solidFill>
          <a:ln w="9525" cap="flat" cmpd="sng" algn="ctr">
            <a:solidFill>
              <a:schemeClr val="tx2">
                <a:lumMod val="60000"/>
                <a:lumOff val="4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Content Placeholder 2"/>
          <p:cNvSpPr txBox="1">
            <a:spLocks/>
          </p:cNvSpPr>
          <p:nvPr/>
        </p:nvSpPr>
        <p:spPr bwMode="auto">
          <a:xfrm>
            <a:off x="8636000" y="5583621"/>
            <a:ext cx="3556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None/>
            </a:pPr>
            <a:r>
              <a:rPr kumimoji="0" lang="en-US" sz="2000" kern="0" dirty="0" smtClean="0">
                <a:solidFill>
                  <a:schemeClr val="tx2">
                    <a:lumMod val="60000"/>
                    <a:lumOff val="40000"/>
                  </a:schemeClr>
                </a:solidFill>
                <a:cs typeface="Times New Roman" pitchFamily="18" charset="0"/>
              </a:rPr>
              <a:t>Total Tax = $1,580,000</a:t>
            </a:r>
            <a:endParaRPr kumimoji="0" lang="en-US" sz="2000" kern="0" dirty="0">
              <a:solidFill>
                <a:schemeClr val="tx2">
                  <a:lumMod val="60000"/>
                  <a:lumOff val="40000"/>
                </a:schemeClr>
              </a:solidFill>
              <a:cs typeface="Times New Roman" pitchFamily="18" charset="0"/>
            </a:endParaRPr>
          </a:p>
        </p:txBody>
      </p:sp>
    </p:spTree>
    <p:extLst>
      <p:ext uri="{BB962C8B-B14F-4D97-AF65-F5344CB8AC3E}">
        <p14:creationId xmlns:p14="http://schemas.microsoft.com/office/powerpoint/2010/main" val="762214983"/>
      </p:ext>
    </p:extLst>
  </p:cSld>
  <p:clrMapOvr>
    <a:masterClrMapping/>
  </p:clrMapOvr>
  <mc:AlternateContent xmlns:mc="http://schemas.openxmlformats.org/markup-compatibility/2006" xmlns:p14="http://schemas.microsoft.com/office/powerpoint/2010/main">
    <mc:Choice Requires="p14">
      <p:transition p14:dur="0"/>
    </mc:Choice>
    <mc:Fallback>
      <p:transition/>
    </mc:Fallback>
  </mc:AlternateContent>
  <p:timing>
    <p:tnLst>
      <p:par>
        <p:cTn id="1" dur="indefinite" restart="never" nodeType="tmRoot"/>
      </p:par>
    </p:tnLst>
  </p:timing>
</p:sld>
</file>

<file path=ppt/slides/slide2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8600"/>
            <a:ext cx="12192000" cy="914400"/>
          </a:xfrm>
        </p:spPr>
        <p:txBody>
          <a:bodyPr>
            <a:normAutofit/>
          </a:bodyPr>
          <a:lstStyle/>
          <a:p>
            <a:pPr algn="ctr"/>
            <a:r>
              <a:rPr lang="en-US" b="1" dirty="0" smtClean="0">
                <a:solidFill>
                  <a:schemeClr val="tx1">
                    <a:lumMod val="50000"/>
                  </a:schemeClr>
                </a:solidFill>
                <a:latin typeface="+mn-lt"/>
                <a:ea typeface="MS PMincho" pitchFamily="18" charset="-128"/>
                <a:cs typeface="Times New Roman" pitchFamily="18" charset="0"/>
              </a:rPr>
              <a:t>A/B Trust Plan</a:t>
            </a:r>
            <a:endParaRPr lang="en-US" b="1" dirty="0">
              <a:solidFill>
                <a:schemeClr val="tx1">
                  <a:lumMod val="50000"/>
                </a:schemeClr>
              </a:solidFill>
              <a:latin typeface="+mn-lt"/>
              <a:ea typeface="MS PMincho" pitchFamily="18" charset="-128"/>
              <a:cs typeface="Times New Roman" pitchFamily="18" charset="0"/>
            </a:endParaRPr>
          </a:p>
        </p:txBody>
      </p:sp>
      <p:sp>
        <p:nvSpPr>
          <p:cNvPr id="3" name="Content Placeholder 2"/>
          <p:cNvSpPr>
            <a:spLocks noGrp="1"/>
          </p:cNvSpPr>
          <p:nvPr>
            <p:ph idx="4294967295"/>
          </p:nvPr>
        </p:nvSpPr>
        <p:spPr>
          <a:xfrm>
            <a:off x="1761996" y="1371600"/>
            <a:ext cx="2235200" cy="1066800"/>
          </a:xfrm>
        </p:spPr>
        <p:txBody>
          <a:bodyPr/>
          <a:lstStyle/>
          <a:p>
            <a:pPr marL="0" indent="0" algn="ctr">
              <a:buNone/>
            </a:pPr>
            <a:r>
              <a:rPr lang="en-US" sz="2800" b="1" u="sng" dirty="0" smtClean="0">
                <a:solidFill>
                  <a:schemeClr val="tx1">
                    <a:lumMod val="50000"/>
                  </a:schemeClr>
                </a:solidFill>
                <a:ea typeface="MS PMincho" pitchFamily="18" charset="-128"/>
                <a:cs typeface="Times New Roman" pitchFamily="18" charset="0"/>
              </a:rPr>
              <a:t>2015</a:t>
            </a:r>
          </a:p>
          <a:p>
            <a:pPr marL="0" indent="0" algn="ctr">
              <a:buNone/>
            </a:pPr>
            <a:r>
              <a:rPr lang="en-US" sz="2800" b="1" dirty="0" smtClean="0">
                <a:solidFill>
                  <a:schemeClr val="tx1">
                    <a:lumMod val="50000"/>
                  </a:schemeClr>
                </a:solidFill>
                <a:ea typeface="MS PMincho" pitchFamily="18" charset="-128"/>
                <a:cs typeface="Times New Roman" pitchFamily="18" charset="0"/>
              </a:rPr>
              <a:t>H dies</a:t>
            </a:r>
          </a:p>
          <a:p>
            <a:pPr marL="0" indent="0">
              <a:buNone/>
            </a:pPr>
            <a:endParaRPr lang="en-US" b="1" dirty="0">
              <a:solidFill>
                <a:schemeClr val="tx1">
                  <a:lumMod val="50000"/>
                </a:schemeClr>
              </a:solidFill>
              <a:ea typeface="MS PMincho" pitchFamily="18" charset="-128"/>
              <a:cs typeface="Times New Roman" pitchFamily="18" charset="0"/>
            </a:endParaRPr>
          </a:p>
        </p:txBody>
      </p:sp>
      <p:sp>
        <p:nvSpPr>
          <p:cNvPr id="5" name="Content Placeholder 2"/>
          <p:cNvSpPr txBox="1">
            <a:spLocks/>
          </p:cNvSpPr>
          <p:nvPr/>
        </p:nvSpPr>
        <p:spPr bwMode="auto">
          <a:xfrm>
            <a:off x="1432142" y="3233426"/>
            <a:ext cx="2215716" cy="53053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lgn="ctr">
              <a:buFont typeface="Monotype Sorts" pitchFamily="2" charset="2"/>
              <a:buNone/>
            </a:pPr>
            <a:r>
              <a:rPr lang="en-US" sz="2000" kern="0" dirty="0" smtClean="0">
                <a:solidFill>
                  <a:schemeClr val="tx1">
                    <a:lumMod val="50000"/>
                  </a:schemeClr>
                </a:solidFill>
                <a:ea typeface="MS PMincho" pitchFamily="18" charset="-128"/>
                <a:cs typeface="Times New Roman" pitchFamily="18" charset="0"/>
              </a:rPr>
              <a:t>Credit Shelter</a:t>
            </a:r>
            <a:r>
              <a:rPr kumimoji="0" lang="en-US" sz="2000" kern="0" dirty="0" smtClean="0">
                <a:solidFill>
                  <a:schemeClr val="tx1">
                    <a:lumMod val="50000"/>
                  </a:schemeClr>
                </a:solidFill>
                <a:ea typeface="MS PMincho" pitchFamily="18" charset="-128"/>
                <a:cs typeface="Times New Roman" pitchFamily="18" charset="0"/>
              </a:rPr>
              <a:t> Trust</a:t>
            </a:r>
            <a:endParaRPr kumimoji="0" lang="en-US" sz="2000" kern="0" dirty="0">
              <a:solidFill>
                <a:schemeClr val="tx1">
                  <a:lumMod val="50000"/>
                </a:schemeClr>
              </a:solidFill>
              <a:ea typeface="MS PMincho" pitchFamily="18" charset="-128"/>
              <a:cs typeface="Times New Roman" pitchFamily="18" charset="0"/>
            </a:endParaRPr>
          </a:p>
        </p:txBody>
      </p:sp>
      <p:cxnSp>
        <p:nvCxnSpPr>
          <p:cNvPr id="8" name="Straight Arrow Connector 7"/>
          <p:cNvCxnSpPr/>
          <p:nvPr/>
        </p:nvCxnSpPr>
        <p:spPr bwMode="auto">
          <a:xfrm>
            <a:off x="2540000" y="2432178"/>
            <a:ext cx="0" cy="621475"/>
          </a:xfrm>
          <a:prstGeom prst="straightConnector1">
            <a:avLst/>
          </a:prstGeom>
          <a:solidFill>
            <a:schemeClr val="accent1"/>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Arrow Connector 9"/>
          <p:cNvCxnSpPr/>
          <p:nvPr/>
        </p:nvCxnSpPr>
        <p:spPr bwMode="auto">
          <a:xfrm>
            <a:off x="1916483" y="3819005"/>
            <a:ext cx="0" cy="562074"/>
          </a:xfrm>
          <a:prstGeom prst="straightConnector1">
            <a:avLst/>
          </a:prstGeom>
          <a:solidFill>
            <a:schemeClr val="accent1"/>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Content Placeholder 2"/>
          <p:cNvSpPr txBox="1">
            <a:spLocks/>
          </p:cNvSpPr>
          <p:nvPr/>
        </p:nvSpPr>
        <p:spPr bwMode="auto">
          <a:xfrm>
            <a:off x="3132551" y="2488375"/>
            <a:ext cx="1864987"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1800" kern="0" dirty="0" smtClean="0">
                <a:solidFill>
                  <a:schemeClr val="tx1">
                    <a:lumMod val="50000"/>
                  </a:schemeClr>
                </a:solidFill>
                <a:ea typeface="MS PMincho" pitchFamily="18" charset="-128"/>
                <a:cs typeface="Times New Roman" pitchFamily="18" charset="0"/>
              </a:rPr>
              <a:t>$5 Million</a:t>
            </a:r>
            <a:endParaRPr kumimoji="0" lang="en-US" sz="1800" kern="0" dirty="0">
              <a:solidFill>
                <a:schemeClr val="tx1">
                  <a:lumMod val="50000"/>
                </a:schemeClr>
              </a:solidFill>
              <a:ea typeface="MS PMincho" pitchFamily="18" charset="-128"/>
              <a:cs typeface="Times New Roman" pitchFamily="18" charset="0"/>
            </a:endParaRPr>
          </a:p>
        </p:txBody>
      </p:sp>
      <p:sp>
        <p:nvSpPr>
          <p:cNvPr id="12" name="Content Placeholder 2"/>
          <p:cNvSpPr txBox="1">
            <a:spLocks/>
          </p:cNvSpPr>
          <p:nvPr/>
        </p:nvSpPr>
        <p:spPr bwMode="auto">
          <a:xfrm>
            <a:off x="2513595" y="3866630"/>
            <a:ext cx="2370899"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lang="en-US" sz="1800" kern="0" dirty="0">
                <a:solidFill>
                  <a:schemeClr val="tx1">
                    <a:lumMod val="50000"/>
                  </a:schemeClr>
                </a:solidFill>
                <a:ea typeface="MS PMincho" pitchFamily="18" charset="-128"/>
                <a:cs typeface="Times New Roman" pitchFamily="18" charset="0"/>
              </a:rPr>
              <a:t>In 2025 (W dies</a:t>
            </a:r>
            <a:r>
              <a:rPr kumimoji="0" lang="en-US" sz="1600" kern="0" dirty="0" smtClean="0">
                <a:solidFill>
                  <a:schemeClr val="tx1">
                    <a:lumMod val="50000"/>
                  </a:schemeClr>
                </a:solidFill>
                <a:ea typeface="MS PMincho" pitchFamily="18" charset="-128"/>
                <a:cs typeface="Times New Roman" pitchFamily="18" charset="0"/>
              </a:rPr>
              <a:t>)</a:t>
            </a:r>
            <a:endParaRPr kumimoji="0" lang="en-US" sz="1600" kern="0" dirty="0">
              <a:solidFill>
                <a:schemeClr val="tx1">
                  <a:lumMod val="50000"/>
                </a:schemeClr>
              </a:solidFill>
              <a:ea typeface="MS PMincho" pitchFamily="18" charset="-128"/>
              <a:cs typeface="Times New Roman" pitchFamily="18" charset="0"/>
            </a:endParaRPr>
          </a:p>
        </p:txBody>
      </p:sp>
      <p:sp>
        <p:nvSpPr>
          <p:cNvPr id="13" name="Content Placeholder 2"/>
          <p:cNvSpPr txBox="1">
            <a:spLocks/>
          </p:cNvSpPr>
          <p:nvPr/>
        </p:nvSpPr>
        <p:spPr bwMode="auto">
          <a:xfrm>
            <a:off x="8026400" y="1295400"/>
            <a:ext cx="2235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lgn="ctr">
              <a:buFont typeface="Monotype Sorts" pitchFamily="2" charset="2"/>
              <a:buNone/>
            </a:pPr>
            <a:r>
              <a:rPr kumimoji="0" lang="en-US" sz="2800" b="1" u="sng" kern="0" dirty="0" smtClean="0">
                <a:solidFill>
                  <a:schemeClr val="tx1">
                    <a:lumMod val="50000"/>
                  </a:schemeClr>
                </a:solidFill>
                <a:ea typeface="MS PMincho" pitchFamily="18" charset="-128"/>
                <a:cs typeface="Times New Roman" pitchFamily="18" charset="0"/>
              </a:rPr>
              <a:t>2025</a:t>
            </a:r>
          </a:p>
          <a:p>
            <a:pPr marL="0" indent="0" algn="ctr">
              <a:buFont typeface="Monotype Sorts" pitchFamily="2" charset="2"/>
              <a:buNone/>
            </a:pPr>
            <a:r>
              <a:rPr kumimoji="0" lang="en-US" sz="2800" b="1" kern="0" dirty="0" smtClean="0">
                <a:solidFill>
                  <a:schemeClr val="tx1">
                    <a:lumMod val="50000"/>
                  </a:schemeClr>
                </a:solidFill>
                <a:ea typeface="MS PMincho" pitchFamily="18" charset="-128"/>
                <a:cs typeface="Times New Roman" pitchFamily="18" charset="0"/>
              </a:rPr>
              <a:t>W dies</a:t>
            </a:r>
          </a:p>
          <a:p>
            <a:pPr marL="0" indent="0">
              <a:buFont typeface="Monotype Sorts" pitchFamily="2" charset="2"/>
              <a:buNone/>
            </a:pPr>
            <a:endParaRPr kumimoji="0" lang="en-US" b="1" kern="0" dirty="0">
              <a:solidFill>
                <a:schemeClr val="tx1">
                  <a:lumMod val="50000"/>
                </a:schemeClr>
              </a:solidFill>
              <a:ea typeface="MS PMincho" pitchFamily="18" charset="-128"/>
              <a:cs typeface="Times New Roman" pitchFamily="18" charset="0"/>
            </a:endParaRPr>
          </a:p>
        </p:txBody>
      </p:sp>
      <p:sp>
        <p:nvSpPr>
          <p:cNvPr id="14" name="Content Placeholder 2"/>
          <p:cNvSpPr txBox="1">
            <a:spLocks/>
          </p:cNvSpPr>
          <p:nvPr/>
        </p:nvSpPr>
        <p:spPr bwMode="auto">
          <a:xfrm>
            <a:off x="7339616" y="2422800"/>
            <a:ext cx="4470400" cy="1677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2000" kern="0" dirty="0" smtClean="0">
                <a:solidFill>
                  <a:schemeClr val="tx1">
                    <a:lumMod val="50000"/>
                  </a:schemeClr>
                </a:solidFill>
                <a:ea typeface="MS PMincho" pitchFamily="18" charset="-128"/>
                <a:cs typeface="Times New Roman" pitchFamily="18" charset="0"/>
              </a:rPr>
              <a:t>   $ 8,000,000   Estate</a:t>
            </a:r>
            <a:br>
              <a:rPr kumimoji="0" lang="en-US" sz="2000" kern="0" dirty="0" smtClean="0">
                <a:solidFill>
                  <a:schemeClr val="tx1">
                    <a:lumMod val="50000"/>
                  </a:schemeClr>
                </a:solidFill>
                <a:ea typeface="MS PMincho" pitchFamily="18" charset="-128"/>
                <a:cs typeface="Times New Roman" pitchFamily="18" charset="0"/>
              </a:rPr>
            </a:br>
            <a:r>
              <a:rPr kumimoji="0" lang="en-US" sz="2000" kern="0" dirty="0" smtClean="0">
                <a:solidFill>
                  <a:schemeClr val="tx1">
                    <a:lumMod val="50000"/>
                  </a:schemeClr>
                </a:solidFill>
                <a:ea typeface="MS PMincho" pitchFamily="18" charset="-128"/>
                <a:cs typeface="Times New Roman" pitchFamily="18" charset="0"/>
              </a:rPr>
              <a:t> &lt;      430,000&gt;  DSUE</a:t>
            </a:r>
            <a:r>
              <a:rPr kumimoji="0" lang="en-US" sz="2000" kern="0" dirty="0">
                <a:solidFill>
                  <a:schemeClr val="tx1">
                    <a:lumMod val="50000"/>
                  </a:schemeClr>
                </a:solidFill>
                <a:ea typeface="MS PMincho" pitchFamily="18" charset="-128"/>
                <a:cs typeface="Times New Roman" pitchFamily="18" charset="0"/>
              </a:rPr>
              <a:t/>
            </a:r>
            <a:br>
              <a:rPr kumimoji="0" lang="en-US" sz="2000" kern="0" dirty="0">
                <a:solidFill>
                  <a:schemeClr val="tx1">
                    <a:lumMod val="50000"/>
                  </a:schemeClr>
                </a:solidFill>
                <a:ea typeface="MS PMincho" pitchFamily="18" charset="-128"/>
                <a:cs typeface="Times New Roman" pitchFamily="18" charset="0"/>
              </a:rPr>
            </a:br>
            <a:r>
              <a:rPr kumimoji="0" lang="en-US" sz="2000" kern="0" dirty="0" smtClean="0">
                <a:solidFill>
                  <a:schemeClr val="tx1">
                    <a:lumMod val="50000"/>
                  </a:schemeClr>
                </a:solidFill>
                <a:ea typeface="MS PMincho" pitchFamily="18" charset="-128"/>
                <a:cs typeface="Times New Roman" pitchFamily="18" charset="0"/>
              </a:rPr>
              <a:t> </a:t>
            </a:r>
            <a:r>
              <a:rPr kumimoji="0" lang="en-US" sz="2000" u="sng" kern="0" dirty="0" smtClean="0">
                <a:solidFill>
                  <a:schemeClr val="tx1">
                    <a:lumMod val="50000"/>
                  </a:schemeClr>
                </a:solidFill>
                <a:ea typeface="MS PMincho" pitchFamily="18" charset="-128"/>
                <a:cs typeface="Times New Roman" pitchFamily="18" charset="0"/>
              </a:rPr>
              <a:t>&lt;$ 6,620,000</a:t>
            </a:r>
            <a:r>
              <a:rPr kumimoji="0" lang="en-US" sz="2000" kern="0" dirty="0" smtClean="0">
                <a:solidFill>
                  <a:schemeClr val="tx1">
                    <a:lumMod val="50000"/>
                  </a:schemeClr>
                </a:solidFill>
                <a:ea typeface="MS PMincho" pitchFamily="18" charset="-128"/>
                <a:cs typeface="Times New Roman" pitchFamily="18" charset="0"/>
              </a:rPr>
              <a:t>&gt; Exemption</a:t>
            </a:r>
            <a:br>
              <a:rPr kumimoji="0" lang="en-US" sz="2000" kern="0" dirty="0" smtClean="0">
                <a:solidFill>
                  <a:schemeClr val="tx1">
                    <a:lumMod val="50000"/>
                  </a:schemeClr>
                </a:solidFill>
                <a:ea typeface="MS PMincho" pitchFamily="18" charset="-128"/>
                <a:cs typeface="Times New Roman" pitchFamily="18" charset="0"/>
              </a:rPr>
            </a:br>
            <a:r>
              <a:rPr kumimoji="0" lang="en-US" sz="2000" kern="0" dirty="0" smtClean="0">
                <a:solidFill>
                  <a:schemeClr val="tx1">
                    <a:lumMod val="50000"/>
                  </a:schemeClr>
                </a:solidFill>
                <a:ea typeface="MS PMincho" pitchFamily="18" charset="-128"/>
                <a:cs typeface="Times New Roman" pitchFamily="18" charset="0"/>
              </a:rPr>
              <a:t>          950,000   Taxable Estate</a:t>
            </a:r>
            <a:br>
              <a:rPr kumimoji="0" lang="en-US" sz="2000" kern="0" dirty="0" smtClean="0">
                <a:solidFill>
                  <a:schemeClr val="tx1">
                    <a:lumMod val="50000"/>
                  </a:schemeClr>
                </a:solidFill>
                <a:ea typeface="MS PMincho" pitchFamily="18" charset="-128"/>
                <a:cs typeface="Times New Roman" pitchFamily="18" charset="0"/>
              </a:rPr>
            </a:br>
            <a:r>
              <a:rPr kumimoji="0" lang="en-US" sz="2000" kern="0" dirty="0" smtClean="0">
                <a:solidFill>
                  <a:schemeClr val="tx1">
                    <a:lumMod val="50000"/>
                  </a:schemeClr>
                </a:solidFill>
                <a:ea typeface="MS PMincho" pitchFamily="18" charset="-128"/>
                <a:cs typeface="Times New Roman" pitchFamily="18" charset="0"/>
              </a:rPr>
              <a:t>   $    380,000   Estate Tax</a:t>
            </a:r>
            <a:br>
              <a:rPr kumimoji="0" lang="en-US" sz="2000" kern="0" dirty="0" smtClean="0">
                <a:solidFill>
                  <a:schemeClr val="tx1">
                    <a:lumMod val="50000"/>
                  </a:schemeClr>
                </a:solidFill>
                <a:ea typeface="MS PMincho" pitchFamily="18" charset="-128"/>
                <a:cs typeface="Times New Roman" pitchFamily="18" charset="0"/>
              </a:rPr>
            </a:br>
            <a:r>
              <a:rPr kumimoji="0" lang="en-US" sz="2000" kern="0" dirty="0" smtClean="0">
                <a:solidFill>
                  <a:schemeClr val="tx1">
                    <a:lumMod val="50000"/>
                  </a:schemeClr>
                </a:solidFill>
                <a:ea typeface="MS PMincho" pitchFamily="18" charset="-128"/>
                <a:cs typeface="Times New Roman" pitchFamily="18" charset="0"/>
              </a:rPr>
              <a:t>   </a:t>
            </a:r>
          </a:p>
        </p:txBody>
      </p:sp>
      <p:sp>
        <p:nvSpPr>
          <p:cNvPr id="25" name="Content Placeholder 2"/>
          <p:cNvSpPr txBox="1">
            <a:spLocks/>
          </p:cNvSpPr>
          <p:nvPr/>
        </p:nvSpPr>
        <p:spPr bwMode="auto">
          <a:xfrm>
            <a:off x="6671007" y="5715000"/>
            <a:ext cx="5520995" cy="5319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endParaRPr kumimoji="0" lang="en-US" sz="1800" kern="0" dirty="0" smtClean="0">
              <a:solidFill>
                <a:schemeClr val="tx1">
                  <a:lumMod val="50000"/>
                </a:schemeClr>
              </a:solidFill>
              <a:ea typeface="MS PMincho" pitchFamily="18" charset="-128"/>
              <a:cs typeface="Times New Roman" pitchFamily="18" charset="0"/>
            </a:endParaRPr>
          </a:p>
        </p:txBody>
      </p:sp>
      <p:sp>
        <p:nvSpPr>
          <p:cNvPr id="15" name="Content Placeholder 2"/>
          <p:cNvSpPr txBox="1">
            <a:spLocks/>
          </p:cNvSpPr>
          <p:nvPr/>
        </p:nvSpPr>
        <p:spPr bwMode="auto">
          <a:xfrm>
            <a:off x="680839" y="4509961"/>
            <a:ext cx="2743200" cy="1166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Font typeface="Monotype Sorts" pitchFamily="2" charset="2"/>
              <a:buNone/>
            </a:pPr>
            <a:r>
              <a:rPr kumimoji="0" lang="en-US" sz="2000" kern="0" dirty="0" smtClean="0">
                <a:solidFill>
                  <a:schemeClr val="tx1">
                    <a:lumMod val="50000"/>
                  </a:schemeClr>
                </a:solidFill>
                <a:ea typeface="MS PMincho" pitchFamily="18" charset="-128"/>
                <a:cs typeface="Times New Roman" pitchFamily="18" charset="0"/>
              </a:rPr>
              <a:t>FMV   $8,000,000</a:t>
            </a:r>
          </a:p>
          <a:p>
            <a:pPr marL="0" indent="0">
              <a:buFont typeface="Monotype Sorts" pitchFamily="2" charset="2"/>
              <a:buNone/>
            </a:pPr>
            <a:r>
              <a:rPr kumimoji="0" lang="en-US" sz="2000" kern="0" dirty="0" smtClean="0">
                <a:solidFill>
                  <a:schemeClr val="tx1">
                    <a:lumMod val="50000"/>
                  </a:schemeClr>
                </a:solidFill>
                <a:ea typeface="MS PMincho" pitchFamily="18" charset="-128"/>
                <a:cs typeface="Times New Roman" pitchFamily="18" charset="0"/>
              </a:rPr>
              <a:t>Basis </a:t>
            </a:r>
            <a:r>
              <a:rPr kumimoji="0" lang="en-US" sz="2000" u="sng" kern="0" dirty="0" smtClean="0">
                <a:solidFill>
                  <a:schemeClr val="tx1">
                    <a:lumMod val="50000"/>
                  </a:schemeClr>
                </a:solidFill>
                <a:ea typeface="MS PMincho" pitchFamily="18" charset="-128"/>
                <a:cs typeface="Times New Roman" pitchFamily="18" charset="0"/>
              </a:rPr>
              <a:t>&lt;$5,000,000&gt;</a:t>
            </a:r>
          </a:p>
          <a:p>
            <a:pPr marL="0" indent="0">
              <a:buFont typeface="Monotype Sorts" pitchFamily="2" charset="2"/>
              <a:buNone/>
            </a:pPr>
            <a:r>
              <a:rPr kumimoji="0" lang="en-US" sz="2000" kern="0" dirty="0" smtClean="0">
                <a:solidFill>
                  <a:schemeClr val="tx1">
                    <a:lumMod val="50000"/>
                  </a:schemeClr>
                </a:solidFill>
                <a:ea typeface="MS PMincho" pitchFamily="18" charset="-128"/>
                <a:cs typeface="Times New Roman" pitchFamily="18" charset="0"/>
              </a:rPr>
              <a:t>            $3,000,000</a:t>
            </a:r>
          </a:p>
        </p:txBody>
      </p:sp>
      <p:sp>
        <p:nvSpPr>
          <p:cNvPr id="16" name="Content Placeholder 2"/>
          <p:cNvSpPr txBox="1">
            <a:spLocks/>
          </p:cNvSpPr>
          <p:nvPr/>
        </p:nvSpPr>
        <p:spPr bwMode="auto">
          <a:xfrm>
            <a:off x="4205962" y="4581576"/>
            <a:ext cx="4197059" cy="728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None/>
            </a:pPr>
            <a:r>
              <a:rPr lang="en-US" sz="2000" kern="0" dirty="0">
                <a:solidFill>
                  <a:schemeClr val="tx1">
                    <a:lumMod val="50000"/>
                  </a:schemeClr>
                </a:solidFill>
                <a:ea typeface="MS PMincho" pitchFamily="18" charset="-128"/>
                <a:cs typeface="Times New Roman" pitchFamily="18" charset="0"/>
              </a:rPr>
              <a:t>Income</a:t>
            </a:r>
            <a:r>
              <a:rPr kumimoji="0" lang="en-US" sz="2000" kern="0" dirty="0">
                <a:solidFill>
                  <a:schemeClr val="tx1">
                    <a:lumMod val="50000"/>
                  </a:schemeClr>
                </a:solidFill>
                <a:ea typeface="MS PMincho" pitchFamily="18" charset="-128"/>
                <a:cs typeface="Times New Roman" pitchFamily="18" charset="0"/>
              </a:rPr>
              <a:t> Tax </a:t>
            </a:r>
            <a:r>
              <a:rPr kumimoji="0" lang="en-US" sz="2000" kern="0" dirty="0" smtClean="0">
                <a:solidFill>
                  <a:schemeClr val="tx1">
                    <a:lumMod val="50000"/>
                  </a:schemeClr>
                </a:solidFill>
                <a:ea typeface="MS PMincho" pitchFamily="18" charset="-128"/>
                <a:cs typeface="Times New Roman" pitchFamily="18" charset="0"/>
              </a:rPr>
              <a:t>= $714,000 + $380,000 </a:t>
            </a:r>
            <a:r>
              <a:rPr kumimoji="0" lang="en-US" sz="2000" kern="0" dirty="0">
                <a:solidFill>
                  <a:schemeClr val="tx1">
                    <a:lumMod val="50000"/>
                  </a:schemeClr>
                </a:solidFill>
                <a:ea typeface="MS PMincho" pitchFamily="18" charset="-128"/>
                <a:cs typeface="Times New Roman" pitchFamily="18" charset="0"/>
              </a:rPr>
              <a:t/>
            </a:r>
            <a:br>
              <a:rPr kumimoji="0" lang="en-US" sz="2000" kern="0" dirty="0">
                <a:solidFill>
                  <a:schemeClr val="tx1">
                    <a:lumMod val="50000"/>
                  </a:schemeClr>
                </a:solidFill>
                <a:ea typeface="MS PMincho" pitchFamily="18" charset="-128"/>
                <a:cs typeface="Times New Roman" pitchFamily="18" charset="0"/>
              </a:rPr>
            </a:br>
            <a:r>
              <a:rPr kumimoji="0" lang="en-US" sz="2000" kern="0" dirty="0" smtClean="0">
                <a:solidFill>
                  <a:schemeClr val="tx1">
                    <a:lumMod val="50000"/>
                  </a:schemeClr>
                </a:solidFill>
                <a:ea typeface="MS PMincho" pitchFamily="18" charset="-128"/>
                <a:cs typeface="Times New Roman" pitchFamily="18" charset="0"/>
              </a:rPr>
              <a:t>(Assumes 23.8% Rate)</a:t>
            </a:r>
            <a:endParaRPr kumimoji="0" lang="en-US" sz="2000" kern="0" dirty="0">
              <a:solidFill>
                <a:schemeClr val="tx1">
                  <a:lumMod val="50000"/>
                </a:schemeClr>
              </a:solidFill>
              <a:ea typeface="MS PMincho" pitchFamily="18" charset="-128"/>
              <a:cs typeface="Times New Roman" pitchFamily="18" charset="0"/>
            </a:endParaRPr>
          </a:p>
        </p:txBody>
      </p:sp>
      <p:cxnSp>
        <p:nvCxnSpPr>
          <p:cNvPr id="17" name="Straight Arrow Connector 16"/>
          <p:cNvCxnSpPr/>
          <p:nvPr/>
        </p:nvCxnSpPr>
        <p:spPr bwMode="auto">
          <a:xfrm>
            <a:off x="3424039" y="4945661"/>
            <a:ext cx="507999" cy="0"/>
          </a:xfrm>
          <a:prstGeom prst="straightConnector1">
            <a:avLst/>
          </a:prstGeom>
          <a:solidFill>
            <a:schemeClr val="accent1"/>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Content Placeholder 2"/>
          <p:cNvSpPr txBox="1">
            <a:spLocks/>
          </p:cNvSpPr>
          <p:nvPr/>
        </p:nvSpPr>
        <p:spPr bwMode="auto">
          <a:xfrm>
            <a:off x="8636000" y="5529037"/>
            <a:ext cx="3556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a:lstStyle>
          <a:p>
            <a:pPr marL="0" indent="0">
              <a:buNone/>
            </a:pPr>
            <a:r>
              <a:rPr kumimoji="0" lang="en-US" sz="2000" kern="0" dirty="0" smtClean="0">
                <a:solidFill>
                  <a:schemeClr val="tx2">
                    <a:lumMod val="60000"/>
                    <a:lumOff val="40000"/>
                  </a:schemeClr>
                </a:solidFill>
                <a:ea typeface="MS PMincho" pitchFamily="18" charset="-128"/>
                <a:cs typeface="Times New Roman" pitchFamily="18" charset="0"/>
              </a:rPr>
              <a:t>Total Tax = $1,094,000</a:t>
            </a:r>
            <a:endParaRPr kumimoji="0" lang="en-US" sz="2000" kern="0" dirty="0">
              <a:solidFill>
                <a:schemeClr val="tx2">
                  <a:lumMod val="60000"/>
                  <a:lumOff val="40000"/>
                </a:schemeClr>
              </a:solidFill>
              <a:ea typeface="MS PMincho" pitchFamily="18" charset="-128"/>
              <a:cs typeface="Times New Roman" pitchFamily="18" charset="0"/>
            </a:endParaRPr>
          </a:p>
        </p:txBody>
      </p:sp>
    </p:spTree>
    <p:extLst>
      <p:ext uri="{BB962C8B-B14F-4D97-AF65-F5344CB8AC3E}">
        <p14:creationId xmlns:p14="http://schemas.microsoft.com/office/powerpoint/2010/main" val="3258536892"/>
      </p:ext>
    </p:extLst>
  </p:cSld>
  <p:clrMapOvr>
    <a:masterClrMapping/>
  </p:clrMapOvr>
  <mc:AlternateContent xmlns:mc="http://schemas.openxmlformats.org/markup-compatibility/2006" xmlns:p14="http://schemas.microsoft.com/office/powerpoint/2010/main">
    <mc:Choice Requires="p14">
      <p:transition p14:dur="0"/>
    </mc:Choice>
    <mc:Fallback>
      <p:transition/>
    </mc:Fallback>
  </mc:AlternateContent>
  <p:timing>
    <p:tnLst>
      <p:par>
        <p:cTn id="1" dur="indefinite" restart="never" nodeType="tmRoot"/>
      </p:par>
    </p:tnLst>
  </p:timing>
</p:sld>
</file>

<file path=ppt/slides/slide2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41248" y="1828800"/>
            <a:ext cx="10363200" cy="4572000"/>
          </a:xfrm>
        </p:spPr>
        <p:txBody>
          <a:bodyPr/>
          <a:lstStyle/>
          <a:p>
            <a:pPr marL="0" indent="0">
              <a:buNone/>
            </a:pPr>
            <a:r>
              <a:rPr lang="en-US" sz="2800" dirty="0" smtClean="0">
                <a:solidFill>
                  <a:schemeClr val="tx1">
                    <a:lumMod val="50000"/>
                  </a:schemeClr>
                </a:solidFill>
                <a:cs typeface="Times New Roman" pitchFamily="18" charset="0"/>
              </a:rPr>
              <a:t>Set formula split </a:t>
            </a:r>
            <a:r>
              <a:rPr lang="en-US" sz="2800" smtClean="0">
                <a:solidFill>
                  <a:schemeClr val="tx1">
                    <a:lumMod val="50000"/>
                  </a:schemeClr>
                </a:solidFill>
                <a:cs typeface="Times New Roman" pitchFamily="18" charset="0"/>
              </a:rPr>
              <a:t>between </a:t>
            </a:r>
            <a:r>
              <a:rPr lang="en-US" sz="2800" smtClean="0">
                <a:solidFill>
                  <a:schemeClr val="tx1">
                    <a:lumMod val="50000"/>
                  </a:schemeClr>
                </a:solidFill>
                <a:cs typeface="Times New Roman" pitchFamily="18" charset="0"/>
              </a:rPr>
              <a:t>Credit </a:t>
            </a:r>
            <a:r>
              <a:rPr lang="en-US" sz="2800" dirty="0" smtClean="0">
                <a:solidFill>
                  <a:schemeClr val="tx1">
                    <a:lumMod val="50000"/>
                  </a:schemeClr>
                </a:solidFill>
                <a:cs typeface="Times New Roman" pitchFamily="18" charset="0"/>
              </a:rPr>
              <a:t>Amount and Marital Amount</a:t>
            </a:r>
          </a:p>
          <a:p>
            <a:pPr marL="0" indent="0">
              <a:buNone/>
            </a:pPr>
            <a:endParaRPr lang="en-US" sz="2800" dirty="0" smtClean="0">
              <a:solidFill>
                <a:schemeClr val="tx1">
                  <a:lumMod val="50000"/>
                </a:schemeClr>
              </a:solidFill>
              <a:cs typeface="Times New Roman" pitchFamily="18" charset="0"/>
            </a:endParaRPr>
          </a:p>
          <a:p>
            <a:pPr marL="0" indent="0">
              <a:buNone/>
            </a:pPr>
            <a:r>
              <a:rPr lang="en-US" sz="2800" dirty="0" smtClean="0">
                <a:solidFill>
                  <a:schemeClr val="tx1">
                    <a:lumMod val="50000"/>
                  </a:schemeClr>
                </a:solidFill>
                <a:cs typeface="Times New Roman" pitchFamily="18" charset="0"/>
              </a:rPr>
              <a:t>All to spouse</a:t>
            </a:r>
          </a:p>
          <a:p>
            <a:pPr marL="0" indent="0">
              <a:buNone/>
            </a:pPr>
            <a:endParaRPr lang="en-US" sz="2800" dirty="0" smtClean="0">
              <a:solidFill>
                <a:schemeClr val="tx1">
                  <a:lumMod val="50000"/>
                </a:schemeClr>
              </a:solidFill>
              <a:cs typeface="Times New Roman" pitchFamily="18" charset="0"/>
            </a:endParaRPr>
          </a:p>
          <a:p>
            <a:pPr marL="0" indent="0">
              <a:buNone/>
            </a:pPr>
            <a:r>
              <a:rPr lang="en-US" sz="2800" dirty="0" smtClean="0">
                <a:solidFill>
                  <a:schemeClr val="tx1">
                    <a:lumMod val="50000"/>
                  </a:schemeClr>
                </a:solidFill>
                <a:cs typeface="Times New Roman" pitchFamily="18" charset="0"/>
              </a:rPr>
              <a:t>All to Marital Trust (</a:t>
            </a:r>
            <a:r>
              <a:rPr lang="en-US" sz="2800" dirty="0" err="1" smtClean="0">
                <a:solidFill>
                  <a:schemeClr val="tx1">
                    <a:lumMod val="50000"/>
                  </a:schemeClr>
                </a:solidFill>
                <a:cs typeface="Times New Roman" pitchFamily="18" charset="0"/>
              </a:rPr>
              <a:t>QTIP</a:t>
            </a:r>
            <a:r>
              <a:rPr lang="en-US" dirty="0">
                <a:solidFill>
                  <a:schemeClr val="tx1">
                    <a:lumMod val="50000"/>
                  </a:schemeClr>
                </a:solidFill>
                <a:cs typeface="Times New Roman" pitchFamily="18" charset="0"/>
              </a:rPr>
              <a:t>)</a:t>
            </a:r>
            <a:endParaRPr lang="en-US" sz="2800" dirty="0" smtClean="0">
              <a:solidFill>
                <a:schemeClr val="tx1">
                  <a:lumMod val="50000"/>
                </a:schemeClr>
              </a:solidFill>
              <a:cs typeface="Times New Roman" pitchFamily="18" charset="0"/>
            </a:endParaRPr>
          </a:p>
        </p:txBody>
      </p:sp>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smtClean="0">
                <a:solidFill>
                  <a:schemeClr val="tx1">
                    <a:lumMod val="50000"/>
                  </a:schemeClr>
                </a:solidFill>
              </a:rPr>
              <a:t>Planning Options</a:t>
            </a:r>
            <a:endParaRPr lang="en-US" dirty="0"/>
          </a:p>
        </p:txBody>
      </p:sp>
    </p:spTree>
    <p:extLst>
      <p:ext uri="{BB962C8B-B14F-4D97-AF65-F5344CB8AC3E}">
        <p14:creationId xmlns:p14="http://schemas.microsoft.com/office/powerpoint/2010/main" val="23972319"/>
      </p:ext>
    </p:extLst>
  </p:cSld>
  <p:clrMapOvr>
    <a:masterClrMapping/>
  </p:clrMapOvr>
  <mc:AlternateContent xmlns:mc="http://schemas.openxmlformats.org/markup-compatibility/2006" xmlns:p14="http://schemas.microsoft.com/office/powerpoint/2010/main">
    <mc:Choice Requires="p14">
      <p:transition p14:dur="0"/>
    </mc:Choice>
    <mc:Fallback>
      <p:transition/>
    </mc:Fallback>
  </mc:AlternateContent>
  <p:timing>
    <p:tnLst>
      <p:par>
        <p:cTn id="1" dur="indefinite" restart="never" nodeType="tmRoot"/>
      </p:par>
    </p:tnLst>
  </p:timing>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What is “Succession Planning”?</a:t>
            </a:r>
            <a:endParaRPr lang="en-US" dirty="0">
              <a:solidFill>
                <a:schemeClr val="tx1">
                  <a:lumMod val="50000"/>
                </a:schemeClr>
              </a:solidFill>
            </a:endParaRPr>
          </a:p>
        </p:txBody>
      </p:sp>
      <p:sp>
        <p:nvSpPr>
          <p:cNvPr id="3" name="Content Placeholder 2"/>
          <p:cNvSpPr>
            <a:spLocks noGrp="1"/>
          </p:cNvSpPr>
          <p:nvPr>
            <p:ph idx="1"/>
          </p:nvPr>
        </p:nvSpPr>
        <p:spPr>
          <a:xfrm>
            <a:off x="914400" y="1825625"/>
            <a:ext cx="10515600" cy="4148455"/>
          </a:xfrm>
        </p:spPr>
        <p:txBody>
          <a:bodyPr>
            <a:normAutofit/>
          </a:bodyPr>
          <a:lstStyle/>
          <a:p>
            <a:pPr marL="0" indent="0">
              <a:buNone/>
            </a:pPr>
            <a:r>
              <a:rPr lang="en-US" dirty="0" smtClean="0">
                <a:solidFill>
                  <a:schemeClr val="tx1">
                    <a:lumMod val="50000"/>
                  </a:schemeClr>
                </a:solidFill>
              </a:rPr>
              <a:t>Planning for the transition </a:t>
            </a:r>
          </a:p>
          <a:p>
            <a:pPr marL="457200" lvl="1" indent="0">
              <a:buNone/>
            </a:pPr>
            <a:endParaRPr lang="en-US" dirty="0" smtClean="0">
              <a:solidFill>
                <a:schemeClr val="tx1">
                  <a:lumMod val="50000"/>
                </a:schemeClr>
              </a:solidFill>
            </a:endParaRPr>
          </a:p>
          <a:p>
            <a:pPr marL="457200" lvl="1" indent="0">
              <a:buNone/>
            </a:pPr>
            <a:r>
              <a:rPr lang="en-US" dirty="0" smtClean="0">
                <a:solidFill>
                  <a:schemeClr val="tx1">
                    <a:lumMod val="50000"/>
                  </a:schemeClr>
                </a:solidFill>
              </a:rPr>
              <a:t>Management</a:t>
            </a:r>
          </a:p>
          <a:p>
            <a:pPr marL="457200" lvl="1" indent="0">
              <a:buNone/>
            </a:pPr>
            <a:endParaRPr lang="en-US" dirty="0" smtClean="0">
              <a:solidFill>
                <a:schemeClr val="tx1">
                  <a:lumMod val="50000"/>
                </a:schemeClr>
              </a:solidFill>
            </a:endParaRPr>
          </a:p>
          <a:p>
            <a:pPr marL="457200" lvl="1" indent="0">
              <a:buNone/>
            </a:pPr>
            <a:r>
              <a:rPr lang="en-US" dirty="0" smtClean="0">
                <a:solidFill>
                  <a:schemeClr val="tx1">
                    <a:lumMod val="50000"/>
                  </a:schemeClr>
                </a:solidFill>
              </a:rPr>
              <a:t>Control</a:t>
            </a:r>
          </a:p>
          <a:p>
            <a:pPr marL="457200" lvl="1" indent="0">
              <a:buNone/>
            </a:pPr>
            <a:endParaRPr lang="en-US" dirty="0" smtClean="0">
              <a:solidFill>
                <a:schemeClr val="tx1">
                  <a:lumMod val="50000"/>
                </a:schemeClr>
              </a:solidFill>
            </a:endParaRPr>
          </a:p>
          <a:p>
            <a:pPr marL="457200" lvl="1" indent="0">
              <a:buNone/>
            </a:pPr>
            <a:r>
              <a:rPr lang="en-US" dirty="0" smtClean="0">
                <a:solidFill>
                  <a:schemeClr val="tx1">
                    <a:lumMod val="50000"/>
                  </a:schemeClr>
                </a:solidFill>
              </a:rPr>
              <a:t>Ownership</a:t>
            </a:r>
          </a:p>
          <a:p>
            <a:pPr lvl="1"/>
            <a:endParaRPr lang="en-US" dirty="0">
              <a:solidFill>
                <a:schemeClr val="tx1">
                  <a:lumMod val="50000"/>
                </a:schemeClr>
              </a:solidFill>
            </a:endParaRPr>
          </a:p>
        </p:txBody>
      </p:sp>
    </p:spTree>
    <p:extLst>
      <p:ext uri="{BB962C8B-B14F-4D97-AF65-F5344CB8AC3E}">
        <p14:creationId xmlns:p14="http://schemas.microsoft.com/office/powerpoint/2010/main" val="3105855606"/>
      </p:ext>
    </p:extLst>
  </p:cSld>
  <p:clrMapOvr>
    <a:masterClrMapping/>
  </p:clrMapOvr>
  <p:timing>
    <p:tnLst>
      <p:par>
        <p:cTn id="1" dur="indefinite" restart="never" nodeType="tmRoot"/>
      </p:par>
    </p:tnLst>
  </p:timing>
</p:sld>
</file>

<file path=ppt/slides/slide3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41248" y="1828800"/>
            <a:ext cx="8636000" cy="4419600"/>
          </a:xfrm>
        </p:spPr>
        <p:txBody>
          <a:bodyPr/>
          <a:lstStyle/>
          <a:p>
            <a:pPr marL="0" indent="0">
              <a:buNone/>
            </a:pPr>
            <a:r>
              <a:rPr lang="en-US" sz="2800" dirty="0">
                <a:solidFill>
                  <a:schemeClr val="tx1">
                    <a:lumMod val="50000"/>
                  </a:schemeClr>
                </a:solidFill>
                <a:cs typeface="Times New Roman" pitchFamily="18" charset="0"/>
              </a:rPr>
              <a:t>Power by Disinterested </a:t>
            </a:r>
            <a:r>
              <a:rPr lang="en-US" sz="2800" dirty="0" smtClean="0">
                <a:solidFill>
                  <a:schemeClr val="tx1">
                    <a:lumMod val="50000"/>
                  </a:schemeClr>
                </a:solidFill>
                <a:cs typeface="Times New Roman" pitchFamily="18" charset="0"/>
              </a:rPr>
              <a:t>Trustee</a:t>
            </a:r>
          </a:p>
          <a:p>
            <a:pPr marL="0" indent="0">
              <a:buNone/>
            </a:pPr>
            <a:endParaRPr lang="en-US" sz="2800" dirty="0">
              <a:solidFill>
                <a:schemeClr val="tx1">
                  <a:lumMod val="50000"/>
                </a:schemeClr>
              </a:solidFill>
              <a:cs typeface="Times New Roman" pitchFamily="18" charset="0"/>
            </a:endParaRPr>
          </a:p>
          <a:p>
            <a:pPr marL="0" indent="0">
              <a:buNone/>
            </a:pPr>
            <a:r>
              <a:rPr lang="en-US" sz="2800" dirty="0" smtClean="0">
                <a:solidFill>
                  <a:schemeClr val="tx1">
                    <a:lumMod val="50000"/>
                  </a:schemeClr>
                </a:solidFill>
                <a:cs typeface="Times New Roman" pitchFamily="18" charset="0"/>
              </a:rPr>
              <a:t>Sale of loss assets</a:t>
            </a:r>
            <a:endParaRPr lang="en-US" sz="2800" dirty="0">
              <a:solidFill>
                <a:schemeClr val="tx1">
                  <a:lumMod val="50000"/>
                </a:schemeClr>
              </a:solidFill>
              <a:cs typeface="Times New Roman" pitchFamily="18" charset="0"/>
            </a:endParaRPr>
          </a:p>
        </p:txBody>
      </p:sp>
      <p:sp>
        <p:nvSpPr>
          <p:cNvPr id="5"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smtClean="0">
                <a:solidFill>
                  <a:schemeClr val="tx1">
                    <a:lumMod val="50000"/>
                  </a:schemeClr>
                </a:solidFill>
              </a:rPr>
              <a:t>Planning Options</a:t>
            </a:r>
            <a:endParaRPr lang="en-US" dirty="0"/>
          </a:p>
        </p:txBody>
      </p:sp>
    </p:spTree>
    <p:extLst>
      <p:ext uri="{BB962C8B-B14F-4D97-AF65-F5344CB8AC3E}">
        <p14:creationId xmlns:p14="http://schemas.microsoft.com/office/powerpoint/2010/main" val="3585691374"/>
      </p:ext>
    </p:extLst>
  </p:cSld>
  <p:clrMapOvr>
    <a:masterClrMapping/>
  </p:clrMapOvr>
  <mc:AlternateContent xmlns:mc="http://schemas.openxmlformats.org/markup-compatibility/2006" xmlns:p14="http://schemas.microsoft.com/office/powerpoint/2010/main">
    <mc:Choice Requires="p14">
      <p:transition p14:dur="0"/>
    </mc:Choice>
    <mc:Fallback>
      <p:transition/>
    </mc:Fallback>
  </mc:AlternateContent>
  <p:timing>
    <p:tnLst>
      <p:par>
        <p:cTn id="1" dur="indefinite" restart="never" nodeType="tmRoot"/>
      </p:par>
    </p:tnLst>
  </p:timing>
</p:sld>
</file>

<file path=ppt/slides/slide3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2766218"/>
            <a:ext cx="10515600" cy="1325563"/>
          </a:xfrm>
        </p:spPr>
        <p:txBody>
          <a:bodyPr>
            <a:normAutofit/>
          </a:bodyPr>
          <a:lstStyle/>
          <a:p>
            <a:pPr algn="ctr"/>
            <a:r>
              <a:rPr lang="en-US" b="1" dirty="0">
                <a:solidFill>
                  <a:schemeClr val="tx1">
                    <a:lumMod val="50000"/>
                  </a:schemeClr>
                </a:solidFill>
              </a:rPr>
              <a:t>Conservation Easements:  </a:t>
            </a:r>
            <a:br>
              <a:rPr lang="en-US" b="1" dirty="0">
                <a:solidFill>
                  <a:schemeClr val="tx1">
                    <a:lumMod val="50000"/>
                  </a:schemeClr>
                </a:solidFill>
              </a:rPr>
            </a:br>
            <a:r>
              <a:rPr lang="en-US" b="1" dirty="0">
                <a:solidFill>
                  <a:schemeClr val="tx1">
                    <a:lumMod val="50000"/>
                  </a:schemeClr>
                </a:solidFill>
              </a:rPr>
              <a:t>A Planning </a:t>
            </a:r>
            <a:r>
              <a:rPr lang="en-US" b="1" dirty="0" smtClean="0">
                <a:solidFill>
                  <a:schemeClr val="tx1">
                    <a:lumMod val="50000"/>
                  </a:schemeClr>
                </a:solidFill>
              </a:rPr>
              <a:t>Opportunity</a:t>
            </a:r>
            <a:endParaRPr lang="en-US" dirty="0"/>
          </a:p>
        </p:txBody>
      </p:sp>
    </p:spTree>
    <p:extLst>
      <p:ext uri="{BB962C8B-B14F-4D97-AF65-F5344CB8AC3E}">
        <p14:creationId xmlns:p14="http://schemas.microsoft.com/office/powerpoint/2010/main" val="1369768665"/>
      </p:ext>
    </p:extLst>
  </p:cSld>
  <p:clrMapOvr>
    <a:masterClrMapping/>
  </p:clrMapOvr>
  <p:timing>
    <p:tnLst>
      <p:par>
        <p:cTn id="1" dur="indefinite" restart="never" nodeType="tmRoot"/>
      </p:par>
    </p:tnLst>
  </p:timing>
</p:sld>
</file>

<file path=ppt/slides/slide3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5" name="Title 1"/>
          <p:cNvSpPr>
            <a:spLocks noGrp="1"/>
          </p:cNvSpPr>
          <p:nvPr>
            <p:ph type="title"/>
          </p:nvPr>
        </p:nvSpPr>
        <p:spPr>
          <a:xfrm>
            <a:off x="282258" y="2856865"/>
            <a:ext cx="11567160" cy="1112519"/>
          </a:xfrm>
        </p:spPr>
        <p:txBody>
          <a:bodyPr>
            <a:normAutofit/>
          </a:bodyPr>
          <a:lstStyle/>
          <a:p>
            <a:pPr algn="ctr"/>
            <a:r>
              <a:rPr lang="en-US" dirty="0" smtClean="0">
                <a:solidFill>
                  <a:schemeClr val="tx1">
                    <a:lumMod val="50000"/>
                  </a:schemeClr>
                </a:solidFill>
                <a:latin typeface="+mn-lt"/>
                <a:ea typeface="Times New Roman"/>
              </a:rPr>
              <a:t>Income Tax Consequences:  Sales of Easements</a:t>
            </a:r>
            <a:endParaRPr lang="en-US" dirty="0">
              <a:solidFill>
                <a:schemeClr val="tx1">
                  <a:lumMod val="50000"/>
                </a:schemeClr>
              </a:solidFill>
              <a:latin typeface="+mn-lt"/>
            </a:endParaRPr>
          </a:p>
        </p:txBody>
      </p:sp>
    </p:spTree>
    <p:extLst>
      <p:ext uri="{BB962C8B-B14F-4D97-AF65-F5344CB8AC3E}">
        <p14:creationId xmlns:p14="http://schemas.microsoft.com/office/powerpoint/2010/main" val="2074562480"/>
      </p:ext>
    </p:extLst>
  </p:cSld>
  <p:clrMapOvr>
    <a:masterClrMapping/>
  </p:clrMapOvr>
  <p:timing>
    <p:tnLst>
      <p:par>
        <p:cTn id="1" dur="indefinite" restart="never" nodeType="tmRoot"/>
      </p:par>
    </p:tnLst>
  </p:timing>
</p:sld>
</file>

<file path=ppt/slides/slide3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282258" y="2856865"/>
            <a:ext cx="11567160" cy="1112519"/>
          </a:xfrm>
        </p:spPr>
        <p:txBody>
          <a:bodyPr>
            <a:normAutofit/>
          </a:bodyPr>
          <a:lstStyle/>
          <a:p>
            <a:pPr algn="ctr"/>
            <a:r>
              <a:rPr lang="en-US" dirty="0" smtClean="0">
                <a:solidFill>
                  <a:schemeClr val="tx1">
                    <a:lumMod val="50000"/>
                  </a:schemeClr>
                </a:solidFill>
                <a:latin typeface="+mn-lt"/>
                <a:ea typeface="Times New Roman"/>
              </a:rPr>
              <a:t>Threat of condemnation?</a:t>
            </a:r>
            <a:endParaRPr lang="en-US" dirty="0">
              <a:solidFill>
                <a:schemeClr val="tx1">
                  <a:lumMod val="50000"/>
                </a:schemeClr>
              </a:solidFill>
              <a:latin typeface="+mn-lt"/>
            </a:endParaRPr>
          </a:p>
        </p:txBody>
      </p:sp>
    </p:spTree>
    <p:extLst>
      <p:ext uri="{BB962C8B-B14F-4D97-AF65-F5344CB8AC3E}">
        <p14:creationId xmlns:p14="http://schemas.microsoft.com/office/powerpoint/2010/main" val="3416797455"/>
      </p:ext>
    </p:extLst>
  </p:cSld>
  <p:clrMapOvr>
    <a:masterClrMapping/>
  </p:clrMapOvr>
  <p:timing>
    <p:tnLst>
      <p:par>
        <p:cTn id="1" dur="indefinite" restart="never" nodeType="tmRoot"/>
      </p:par>
    </p:tnLst>
  </p:timing>
</p:sld>
</file>

<file path=ppt/slides/slide3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693738" y="2750343"/>
            <a:ext cx="10744200" cy="1325563"/>
          </a:xfrm>
        </p:spPr>
        <p:txBody>
          <a:bodyPr>
            <a:normAutofit/>
          </a:bodyPr>
          <a:lstStyle/>
          <a:p>
            <a:pPr algn="ctr"/>
            <a:r>
              <a:rPr lang="en-US" dirty="0" smtClean="0">
                <a:solidFill>
                  <a:schemeClr val="tx1">
                    <a:lumMod val="50000"/>
                  </a:schemeClr>
                </a:solidFill>
                <a:latin typeface="+mn-lt"/>
                <a:ea typeface="Times New Roman"/>
              </a:rPr>
              <a:t>Estate Tax Planning Opportunities</a:t>
            </a:r>
            <a:endParaRPr lang="en-US" dirty="0">
              <a:solidFill>
                <a:schemeClr val="tx1">
                  <a:lumMod val="50000"/>
                </a:schemeClr>
              </a:solidFill>
              <a:latin typeface="+mn-lt"/>
            </a:endParaRPr>
          </a:p>
        </p:txBody>
      </p:sp>
    </p:spTree>
    <p:extLst>
      <p:ext uri="{BB962C8B-B14F-4D97-AF65-F5344CB8AC3E}">
        <p14:creationId xmlns:p14="http://schemas.microsoft.com/office/powerpoint/2010/main" val="512830137"/>
      </p:ext>
    </p:extLst>
  </p:cSld>
  <p:clrMapOvr>
    <a:masterClrMapping/>
  </p:clrMapOvr>
  <p:timing>
    <p:tnLst>
      <p:par>
        <p:cTn id="1" dur="indefinite" restart="never" nodeType="tmRoot"/>
      </p:par>
    </p:tnLst>
  </p:timing>
</p:sld>
</file>

<file path=ppt/slides/slide3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3042744" y="5257800"/>
            <a:ext cx="8438055" cy="1143000"/>
          </a:xfrm>
        </p:spPr>
        <p:txBody>
          <a:bodyPr>
            <a:normAutofit/>
          </a:bodyPr>
          <a:lstStyle/>
          <a:p>
            <a:r>
              <a:rPr lang="en-US" sz="6000" dirty="0" smtClean="0">
                <a:solidFill>
                  <a:srgbClr val="FF0000"/>
                </a:solidFill>
              </a:rPr>
              <a:t>GET STARTED NOW!</a:t>
            </a:r>
            <a:endParaRPr lang="en-US" sz="6000" dirty="0">
              <a:solidFill>
                <a:srgbClr val="FF0000"/>
              </a:solidFill>
            </a:endParaRPr>
          </a:p>
        </p:txBody>
      </p:sp>
      <p:sp>
        <p:nvSpPr>
          <p:cNvPr id="3" name="Content Placeholder 2"/>
          <p:cNvSpPr>
            <a:spLocks noGrp="1"/>
          </p:cNvSpPr>
          <p:nvPr>
            <p:ph sz="half" idx="1"/>
          </p:nvPr>
        </p:nvSpPr>
        <p:spPr>
          <a:xfrm>
            <a:off x="609600" y="1752601"/>
            <a:ext cx="5384800" cy="2590800"/>
          </a:xfrm>
        </p:spPr>
        <p:txBody>
          <a:bodyPr>
            <a:normAutofit/>
          </a:bodyPr>
          <a:lstStyle/>
          <a:p>
            <a:r>
              <a:rPr lang="en-US" dirty="0" smtClean="0">
                <a:solidFill>
                  <a:schemeClr val="tx1">
                    <a:lumMod val="50000"/>
                  </a:schemeClr>
                </a:solidFill>
              </a:rPr>
              <a:t>Minimize Taxes</a:t>
            </a:r>
          </a:p>
          <a:p>
            <a:r>
              <a:rPr lang="en-US" dirty="0" smtClean="0">
                <a:solidFill>
                  <a:schemeClr val="tx1">
                    <a:lumMod val="50000"/>
                  </a:schemeClr>
                </a:solidFill>
              </a:rPr>
              <a:t>Creditor/Divorce Protection</a:t>
            </a:r>
          </a:p>
          <a:p>
            <a:r>
              <a:rPr lang="en-US" dirty="0">
                <a:solidFill>
                  <a:schemeClr val="tx1">
                    <a:lumMod val="50000"/>
                  </a:schemeClr>
                </a:solidFill>
              </a:rPr>
              <a:t>Business </a:t>
            </a:r>
            <a:r>
              <a:rPr lang="en-US" dirty="0" smtClean="0">
                <a:solidFill>
                  <a:schemeClr val="tx1">
                    <a:lumMod val="50000"/>
                  </a:schemeClr>
                </a:solidFill>
              </a:rPr>
              <a:t>Continuity</a:t>
            </a:r>
          </a:p>
          <a:p>
            <a:r>
              <a:rPr lang="en-US" dirty="0">
                <a:solidFill>
                  <a:schemeClr val="tx1">
                    <a:lumMod val="50000"/>
                  </a:schemeClr>
                </a:solidFill>
              </a:rPr>
              <a:t>Preserve Value</a:t>
            </a:r>
          </a:p>
          <a:p>
            <a:endParaRPr lang="en-US" dirty="0">
              <a:solidFill>
                <a:schemeClr val="tx1">
                  <a:lumMod val="50000"/>
                </a:schemeClr>
              </a:solidFill>
            </a:endParaRPr>
          </a:p>
          <a:p>
            <a:pPr marL="0" indent="0">
              <a:buNone/>
            </a:pPr>
            <a:endParaRPr lang="en-US" dirty="0" smtClean="0">
              <a:solidFill>
                <a:schemeClr val="tx1">
                  <a:lumMod val="50000"/>
                </a:schemeClr>
              </a:solidFill>
            </a:endParaRPr>
          </a:p>
          <a:p>
            <a:endParaRPr lang="en-US" dirty="0" smtClean="0">
              <a:solidFill>
                <a:schemeClr val="tx1">
                  <a:lumMod val="50000"/>
                </a:schemeClr>
              </a:solidFill>
            </a:endParaRPr>
          </a:p>
          <a:p>
            <a:endParaRPr lang="en-US" dirty="0">
              <a:solidFill>
                <a:schemeClr val="tx1">
                  <a:lumMod val="50000"/>
                </a:schemeClr>
              </a:solidFill>
            </a:endParaRPr>
          </a:p>
        </p:txBody>
      </p:sp>
      <p:sp>
        <p:nvSpPr>
          <p:cNvPr id="6" name="Content Placeholder 5"/>
          <p:cNvSpPr>
            <a:spLocks noGrp="1"/>
          </p:cNvSpPr>
          <p:nvPr>
            <p:ph sz="half" idx="2"/>
          </p:nvPr>
        </p:nvSpPr>
        <p:spPr>
          <a:xfrm>
            <a:off x="6197600" y="1828801"/>
            <a:ext cx="5384800" cy="2438400"/>
          </a:xfrm>
        </p:spPr>
        <p:txBody>
          <a:bodyPr>
            <a:normAutofit/>
          </a:bodyPr>
          <a:lstStyle/>
          <a:p>
            <a:r>
              <a:rPr lang="en-US" dirty="0">
                <a:solidFill>
                  <a:schemeClr val="tx1">
                    <a:lumMod val="50000"/>
                  </a:schemeClr>
                </a:solidFill>
              </a:rPr>
              <a:t>Avoid &amp; Resolve Family Conflicts</a:t>
            </a:r>
          </a:p>
          <a:p>
            <a:r>
              <a:rPr lang="en-US" dirty="0" smtClean="0">
                <a:solidFill>
                  <a:schemeClr val="tx1">
                    <a:lumMod val="50000"/>
                  </a:schemeClr>
                </a:solidFill>
              </a:rPr>
              <a:t>Define Management</a:t>
            </a:r>
          </a:p>
          <a:p>
            <a:pPr marL="0" indent="0">
              <a:buNone/>
            </a:pPr>
            <a:endParaRPr lang="en-US" dirty="0" smtClean="0">
              <a:solidFill>
                <a:schemeClr val="tx1">
                  <a:lumMod val="50000"/>
                </a:schemeClr>
              </a:solidFill>
            </a:endParaRPr>
          </a:p>
        </p:txBody>
      </p:sp>
      <p:sp>
        <p:nvSpPr>
          <p:cNvPr id="5" name="Title 1"/>
          <p:cNvSpPr txBox="1">
            <a:spLocks/>
          </p:cNvSpPr>
          <p:nvPr/>
        </p:nvSpPr>
        <p:spPr>
          <a:xfrm>
            <a:off x="406400" y="304800"/>
            <a:ext cx="113792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lvl="1" algn="ctr" rtl="0">
              <a:spcBef>
                <a:spcPct val="0"/>
              </a:spcBef>
            </a:pPr>
            <a:r>
              <a:rPr lang="en-US" sz="4000" kern="0" dirty="0" smtClean="0">
                <a:solidFill>
                  <a:schemeClr val="tx1">
                    <a:lumMod val="50000"/>
                  </a:schemeClr>
                </a:solidFill>
              </a:rPr>
              <a:t>Why is Succession Planning Important?</a:t>
            </a:r>
            <a:r>
              <a:rPr lang="en-US" kern="0" dirty="0" smtClean="0">
                <a:solidFill>
                  <a:schemeClr val="tx1">
                    <a:lumMod val="50000"/>
                  </a:schemeClr>
                </a:solidFill>
              </a:rPr>
              <a:t/>
            </a:r>
            <a:br>
              <a:rPr lang="en-US" kern="0" dirty="0" smtClean="0">
                <a:solidFill>
                  <a:schemeClr val="tx1">
                    <a:lumMod val="50000"/>
                  </a:schemeClr>
                </a:solidFill>
              </a:rPr>
            </a:br>
            <a:endParaRPr lang="en-US" kern="0" dirty="0">
              <a:solidFill>
                <a:schemeClr val="tx1">
                  <a:lumMod val="50000"/>
                </a:schemeClr>
              </a:solidFill>
            </a:endParaRPr>
          </a:p>
        </p:txBody>
      </p:sp>
      <p:sp>
        <p:nvSpPr>
          <p:cNvPr id="8" name="Title 1"/>
          <p:cNvSpPr txBox="1">
            <a:spLocks/>
          </p:cNvSpPr>
          <p:nvPr/>
        </p:nvSpPr>
        <p:spPr>
          <a:xfrm>
            <a:off x="614439" y="4234543"/>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800" dirty="0">
              <a:solidFill>
                <a:schemeClr val="tx1">
                  <a:lumMod val="50000"/>
                </a:schemeClr>
              </a:solidFill>
            </a:endParaRPr>
          </a:p>
        </p:txBody>
      </p:sp>
      <p:sp>
        <p:nvSpPr>
          <p:cNvPr id="9" name="Title 1"/>
          <p:cNvSpPr txBox="1">
            <a:spLocks/>
          </p:cNvSpPr>
          <p:nvPr/>
        </p:nvSpPr>
        <p:spPr>
          <a:xfrm>
            <a:off x="614439" y="4230914"/>
            <a:ext cx="10972800" cy="1143000"/>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solidFill>
                  <a:schemeClr val="tx1">
                    <a:lumMod val="50000"/>
                  </a:schemeClr>
                </a:solidFill>
              </a:rPr>
              <a:t>With proper planning, your business can be one of the few that survive to future generations</a:t>
            </a:r>
            <a:endParaRPr lang="en-US" sz="6000" dirty="0">
              <a:solidFill>
                <a:schemeClr val="tx1">
                  <a:lumMod val="50000"/>
                </a:schemeClr>
              </a:solidFill>
            </a:endParaRPr>
          </a:p>
        </p:txBody>
      </p:sp>
    </p:spTree>
    <p:extLst>
      <p:ext uri="{BB962C8B-B14F-4D97-AF65-F5344CB8AC3E}">
        <p14:creationId xmlns:p14="http://schemas.microsoft.com/office/powerpoint/2010/main" val="190169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400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2" presetClass="entr" presetSubtype="1" fill="hold" grpId="0" nodeType="afterEffect" nodePh="1">
                                  <p:stCondLst>
                                    <p:cond delay="4000"/>
                                  </p:stCondLst>
                                  <p:endCondLst>
                                    <p:cond evt="begin" delay="0">
                                      <p:tn val="10"/>
                                    </p:cond>
                                  </p:end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1000" fill="hold"/>
                                        <p:tgtEl>
                                          <p:spTgt spid="8"/>
                                        </p:tgtEl>
                                        <p:attrNameLst>
                                          <p:attrName>ppt_x</p:attrName>
                                        </p:attrNameLst>
                                      </p:cBhvr>
                                      <p:tavLst>
                                        <p:tav tm="0">
                                          <p:val>
                                            <p:strVal val="#ppt_x"/>
                                          </p:val>
                                        </p:tav>
                                        <p:tav tm="100000">
                                          <p:val>
                                            <p:strVal val="#ppt_x"/>
                                          </p:val>
                                        </p:tav>
                                      </p:tavLst>
                                    </p:anim>
                                    <p:anim calcmode="lin" valueType="num">
                                      <p:cBhvr additive="base">
                                        <p:cTn id="13" dur="10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3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Rectangle 1"/>
          <p:cNvSpPr/>
          <p:nvPr/>
        </p:nvSpPr>
        <p:spPr>
          <a:xfrm>
            <a:off x="3048000" y="2474893"/>
            <a:ext cx="6096000" cy="3083921"/>
          </a:xfrm>
          <a:prstGeom prst="rect">
            <a:avLst/>
          </a:prstGeom>
        </p:spPr>
        <p:txBody>
          <a:bodyPr>
            <a:spAutoFit/>
          </a:bodyPr>
          <a:lstStyle/>
          <a:p>
            <a:pPr>
              <a:lnSpc>
                <a:spcPct val="90000"/>
              </a:lnSpc>
              <a:spcBef>
                <a:spcPct val="0"/>
              </a:spcBef>
            </a:pPr>
            <a:r>
              <a:rPr lang="en-US" sz="2400" dirty="0">
                <a:solidFill>
                  <a:schemeClr val="tx1">
                    <a:lumMod val="50000"/>
                  </a:schemeClr>
                </a:solidFill>
                <a:ea typeface="+mj-ea"/>
                <a:cs typeface="+mj-cs"/>
              </a:rPr>
              <a:t>Questions?</a:t>
            </a:r>
            <a:br>
              <a:rPr lang="en-US" sz="2400" dirty="0">
                <a:solidFill>
                  <a:schemeClr val="tx1">
                    <a:lumMod val="50000"/>
                  </a:schemeClr>
                </a:solidFill>
                <a:ea typeface="+mj-ea"/>
                <a:cs typeface="+mj-cs"/>
              </a:rPr>
            </a:br>
            <a:r>
              <a:rPr lang="en-US" sz="2400" dirty="0">
                <a:solidFill>
                  <a:schemeClr val="tx1">
                    <a:lumMod val="50000"/>
                  </a:schemeClr>
                </a:solidFill>
                <a:ea typeface="+mj-ea"/>
                <a:cs typeface="+mj-cs"/>
              </a:rPr>
              <a:t/>
            </a:r>
            <a:br>
              <a:rPr lang="en-US" sz="2400" dirty="0">
                <a:solidFill>
                  <a:schemeClr val="tx1">
                    <a:lumMod val="50000"/>
                  </a:schemeClr>
                </a:solidFill>
                <a:ea typeface="+mj-ea"/>
                <a:cs typeface="+mj-cs"/>
              </a:rPr>
            </a:br>
            <a:r>
              <a:rPr lang="en-US" sz="2400" dirty="0">
                <a:solidFill>
                  <a:schemeClr val="tx1">
                    <a:lumMod val="50000"/>
                  </a:schemeClr>
                </a:solidFill>
                <a:ea typeface="+mj-ea"/>
                <a:cs typeface="+mj-cs"/>
              </a:rPr>
              <a:t/>
            </a:r>
            <a:br>
              <a:rPr lang="en-US" sz="2400" dirty="0">
                <a:solidFill>
                  <a:schemeClr val="tx1">
                    <a:lumMod val="50000"/>
                  </a:schemeClr>
                </a:solidFill>
                <a:ea typeface="+mj-ea"/>
                <a:cs typeface="+mj-cs"/>
              </a:rPr>
            </a:br>
            <a:r>
              <a:rPr lang="en-US" sz="2400" dirty="0" smtClean="0">
                <a:solidFill>
                  <a:schemeClr val="tx1">
                    <a:lumMod val="50000"/>
                  </a:schemeClr>
                </a:solidFill>
                <a:ea typeface="+mj-ea"/>
                <a:cs typeface="+mj-cs"/>
              </a:rPr>
              <a:t>bgould@deanmead.com   @</a:t>
            </a:r>
            <a:r>
              <a:rPr lang="en-US" sz="2400" dirty="0" err="1">
                <a:solidFill>
                  <a:schemeClr val="tx1">
                    <a:lumMod val="50000"/>
                  </a:schemeClr>
                </a:solidFill>
                <a:ea typeface="+mj-ea"/>
                <a:cs typeface="+mj-cs"/>
              </a:rPr>
              <a:t>GouldonTax</a:t>
            </a:r>
            <a:endParaRPr lang="en-US" sz="2400" dirty="0">
              <a:solidFill>
                <a:schemeClr val="tx1">
                  <a:lumMod val="50000"/>
                </a:schemeClr>
              </a:solidFill>
              <a:ea typeface="+mj-ea"/>
              <a:cs typeface="+mj-cs"/>
            </a:endParaRPr>
          </a:p>
          <a:p>
            <a:pPr>
              <a:lnSpc>
                <a:spcPct val="90000"/>
              </a:lnSpc>
              <a:spcBef>
                <a:spcPct val="0"/>
              </a:spcBef>
            </a:pPr>
            <a:r>
              <a:rPr lang="en-US" sz="2400" dirty="0">
                <a:solidFill>
                  <a:schemeClr val="tx1">
                    <a:lumMod val="50000"/>
                  </a:schemeClr>
                </a:solidFill>
                <a:ea typeface="+mj-ea"/>
                <a:cs typeface="+mj-cs"/>
              </a:rPr>
              <a:t/>
            </a:r>
            <a:br>
              <a:rPr lang="en-US" sz="2400" dirty="0">
                <a:solidFill>
                  <a:schemeClr val="tx1">
                    <a:lumMod val="50000"/>
                  </a:schemeClr>
                </a:solidFill>
                <a:ea typeface="+mj-ea"/>
                <a:cs typeface="+mj-cs"/>
              </a:rPr>
            </a:br>
            <a:r>
              <a:rPr lang="en-US" sz="2400" dirty="0" smtClean="0">
                <a:solidFill>
                  <a:schemeClr val="tx1">
                    <a:lumMod val="50000"/>
                  </a:schemeClr>
                </a:solidFill>
                <a:ea typeface="+mj-ea"/>
                <a:cs typeface="+mj-cs"/>
              </a:rPr>
              <a:t>dapfelbaum@deanmead.com</a:t>
            </a:r>
          </a:p>
          <a:p>
            <a:pPr>
              <a:lnSpc>
                <a:spcPct val="90000"/>
              </a:lnSpc>
              <a:spcBef>
                <a:spcPct val="0"/>
              </a:spcBef>
            </a:pPr>
            <a:r>
              <a:rPr lang="en-US" sz="2400" dirty="0">
                <a:solidFill>
                  <a:schemeClr val="tx1">
                    <a:lumMod val="50000"/>
                  </a:schemeClr>
                </a:solidFill>
                <a:ea typeface="+mj-ea"/>
                <a:cs typeface="+mj-cs"/>
              </a:rPr>
              <a:t/>
            </a:r>
            <a:br>
              <a:rPr lang="en-US" sz="2400" dirty="0">
                <a:solidFill>
                  <a:schemeClr val="tx1">
                    <a:lumMod val="50000"/>
                  </a:schemeClr>
                </a:solidFill>
                <a:ea typeface="+mj-ea"/>
                <a:cs typeface="+mj-cs"/>
              </a:rPr>
            </a:br>
            <a:r>
              <a:rPr lang="en-US" sz="2400" dirty="0" smtClean="0">
                <a:solidFill>
                  <a:schemeClr val="tx1">
                    <a:lumMod val="50000"/>
                  </a:schemeClr>
                </a:solidFill>
                <a:ea typeface="+mj-ea"/>
                <a:cs typeface="+mj-cs"/>
              </a:rPr>
              <a:t>772.464.7700</a:t>
            </a:r>
          </a:p>
          <a:p>
            <a:pPr>
              <a:lnSpc>
                <a:spcPct val="90000"/>
              </a:lnSpc>
              <a:spcBef>
                <a:spcPct val="0"/>
              </a:spcBef>
            </a:pPr>
            <a:endParaRPr lang="en-US" sz="2400" dirty="0">
              <a:solidFill>
                <a:schemeClr val="tx1">
                  <a:lumMod val="50000"/>
                </a:schemeClr>
              </a:solidFill>
              <a:latin typeface="Book Antiqua" pitchFamily="18" charset="0"/>
              <a:ea typeface="+mj-ea"/>
              <a:cs typeface="+mj-cs"/>
            </a:endParaRPr>
          </a:p>
        </p:txBody>
      </p:sp>
    </p:spTree>
    <p:extLst>
      <p:ext uri="{BB962C8B-B14F-4D97-AF65-F5344CB8AC3E}">
        <p14:creationId xmlns:p14="http://schemas.microsoft.com/office/powerpoint/2010/main" val="2267033599"/>
      </p:ext>
    </p:extLst>
  </p:cSld>
  <p:clrMapOvr>
    <a:masterClrMapping/>
  </p:clrMapOvr>
  <p:timing>
    <p:tnLst>
      <p:par>
        <p:cTn id="1" dur="indefinite" restart="never" nodeType="tmRoot"/>
      </p:par>
    </p:tnLst>
  </p:timing>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lumMod val="50000"/>
                  </a:schemeClr>
                </a:solidFill>
              </a:rPr>
              <a:t>Why is Succession Planning Important?</a:t>
            </a:r>
            <a:endParaRPr lang="en-US" dirty="0">
              <a:solidFill>
                <a:schemeClr val="tx1">
                  <a:lumMod val="50000"/>
                </a:schemeClr>
              </a:solidFill>
            </a:endParaRPr>
          </a:p>
        </p:txBody>
      </p:sp>
      <p:sp>
        <p:nvSpPr>
          <p:cNvPr id="3" name="Content Placeholder 2"/>
          <p:cNvSpPr>
            <a:spLocks noGrp="1"/>
          </p:cNvSpPr>
          <p:nvPr>
            <p:ph idx="1"/>
          </p:nvPr>
        </p:nvSpPr>
        <p:spPr>
          <a:xfrm>
            <a:off x="914400" y="1600201"/>
            <a:ext cx="10736316" cy="4525963"/>
          </a:xfrm>
        </p:spPr>
        <p:txBody>
          <a:bodyPr>
            <a:normAutofit/>
          </a:bodyPr>
          <a:lstStyle/>
          <a:p>
            <a:pPr marL="0" indent="0">
              <a:buNone/>
            </a:pPr>
            <a:r>
              <a:rPr lang="en-US" dirty="0">
                <a:solidFill>
                  <a:schemeClr val="tx1">
                    <a:lumMod val="50000"/>
                  </a:schemeClr>
                </a:solidFill>
              </a:rPr>
              <a:t>70% of U.S. farm land will be transferred in the next 20 </a:t>
            </a:r>
            <a:r>
              <a:rPr lang="en-US" dirty="0" smtClean="0">
                <a:solidFill>
                  <a:schemeClr val="tx1">
                    <a:lumMod val="50000"/>
                  </a:schemeClr>
                </a:solidFill>
              </a:rPr>
              <a:t>years</a:t>
            </a:r>
          </a:p>
          <a:p>
            <a:pPr marL="0" indent="0">
              <a:buNone/>
            </a:pPr>
            <a:endParaRPr lang="en-US" dirty="0">
              <a:solidFill>
                <a:schemeClr val="tx1">
                  <a:lumMod val="50000"/>
                </a:schemeClr>
              </a:solidFill>
            </a:endParaRPr>
          </a:p>
          <a:p>
            <a:pPr marL="0" indent="0">
              <a:buNone/>
            </a:pPr>
            <a:r>
              <a:rPr lang="en-US" dirty="0" smtClean="0">
                <a:solidFill>
                  <a:schemeClr val="tx1">
                    <a:lumMod val="50000"/>
                  </a:schemeClr>
                </a:solidFill>
              </a:rPr>
              <a:t>&gt;1/3 of family businesses survive to the 2</a:t>
            </a:r>
            <a:r>
              <a:rPr lang="en-US" baseline="30000" dirty="0" smtClean="0">
                <a:solidFill>
                  <a:schemeClr val="tx1">
                    <a:lumMod val="50000"/>
                  </a:schemeClr>
                </a:solidFill>
              </a:rPr>
              <a:t>nd</a:t>
            </a:r>
            <a:r>
              <a:rPr lang="en-US" dirty="0" smtClean="0">
                <a:solidFill>
                  <a:schemeClr val="tx1">
                    <a:lumMod val="50000"/>
                  </a:schemeClr>
                </a:solidFill>
              </a:rPr>
              <a:t> generation </a:t>
            </a:r>
          </a:p>
          <a:p>
            <a:pPr marL="0" indent="0">
              <a:buNone/>
            </a:pPr>
            <a:r>
              <a:rPr lang="en-US" dirty="0" smtClean="0">
                <a:solidFill>
                  <a:schemeClr val="tx1">
                    <a:lumMod val="50000"/>
                  </a:schemeClr>
                </a:solidFill>
              </a:rPr>
              <a:t>&gt;1/2 of those survive to the 3</a:t>
            </a:r>
            <a:r>
              <a:rPr lang="en-US" baseline="30000" dirty="0" smtClean="0">
                <a:solidFill>
                  <a:schemeClr val="tx1">
                    <a:lumMod val="50000"/>
                  </a:schemeClr>
                </a:solidFill>
              </a:rPr>
              <a:t>rd</a:t>
            </a:r>
            <a:r>
              <a:rPr lang="en-US" dirty="0" smtClean="0">
                <a:solidFill>
                  <a:schemeClr val="tx1">
                    <a:lumMod val="50000"/>
                  </a:schemeClr>
                </a:solidFill>
              </a:rPr>
              <a:t> generation</a:t>
            </a:r>
          </a:p>
          <a:p>
            <a:pPr marL="0" indent="0">
              <a:buNone/>
            </a:pPr>
            <a:endParaRPr lang="en-US" dirty="0" smtClean="0">
              <a:solidFill>
                <a:schemeClr val="tx1">
                  <a:lumMod val="50000"/>
                </a:schemeClr>
              </a:solidFill>
            </a:endParaRPr>
          </a:p>
          <a:p>
            <a:pPr marL="0" indent="0">
              <a:buNone/>
            </a:pPr>
            <a:r>
              <a:rPr lang="en-US" dirty="0" smtClean="0">
                <a:solidFill>
                  <a:schemeClr val="tx1">
                    <a:lumMod val="50000"/>
                  </a:schemeClr>
                </a:solidFill>
              </a:rPr>
              <a:t>80% of </a:t>
            </a:r>
            <a:r>
              <a:rPr lang="en-US" dirty="0" err="1" smtClean="0">
                <a:solidFill>
                  <a:schemeClr val="tx1">
                    <a:lumMod val="50000"/>
                  </a:schemeClr>
                </a:solidFill>
              </a:rPr>
              <a:t>ag</a:t>
            </a:r>
            <a:r>
              <a:rPr lang="en-US" dirty="0" smtClean="0">
                <a:solidFill>
                  <a:schemeClr val="tx1">
                    <a:lumMod val="50000"/>
                  </a:schemeClr>
                </a:solidFill>
              </a:rPr>
              <a:t> owners plan </a:t>
            </a:r>
          </a:p>
          <a:p>
            <a:pPr marL="0" indent="0">
              <a:buNone/>
            </a:pPr>
            <a:r>
              <a:rPr lang="en-US" dirty="0" smtClean="0">
                <a:solidFill>
                  <a:schemeClr val="tx1">
                    <a:lumMod val="50000"/>
                  </a:schemeClr>
                </a:solidFill>
              </a:rPr>
              <a:t>&gt;20% lacked confidence</a:t>
            </a:r>
          </a:p>
          <a:p>
            <a:endParaRPr lang="en-US" dirty="0" smtClean="0">
              <a:solidFill>
                <a:schemeClr val="tx1">
                  <a:lumMod val="50000"/>
                </a:schemeClr>
              </a:solidFill>
            </a:endParaRPr>
          </a:p>
          <a:p>
            <a:endParaRPr lang="en-US" dirty="0">
              <a:solidFill>
                <a:schemeClr val="tx1">
                  <a:lumMod val="50000"/>
                </a:schemeClr>
              </a:solidFill>
            </a:endParaRPr>
          </a:p>
        </p:txBody>
      </p:sp>
    </p:spTree>
    <p:extLst>
      <p:ext uri="{BB962C8B-B14F-4D97-AF65-F5344CB8AC3E}">
        <p14:creationId xmlns:p14="http://schemas.microsoft.com/office/powerpoint/2010/main" val="2140811521"/>
      </p:ext>
    </p:extLst>
  </p:cSld>
  <p:clrMapOvr>
    <a:masterClrMapping/>
  </p:clrMapOvr>
  <p:timing>
    <p:tnLst>
      <p:par>
        <p:cTn id="1" dur="indefinite" restart="never" nodeType="tmRoot"/>
      </p:par>
    </p:tnLst>
  </p:timing>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841248" y="365760"/>
            <a:ext cx="10515600" cy="1325880"/>
          </a:xfrm>
        </p:spPr>
        <p:txBody>
          <a:bodyPr>
            <a:normAutofit fontScale="90000"/>
          </a:bodyPr>
          <a:lstStyle/>
          <a:p>
            <a:r>
              <a:rPr lang="en-US" sz="4900" dirty="0" smtClean="0">
                <a:solidFill>
                  <a:schemeClr val="tx1">
                    <a:lumMod val="50000"/>
                  </a:schemeClr>
                </a:solidFill>
              </a:rPr>
              <a:t>Transition of Management, Ownership &amp; Control</a:t>
            </a:r>
            <a:r>
              <a:rPr lang="en-US" dirty="0" smtClean="0">
                <a:solidFill>
                  <a:schemeClr val="tx1">
                    <a:lumMod val="50000"/>
                  </a:schemeClr>
                </a:solidFill>
              </a:rPr>
              <a:t/>
            </a:r>
            <a:br>
              <a:rPr lang="en-US" dirty="0" smtClean="0">
                <a:solidFill>
                  <a:schemeClr val="tx1">
                    <a:lumMod val="50000"/>
                  </a:schemeClr>
                </a:solidFill>
              </a:rPr>
            </a:br>
            <a:endParaRPr lang="en-US" sz="2200" dirty="0">
              <a:solidFill>
                <a:schemeClr val="tx1">
                  <a:lumMod val="50000"/>
                </a:schemeClr>
              </a:solidFill>
            </a:endParaRPr>
          </a:p>
        </p:txBody>
      </p:sp>
      <p:sp>
        <p:nvSpPr>
          <p:cNvPr id="3" name="Content Placeholder 2"/>
          <p:cNvSpPr>
            <a:spLocks noGrp="1"/>
          </p:cNvSpPr>
          <p:nvPr>
            <p:ph idx="1"/>
          </p:nvPr>
        </p:nvSpPr>
        <p:spPr/>
        <p:txBody>
          <a:bodyPr>
            <a:normAutofit/>
          </a:bodyPr>
          <a:lstStyle/>
          <a:p>
            <a:pPr marL="0" indent="0">
              <a:buNone/>
            </a:pPr>
            <a:r>
              <a:rPr lang="en-US" dirty="0" smtClean="0">
                <a:solidFill>
                  <a:schemeClr val="tx1">
                    <a:lumMod val="50000"/>
                  </a:schemeClr>
                </a:solidFill>
              </a:rPr>
              <a:t>Minimizing taxes</a:t>
            </a:r>
            <a:endParaRPr lang="en-US" dirty="0">
              <a:solidFill>
                <a:schemeClr val="tx1">
                  <a:lumMod val="50000"/>
                </a:schemeClr>
              </a:solidFill>
            </a:endParaRPr>
          </a:p>
          <a:p>
            <a:pPr marL="0" indent="0">
              <a:buNone/>
            </a:pPr>
            <a:endParaRPr lang="en-US" dirty="0" smtClean="0">
              <a:solidFill>
                <a:schemeClr val="tx1">
                  <a:lumMod val="50000"/>
                </a:schemeClr>
              </a:solidFill>
            </a:endParaRPr>
          </a:p>
          <a:p>
            <a:pPr marL="0" indent="0">
              <a:buNone/>
            </a:pPr>
            <a:r>
              <a:rPr lang="en-US" dirty="0" smtClean="0">
                <a:solidFill>
                  <a:schemeClr val="tx1">
                    <a:lumMod val="50000"/>
                  </a:schemeClr>
                </a:solidFill>
              </a:rPr>
              <a:t>Preserving ownership and control</a:t>
            </a:r>
          </a:p>
          <a:p>
            <a:pPr marL="0" indent="0">
              <a:buNone/>
            </a:pPr>
            <a:endParaRPr lang="en-US" dirty="0" smtClean="0">
              <a:solidFill>
                <a:schemeClr val="tx1">
                  <a:lumMod val="50000"/>
                </a:schemeClr>
              </a:solidFill>
            </a:endParaRPr>
          </a:p>
          <a:p>
            <a:pPr marL="0" indent="0">
              <a:buNone/>
            </a:pPr>
            <a:r>
              <a:rPr lang="en-US" dirty="0" smtClean="0">
                <a:solidFill>
                  <a:schemeClr val="tx1">
                    <a:lumMod val="50000"/>
                  </a:schemeClr>
                </a:solidFill>
              </a:rPr>
              <a:t>Maintaining </a:t>
            </a:r>
            <a:r>
              <a:rPr lang="en-US" dirty="0">
                <a:solidFill>
                  <a:schemeClr val="tx1">
                    <a:lumMod val="50000"/>
                  </a:schemeClr>
                </a:solidFill>
              </a:rPr>
              <a:t>financial </a:t>
            </a:r>
            <a:r>
              <a:rPr lang="en-US" dirty="0" smtClean="0">
                <a:solidFill>
                  <a:schemeClr val="tx1">
                    <a:lumMod val="50000"/>
                  </a:schemeClr>
                </a:solidFill>
              </a:rPr>
              <a:t>security</a:t>
            </a:r>
          </a:p>
          <a:p>
            <a:pPr marL="0" indent="0">
              <a:buNone/>
            </a:pPr>
            <a:endParaRPr lang="en-US" dirty="0" smtClean="0">
              <a:solidFill>
                <a:schemeClr val="tx1">
                  <a:lumMod val="50000"/>
                </a:schemeClr>
              </a:solidFill>
            </a:endParaRPr>
          </a:p>
          <a:p>
            <a:pPr marL="0" indent="0">
              <a:buNone/>
            </a:pPr>
            <a:r>
              <a:rPr lang="en-US" dirty="0" smtClean="0">
                <a:solidFill>
                  <a:schemeClr val="tx1">
                    <a:lumMod val="50000"/>
                  </a:schemeClr>
                </a:solidFill>
              </a:rPr>
              <a:t>Structuring management</a:t>
            </a:r>
            <a:endParaRPr lang="en-US" dirty="0">
              <a:solidFill>
                <a:schemeClr val="tx1">
                  <a:lumMod val="50000"/>
                </a:schemeClr>
              </a:solidFill>
            </a:endParaRPr>
          </a:p>
        </p:txBody>
      </p:sp>
    </p:spTree>
    <p:extLst>
      <p:ext uri="{BB962C8B-B14F-4D97-AF65-F5344CB8AC3E}">
        <p14:creationId xmlns:p14="http://schemas.microsoft.com/office/powerpoint/2010/main" val="961715015"/>
      </p:ext>
    </p:extLst>
  </p:cSld>
  <p:clrMapOvr>
    <a:masterClrMapping/>
  </p:clrMapOvr>
  <p:timing>
    <p:tnLst>
      <p:par>
        <p:cTn id="1" dur="indefinite" restart="never" nodeType="tmRoot"/>
      </p:par>
    </p:tnLst>
  </p:timing>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solidFill>
                  <a:schemeClr val="tx1">
                    <a:lumMod val="50000"/>
                  </a:schemeClr>
                </a:solidFill>
              </a:rPr>
              <a:t>Treating </a:t>
            </a:r>
            <a:r>
              <a:rPr lang="en-US" dirty="0">
                <a:solidFill>
                  <a:schemeClr val="tx1">
                    <a:lumMod val="50000"/>
                  </a:schemeClr>
                </a:solidFill>
              </a:rPr>
              <a:t>family </a:t>
            </a:r>
            <a:r>
              <a:rPr lang="en-US" dirty="0" smtClean="0">
                <a:solidFill>
                  <a:schemeClr val="tx1">
                    <a:lumMod val="50000"/>
                  </a:schemeClr>
                </a:solidFill>
              </a:rPr>
              <a:t>equitably </a:t>
            </a:r>
          </a:p>
          <a:p>
            <a:pPr marL="0" indent="0">
              <a:buNone/>
            </a:pPr>
            <a:endParaRPr lang="en-US" dirty="0">
              <a:solidFill>
                <a:schemeClr val="tx1">
                  <a:lumMod val="50000"/>
                </a:schemeClr>
              </a:solidFill>
            </a:endParaRPr>
          </a:p>
          <a:p>
            <a:pPr marL="0" indent="0">
              <a:buNone/>
            </a:pPr>
            <a:r>
              <a:rPr lang="en-US" dirty="0" smtClean="0">
                <a:solidFill>
                  <a:schemeClr val="tx1">
                    <a:lumMod val="50000"/>
                  </a:schemeClr>
                </a:solidFill>
              </a:rPr>
              <a:t>Managing conflicts</a:t>
            </a:r>
          </a:p>
          <a:p>
            <a:pPr marL="0" indent="0">
              <a:buNone/>
            </a:pPr>
            <a:endParaRPr lang="en-US" dirty="0">
              <a:solidFill>
                <a:schemeClr val="tx1">
                  <a:lumMod val="50000"/>
                </a:schemeClr>
              </a:solidFill>
            </a:endParaRPr>
          </a:p>
          <a:p>
            <a:pPr marL="0" indent="0">
              <a:buNone/>
            </a:pPr>
            <a:r>
              <a:rPr lang="en-US" dirty="0" smtClean="0">
                <a:solidFill>
                  <a:schemeClr val="tx1">
                    <a:lumMod val="50000"/>
                  </a:schemeClr>
                </a:solidFill>
              </a:rPr>
              <a:t>Maintaining flexibility</a:t>
            </a:r>
            <a:endParaRPr lang="en-US" dirty="0">
              <a:solidFill>
                <a:schemeClr val="tx1">
                  <a:lumMod val="50000"/>
                </a:schemeClr>
              </a:solidFill>
            </a:endParaRPr>
          </a:p>
        </p:txBody>
      </p:sp>
      <p:sp>
        <p:nvSpPr>
          <p:cNvPr id="6" name="Title 1"/>
          <p:cNvSpPr>
            <a:spLocks noGrp="1"/>
          </p:cNvSpPr>
          <p:nvPr>
            <p:ph type="title"/>
          </p:nvPr>
        </p:nvSpPr>
        <p:spPr>
          <a:xfrm>
            <a:off x="841248" y="365760"/>
            <a:ext cx="10515600" cy="1325880"/>
          </a:xfrm>
        </p:spPr>
        <p:txBody>
          <a:bodyPr>
            <a:normAutofit fontScale="90000"/>
          </a:bodyPr>
          <a:lstStyle/>
          <a:p>
            <a:r>
              <a:rPr lang="en-US" sz="4900" dirty="0" smtClean="0">
                <a:solidFill>
                  <a:schemeClr val="tx1">
                    <a:lumMod val="50000"/>
                  </a:schemeClr>
                </a:solidFill>
              </a:rPr>
              <a:t>Transition of Management, Ownership &amp; Control</a:t>
            </a:r>
            <a:r>
              <a:rPr lang="en-US" dirty="0" smtClean="0">
                <a:solidFill>
                  <a:schemeClr val="tx1">
                    <a:lumMod val="50000"/>
                  </a:schemeClr>
                </a:solidFill>
              </a:rPr>
              <a:t/>
            </a:r>
            <a:br>
              <a:rPr lang="en-US" dirty="0" smtClean="0">
                <a:solidFill>
                  <a:schemeClr val="tx1">
                    <a:lumMod val="50000"/>
                  </a:schemeClr>
                </a:solidFill>
              </a:rPr>
            </a:br>
            <a:endParaRPr lang="en-US" sz="2200" dirty="0">
              <a:solidFill>
                <a:schemeClr val="tx1">
                  <a:lumMod val="50000"/>
                </a:schemeClr>
              </a:solidFill>
            </a:endParaRPr>
          </a:p>
        </p:txBody>
      </p:sp>
    </p:spTree>
    <p:extLst>
      <p:ext uri="{BB962C8B-B14F-4D97-AF65-F5344CB8AC3E}">
        <p14:creationId xmlns:p14="http://schemas.microsoft.com/office/powerpoint/2010/main" val="2084163402"/>
      </p:ext>
    </p:extLst>
  </p:cSld>
  <p:clrMapOvr>
    <a:masterClrMapping/>
  </p:clrMapOvr>
  <p:timing>
    <p:tnLst>
      <p:par>
        <p:cTn id="1" dur="indefinite" restart="never" nodeType="tmRoot"/>
      </p:par>
    </p:tnLst>
  </p:timing>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9359"/>
            <a:ext cx="10515600" cy="1325563"/>
          </a:xfrm>
        </p:spPr>
        <p:txBody>
          <a:bodyPr>
            <a:normAutofit/>
          </a:bodyPr>
          <a:lstStyle/>
          <a:p>
            <a:r>
              <a:rPr lang="en-US" dirty="0" smtClean="0">
                <a:solidFill>
                  <a:schemeClr val="tx1">
                    <a:lumMod val="50000"/>
                  </a:schemeClr>
                </a:solidFill>
              </a:rPr>
              <a:t>Goals of Restructuring</a:t>
            </a:r>
            <a:endParaRPr lang="en-US" sz="3600" dirty="0">
              <a:solidFill>
                <a:schemeClr val="tx1">
                  <a:lumMod val="50000"/>
                </a:schemeClr>
              </a:solidFill>
            </a:endParaRPr>
          </a:p>
        </p:txBody>
      </p:sp>
      <p:sp>
        <p:nvSpPr>
          <p:cNvPr id="3" name="Content Placeholder 2"/>
          <p:cNvSpPr>
            <a:spLocks noGrp="1"/>
          </p:cNvSpPr>
          <p:nvPr>
            <p:ph idx="1"/>
          </p:nvPr>
        </p:nvSpPr>
        <p:spPr/>
        <p:txBody>
          <a:bodyPr>
            <a:normAutofit lnSpcReduction="10000"/>
          </a:bodyPr>
          <a:lstStyle/>
          <a:p>
            <a:pPr marL="0" indent="0">
              <a:buNone/>
            </a:pPr>
            <a:r>
              <a:rPr lang="en-US" sz="2600" dirty="0" smtClean="0">
                <a:solidFill>
                  <a:schemeClr val="tx1">
                    <a:lumMod val="50000"/>
                  </a:schemeClr>
                </a:solidFill>
              </a:rPr>
              <a:t>Framework for all future planning</a:t>
            </a:r>
          </a:p>
          <a:p>
            <a:pPr marL="0" indent="0">
              <a:buNone/>
            </a:pPr>
            <a:endParaRPr lang="en-US" sz="2600" dirty="0" smtClean="0">
              <a:solidFill>
                <a:schemeClr val="tx1">
                  <a:lumMod val="50000"/>
                </a:schemeClr>
              </a:solidFill>
            </a:endParaRPr>
          </a:p>
          <a:p>
            <a:pPr marL="0" indent="0">
              <a:buNone/>
            </a:pPr>
            <a:r>
              <a:rPr lang="en-US" sz="2600" dirty="0" smtClean="0">
                <a:solidFill>
                  <a:schemeClr val="tx1">
                    <a:lumMod val="50000"/>
                  </a:schemeClr>
                </a:solidFill>
              </a:rPr>
              <a:t>Establish management, ownership and control </a:t>
            </a:r>
          </a:p>
          <a:p>
            <a:pPr marL="0" indent="0">
              <a:buNone/>
            </a:pPr>
            <a:endParaRPr lang="en-US" sz="2600" dirty="0" smtClean="0">
              <a:solidFill>
                <a:schemeClr val="tx1">
                  <a:lumMod val="50000"/>
                </a:schemeClr>
              </a:solidFill>
            </a:endParaRPr>
          </a:p>
          <a:p>
            <a:pPr marL="0" indent="0">
              <a:buNone/>
            </a:pPr>
            <a:r>
              <a:rPr lang="en-US" sz="2600" dirty="0" smtClean="0">
                <a:solidFill>
                  <a:schemeClr val="tx1">
                    <a:lumMod val="50000"/>
                  </a:schemeClr>
                </a:solidFill>
              </a:rPr>
              <a:t>Mechanism to transfer growth</a:t>
            </a:r>
          </a:p>
          <a:p>
            <a:pPr marL="0" indent="0">
              <a:buNone/>
            </a:pPr>
            <a:endParaRPr lang="en-US" sz="2600" dirty="0" smtClean="0">
              <a:solidFill>
                <a:schemeClr val="tx1">
                  <a:lumMod val="50000"/>
                </a:schemeClr>
              </a:solidFill>
            </a:endParaRPr>
          </a:p>
          <a:p>
            <a:pPr marL="0" indent="0">
              <a:buNone/>
            </a:pPr>
            <a:r>
              <a:rPr lang="en-US" sz="2600" dirty="0" smtClean="0">
                <a:solidFill>
                  <a:schemeClr val="tx1">
                    <a:lumMod val="50000"/>
                  </a:schemeClr>
                </a:solidFill>
              </a:rPr>
              <a:t>Isolate operational liabilities</a:t>
            </a:r>
          </a:p>
          <a:p>
            <a:pPr marL="0" indent="0">
              <a:buNone/>
            </a:pPr>
            <a:endParaRPr lang="en-US" sz="2600" dirty="0" smtClean="0">
              <a:solidFill>
                <a:schemeClr val="tx1">
                  <a:lumMod val="50000"/>
                </a:schemeClr>
              </a:solidFill>
            </a:endParaRPr>
          </a:p>
          <a:p>
            <a:pPr marL="0" indent="0">
              <a:buNone/>
            </a:pPr>
            <a:r>
              <a:rPr lang="en-US" sz="2600" dirty="0" smtClean="0">
                <a:solidFill>
                  <a:schemeClr val="tx1">
                    <a:lumMod val="50000"/>
                  </a:schemeClr>
                </a:solidFill>
              </a:rPr>
              <a:t>Protect business operations</a:t>
            </a:r>
          </a:p>
          <a:p>
            <a:pPr lvl="1"/>
            <a:endParaRPr lang="en-US" sz="2500" dirty="0" smtClean="0">
              <a:solidFill>
                <a:schemeClr val="tx1">
                  <a:lumMod val="50000"/>
                </a:schemeClr>
              </a:solidFill>
            </a:endParaRPr>
          </a:p>
        </p:txBody>
      </p:sp>
    </p:spTree>
    <p:extLst>
      <p:ext uri="{BB962C8B-B14F-4D97-AF65-F5344CB8AC3E}">
        <p14:creationId xmlns:p14="http://schemas.microsoft.com/office/powerpoint/2010/main" val="3586679625"/>
      </p:ext>
    </p:extLst>
  </p:cSld>
  <p:clrMapOvr>
    <a:masterClrMapping/>
  </p:clrMapOvr>
  <p:timing>
    <p:tnLst>
      <p:par>
        <p:cTn id="1" dur="indefinite" restart="never" nodeType="tmRoot"/>
      </p:par>
    </p:tnLst>
  </p:timing>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08038" y="2750344"/>
            <a:ext cx="10515600" cy="1325562"/>
          </a:xfrm>
        </p:spPr>
        <p:txBody>
          <a:bodyPr>
            <a:noAutofit/>
          </a:bodyPr>
          <a:lstStyle/>
          <a:p>
            <a:pPr lvl="1" algn="ctr" rtl="0">
              <a:spcBef>
                <a:spcPct val="0"/>
              </a:spcBef>
            </a:pPr>
            <a:r>
              <a:rPr lang="en-US" sz="4400" dirty="0" smtClean="0">
                <a:solidFill>
                  <a:schemeClr val="tx1">
                    <a:lumMod val="50000"/>
                  </a:schemeClr>
                </a:solidFill>
                <a:latin typeface="+mj-lt"/>
                <a:ea typeface="Verdana" pitchFamily="34" charset="0"/>
                <a:cs typeface="Verdana" pitchFamily="34" charset="0"/>
              </a:rPr>
              <a:t>Equitable not equal</a:t>
            </a:r>
            <a:endParaRPr lang="en-US" sz="4400" dirty="0">
              <a:solidFill>
                <a:schemeClr val="tx1">
                  <a:lumMod val="50000"/>
                </a:schemeClr>
              </a:solidFill>
              <a:latin typeface="+mj-lt"/>
            </a:endParaRPr>
          </a:p>
        </p:txBody>
      </p:sp>
    </p:spTree>
    <p:extLst>
      <p:ext uri="{BB962C8B-B14F-4D97-AF65-F5344CB8AC3E}">
        <p14:creationId xmlns:p14="http://schemas.microsoft.com/office/powerpoint/2010/main" val="837758228"/>
      </p:ext>
    </p:extLst>
  </p:cSld>
  <p:clrMapOvr>
    <a:masterClrMapping/>
  </p:clrMapOvr>
  <p:timing>
    <p:tnLst>
      <p:par>
        <p:cTn id="1" dur="indefinite" restart="never" nodeType="tmRoot"/>
      </p:par>
    </p:tnLst>
  </p:timing>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itle 1"/>
          <p:cNvSpPr>
            <a:spLocks noGrp="1"/>
          </p:cNvSpPr>
          <p:nvPr>
            <p:ph type="title"/>
          </p:nvPr>
        </p:nvSpPr>
        <p:spPr>
          <a:xfrm>
            <a:off x="808038" y="2750343"/>
            <a:ext cx="10515600" cy="1325563"/>
          </a:xfrm>
        </p:spPr>
        <p:txBody>
          <a:bodyPr/>
          <a:lstStyle/>
          <a:p>
            <a:pPr lvl="1" algn="ctr" rtl="0">
              <a:spcBef>
                <a:spcPct val="0"/>
              </a:spcBef>
            </a:pPr>
            <a:r>
              <a:rPr lang="en-US" sz="4400" dirty="0" smtClean="0">
                <a:solidFill>
                  <a:schemeClr val="tx1">
                    <a:lumMod val="50000"/>
                  </a:schemeClr>
                </a:solidFill>
                <a:latin typeface="+mj-lt"/>
              </a:rPr>
              <a:t>Managing family conflicts</a:t>
            </a:r>
            <a:endParaRPr lang="en-US" dirty="0">
              <a:solidFill>
                <a:schemeClr val="tx1">
                  <a:lumMod val="50000"/>
                </a:schemeClr>
              </a:solidFill>
            </a:endParaRPr>
          </a:p>
        </p:txBody>
      </p:sp>
    </p:spTree>
    <p:extLst>
      <p:ext uri="{BB962C8B-B14F-4D97-AF65-F5344CB8AC3E}">
        <p14:creationId xmlns:p14="http://schemas.microsoft.com/office/powerpoint/2010/main" val="73012857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an Mead Power Point Template BRG">
  <a:themeElements>
    <a:clrScheme name="Custom 1">
      <a:dk1>
        <a:srgbClr val="DEDEF6"/>
      </a:dk1>
      <a:lt1>
        <a:srgbClr val="FFFFFF"/>
      </a:lt1>
      <a:dk2>
        <a:srgbClr val="680015"/>
      </a:dk2>
      <a:lt2>
        <a:srgbClr val="D7D7D7"/>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1</TotalTime>
  <Words>3182</Words>
  <Application>Microsoft Office PowerPoint</Application>
  <PresentationFormat>Custom</PresentationFormat>
  <Paragraphs>577</Paragraphs>
  <Slides>36</Slides>
  <Notes>34</Notes>
  <HiddenSlides>0</HiddenSlides>
  <MMClips>0</MMClips>
  <ScaleCrop>false</ScaleCrop>
  <Company>Dean Mead</Company>
  <LinksUpToDate>false</LinksUpToDate>
  <SharedDoc>false</SharedDoc>
  <HyperlinksChanged>false</HyperlinksChanged>
  <AppVersion>14.0000</AppVersion>
</Properties>
</file>

<file path=docProps/core.xml><?xml version="1.0" encoding="utf-8"?>
<coreProperties xmlns:dc="http://purl.org/dc/elements/1.1/" xmlns:dcterms="http://purl.org/dc/terms/" xmlns:xsi="http://www.w3.org/2001/XMLSchema-instance" xmlns="http://schemas.openxmlformats.org/package/2006/metadata/core-properties">
  <dc:title>PowerPoint Presentation</dc:title>
  <dc:creator/>
  <lastModifiedBy>Brad Gould</lastModifiedBy>
  <revision>1</revision>
  <dcterms:created xsi:type="dcterms:W3CDTF">2015-08-27T01:30:32.1732233Z</dcterms:created>
  <dcterms:modified xsi:type="dcterms:W3CDTF">2015-08-27T01:30:32.1732233Z</dcterms:modified>
  <version>0</version>
</coreProperties>
</file>